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3" r:id="rId3"/>
    <p:sldId id="258" r:id="rId4"/>
    <p:sldId id="264" r:id="rId5"/>
    <p:sldId id="265" r:id="rId6"/>
    <p:sldId id="268" r:id="rId7"/>
    <p:sldId id="266" r:id="rId8"/>
    <p:sldId id="259" r:id="rId9"/>
    <p:sldId id="267" r:id="rId10"/>
    <p:sldId id="257" r:id="rId11"/>
    <p:sldId id="271" r:id="rId12"/>
    <p:sldId id="261" r:id="rId13"/>
    <p:sldId id="272" r:id="rId14"/>
    <p:sldId id="273" r:id="rId15"/>
    <p:sldId id="262" r:id="rId16"/>
    <p:sldId id="260" r:id="rId17"/>
    <p:sldId id="269" r:id="rId18"/>
    <p:sldId id="270"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707"/>
    <p:restoredTop sz="94648"/>
  </p:normalViewPr>
  <p:slideViewPr>
    <p:cSldViewPr snapToGrid="0">
      <p:cViewPr varScale="1">
        <p:scale>
          <a:sx n="97" d="100"/>
          <a:sy n="97" d="100"/>
        </p:scale>
        <p:origin x="240"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CC3FA-724C-B14B-A737-BBB104DB25B1}" type="datetimeFigureOut">
              <a:rPr lang="en-US" smtClean="0"/>
              <a:t>9/5/22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335A6E-EED4-4F4A-BE3D-FF48601BDBFA}" type="slidenum">
              <a:rPr lang="en-US" smtClean="0"/>
              <a:t>‹#›</a:t>
            </a:fld>
            <a:endParaRPr lang="en-US"/>
          </a:p>
        </p:txBody>
      </p:sp>
    </p:spTree>
    <p:extLst>
      <p:ext uri="{BB962C8B-B14F-4D97-AF65-F5344CB8AC3E}">
        <p14:creationId xmlns:p14="http://schemas.microsoft.com/office/powerpoint/2010/main" val="740131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335A6E-EED4-4F4A-BE3D-FF48601BDBFA}" type="slidenum">
              <a:rPr lang="en-US" smtClean="0"/>
              <a:t>11</a:t>
            </a:fld>
            <a:endParaRPr lang="en-US"/>
          </a:p>
        </p:txBody>
      </p:sp>
    </p:spTree>
    <p:extLst>
      <p:ext uri="{BB962C8B-B14F-4D97-AF65-F5344CB8AC3E}">
        <p14:creationId xmlns:p14="http://schemas.microsoft.com/office/powerpoint/2010/main" val="2992815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The Voyager spacecraft – was designed to have finite lifespans and whose journey into interstellar space was incidental to their primary function of exploring the outer planets.</a:t>
            </a:r>
          </a:p>
          <a:p>
            <a:endParaRPr lang="en-US" dirty="0"/>
          </a:p>
        </p:txBody>
      </p:sp>
      <p:sp>
        <p:nvSpPr>
          <p:cNvPr id="4" name="Slide Number Placeholder 3"/>
          <p:cNvSpPr>
            <a:spLocks noGrp="1"/>
          </p:cNvSpPr>
          <p:nvPr>
            <p:ph type="sldNum" sz="quarter" idx="5"/>
          </p:nvPr>
        </p:nvSpPr>
        <p:spPr/>
        <p:txBody>
          <a:bodyPr/>
          <a:lstStyle/>
          <a:p>
            <a:fld id="{88335A6E-EED4-4F4A-BE3D-FF48601BDBFA}" type="slidenum">
              <a:rPr lang="en-US" smtClean="0"/>
              <a:t>13</a:t>
            </a:fld>
            <a:endParaRPr lang="en-US"/>
          </a:p>
        </p:txBody>
      </p:sp>
    </p:spTree>
    <p:extLst>
      <p:ext uri="{BB962C8B-B14F-4D97-AF65-F5344CB8AC3E}">
        <p14:creationId xmlns:p14="http://schemas.microsoft.com/office/powerpoint/2010/main" val="282016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1F77-0D09-DDAB-C828-C20E40A5157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0886E1B-CB0B-47D8-0B2B-B5B0008D2F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BD8E6A8-36ED-1250-548E-C88C6D6FB14C}"/>
              </a:ext>
            </a:extLst>
          </p:cNvPr>
          <p:cNvSpPr>
            <a:spLocks noGrp="1"/>
          </p:cNvSpPr>
          <p:nvPr>
            <p:ph type="dt" sz="half" idx="10"/>
          </p:nvPr>
        </p:nvSpPr>
        <p:spPr/>
        <p:txBody>
          <a:bodyPr/>
          <a:lstStyle/>
          <a:p>
            <a:fld id="{FAB41929-7F47-404E-AD34-34A24A5C73FB}" type="datetimeFigureOut">
              <a:rPr lang="en-US" smtClean="0"/>
              <a:t>9/5/22</a:t>
            </a:fld>
            <a:endParaRPr lang="en-US"/>
          </a:p>
        </p:txBody>
      </p:sp>
      <p:sp>
        <p:nvSpPr>
          <p:cNvPr id="5" name="Footer Placeholder 4">
            <a:extLst>
              <a:ext uri="{FF2B5EF4-FFF2-40B4-BE49-F238E27FC236}">
                <a16:creationId xmlns:a16="http://schemas.microsoft.com/office/drawing/2014/main" id="{072D4599-262F-C667-D0C8-72B68B42D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BDD88-3EB6-A6CB-A0FC-3504AC91FB94}"/>
              </a:ext>
            </a:extLst>
          </p:cNvPr>
          <p:cNvSpPr>
            <a:spLocks noGrp="1"/>
          </p:cNvSpPr>
          <p:nvPr>
            <p:ph type="sldNum" sz="quarter" idx="12"/>
          </p:nvPr>
        </p:nvSpPr>
        <p:spPr/>
        <p:txBody>
          <a:bodyPr/>
          <a:lstStyle/>
          <a:p>
            <a:fld id="{EC3EFB85-351C-D346-AADD-C1ADABBE30FA}" type="slidenum">
              <a:rPr lang="en-US" smtClean="0"/>
              <a:t>‹#›</a:t>
            </a:fld>
            <a:endParaRPr lang="en-US"/>
          </a:p>
        </p:txBody>
      </p:sp>
    </p:spTree>
    <p:extLst>
      <p:ext uri="{BB962C8B-B14F-4D97-AF65-F5344CB8AC3E}">
        <p14:creationId xmlns:p14="http://schemas.microsoft.com/office/powerpoint/2010/main" val="2575050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8BFBF-1579-2F8C-E6E9-B49263F016A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C81F9D6-9B0B-B73F-67B2-77762C6339B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21A9EE3-F364-1679-870B-72C8A8431FAC}"/>
              </a:ext>
            </a:extLst>
          </p:cNvPr>
          <p:cNvSpPr>
            <a:spLocks noGrp="1"/>
          </p:cNvSpPr>
          <p:nvPr>
            <p:ph type="dt" sz="half" idx="10"/>
          </p:nvPr>
        </p:nvSpPr>
        <p:spPr/>
        <p:txBody>
          <a:bodyPr/>
          <a:lstStyle/>
          <a:p>
            <a:fld id="{FAB41929-7F47-404E-AD34-34A24A5C73FB}" type="datetimeFigureOut">
              <a:rPr lang="en-US" smtClean="0"/>
              <a:t>9/5/22</a:t>
            </a:fld>
            <a:endParaRPr lang="en-US"/>
          </a:p>
        </p:txBody>
      </p:sp>
      <p:sp>
        <p:nvSpPr>
          <p:cNvPr id="5" name="Footer Placeholder 4">
            <a:extLst>
              <a:ext uri="{FF2B5EF4-FFF2-40B4-BE49-F238E27FC236}">
                <a16:creationId xmlns:a16="http://schemas.microsoft.com/office/drawing/2014/main" id="{4CEE3E92-B9FA-93E6-9AC9-A340150F64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7D512-D035-C666-DB73-2E47F1080942}"/>
              </a:ext>
            </a:extLst>
          </p:cNvPr>
          <p:cNvSpPr>
            <a:spLocks noGrp="1"/>
          </p:cNvSpPr>
          <p:nvPr>
            <p:ph type="sldNum" sz="quarter" idx="12"/>
          </p:nvPr>
        </p:nvSpPr>
        <p:spPr/>
        <p:txBody>
          <a:bodyPr/>
          <a:lstStyle/>
          <a:p>
            <a:fld id="{EC3EFB85-351C-D346-AADD-C1ADABBE30FA}" type="slidenum">
              <a:rPr lang="en-US" smtClean="0"/>
              <a:t>‹#›</a:t>
            </a:fld>
            <a:endParaRPr lang="en-US"/>
          </a:p>
        </p:txBody>
      </p:sp>
    </p:spTree>
    <p:extLst>
      <p:ext uri="{BB962C8B-B14F-4D97-AF65-F5344CB8AC3E}">
        <p14:creationId xmlns:p14="http://schemas.microsoft.com/office/powerpoint/2010/main" val="1559047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9FFD65-162B-CBDD-5614-A30D2CD18F5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3C77AF-8643-0BD1-98D9-85E88FA2574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36A5D9-8BE9-5488-4619-BEFBE8D7B1B8}"/>
              </a:ext>
            </a:extLst>
          </p:cNvPr>
          <p:cNvSpPr>
            <a:spLocks noGrp="1"/>
          </p:cNvSpPr>
          <p:nvPr>
            <p:ph type="dt" sz="half" idx="10"/>
          </p:nvPr>
        </p:nvSpPr>
        <p:spPr/>
        <p:txBody>
          <a:bodyPr/>
          <a:lstStyle/>
          <a:p>
            <a:fld id="{FAB41929-7F47-404E-AD34-34A24A5C73FB}" type="datetimeFigureOut">
              <a:rPr lang="en-US" smtClean="0"/>
              <a:t>9/5/22</a:t>
            </a:fld>
            <a:endParaRPr lang="en-US"/>
          </a:p>
        </p:txBody>
      </p:sp>
      <p:sp>
        <p:nvSpPr>
          <p:cNvPr id="5" name="Footer Placeholder 4">
            <a:extLst>
              <a:ext uri="{FF2B5EF4-FFF2-40B4-BE49-F238E27FC236}">
                <a16:creationId xmlns:a16="http://schemas.microsoft.com/office/drawing/2014/main" id="{B1D0D657-FE73-A86E-8EC1-87D03499D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A70BE-3BC2-7AD0-A4DE-96AD208A0A35}"/>
              </a:ext>
            </a:extLst>
          </p:cNvPr>
          <p:cNvSpPr>
            <a:spLocks noGrp="1"/>
          </p:cNvSpPr>
          <p:nvPr>
            <p:ph type="sldNum" sz="quarter" idx="12"/>
          </p:nvPr>
        </p:nvSpPr>
        <p:spPr/>
        <p:txBody>
          <a:bodyPr/>
          <a:lstStyle/>
          <a:p>
            <a:fld id="{EC3EFB85-351C-D346-AADD-C1ADABBE30FA}" type="slidenum">
              <a:rPr lang="en-US" smtClean="0"/>
              <a:t>‹#›</a:t>
            </a:fld>
            <a:endParaRPr lang="en-US"/>
          </a:p>
        </p:txBody>
      </p:sp>
    </p:spTree>
    <p:extLst>
      <p:ext uri="{BB962C8B-B14F-4D97-AF65-F5344CB8AC3E}">
        <p14:creationId xmlns:p14="http://schemas.microsoft.com/office/powerpoint/2010/main" val="3731020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483C-88F3-CB0F-A017-7392D6C3D55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473D699-E3C9-CED1-7BFF-F562F36BBD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B17003-FF76-8BBB-748F-7CE88A7254B4}"/>
              </a:ext>
            </a:extLst>
          </p:cNvPr>
          <p:cNvSpPr>
            <a:spLocks noGrp="1"/>
          </p:cNvSpPr>
          <p:nvPr>
            <p:ph type="dt" sz="half" idx="10"/>
          </p:nvPr>
        </p:nvSpPr>
        <p:spPr/>
        <p:txBody>
          <a:bodyPr/>
          <a:lstStyle/>
          <a:p>
            <a:fld id="{FAB41929-7F47-404E-AD34-34A24A5C73FB}" type="datetimeFigureOut">
              <a:rPr lang="en-US" smtClean="0"/>
              <a:t>9/5/22</a:t>
            </a:fld>
            <a:endParaRPr lang="en-US"/>
          </a:p>
        </p:txBody>
      </p:sp>
      <p:sp>
        <p:nvSpPr>
          <p:cNvPr id="5" name="Footer Placeholder 4">
            <a:extLst>
              <a:ext uri="{FF2B5EF4-FFF2-40B4-BE49-F238E27FC236}">
                <a16:creationId xmlns:a16="http://schemas.microsoft.com/office/drawing/2014/main" id="{C8629EA5-7E14-ED7B-E816-2AE2FB45A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80E3D-6EE9-6DDB-5EFB-173A49C585DE}"/>
              </a:ext>
            </a:extLst>
          </p:cNvPr>
          <p:cNvSpPr>
            <a:spLocks noGrp="1"/>
          </p:cNvSpPr>
          <p:nvPr>
            <p:ph type="sldNum" sz="quarter" idx="12"/>
          </p:nvPr>
        </p:nvSpPr>
        <p:spPr/>
        <p:txBody>
          <a:bodyPr/>
          <a:lstStyle/>
          <a:p>
            <a:fld id="{EC3EFB85-351C-D346-AADD-C1ADABBE30FA}" type="slidenum">
              <a:rPr lang="en-US" smtClean="0"/>
              <a:t>‹#›</a:t>
            </a:fld>
            <a:endParaRPr lang="en-US"/>
          </a:p>
        </p:txBody>
      </p:sp>
    </p:spTree>
    <p:extLst>
      <p:ext uri="{BB962C8B-B14F-4D97-AF65-F5344CB8AC3E}">
        <p14:creationId xmlns:p14="http://schemas.microsoft.com/office/powerpoint/2010/main" val="3920605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8B51-743C-84FD-14A2-3C9972E63DA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D701B09-3A86-71F4-A319-71343EBD7B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13DB54A-2458-D221-C5DA-7F5D8003017C}"/>
              </a:ext>
            </a:extLst>
          </p:cNvPr>
          <p:cNvSpPr>
            <a:spLocks noGrp="1"/>
          </p:cNvSpPr>
          <p:nvPr>
            <p:ph type="dt" sz="half" idx="10"/>
          </p:nvPr>
        </p:nvSpPr>
        <p:spPr/>
        <p:txBody>
          <a:bodyPr/>
          <a:lstStyle/>
          <a:p>
            <a:fld id="{FAB41929-7F47-404E-AD34-34A24A5C73FB}" type="datetimeFigureOut">
              <a:rPr lang="en-US" smtClean="0"/>
              <a:t>9/5/22</a:t>
            </a:fld>
            <a:endParaRPr lang="en-US"/>
          </a:p>
        </p:txBody>
      </p:sp>
      <p:sp>
        <p:nvSpPr>
          <p:cNvPr id="5" name="Footer Placeholder 4">
            <a:extLst>
              <a:ext uri="{FF2B5EF4-FFF2-40B4-BE49-F238E27FC236}">
                <a16:creationId xmlns:a16="http://schemas.microsoft.com/office/drawing/2014/main" id="{F48E2E91-305A-A3E1-9416-71B6F14A6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068C8-5484-76F7-7153-BB034A4A80D2}"/>
              </a:ext>
            </a:extLst>
          </p:cNvPr>
          <p:cNvSpPr>
            <a:spLocks noGrp="1"/>
          </p:cNvSpPr>
          <p:nvPr>
            <p:ph type="sldNum" sz="quarter" idx="12"/>
          </p:nvPr>
        </p:nvSpPr>
        <p:spPr/>
        <p:txBody>
          <a:bodyPr/>
          <a:lstStyle/>
          <a:p>
            <a:fld id="{EC3EFB85-351C-D346-AADD-C1ADABBE30FA}" type="slidenum">
              <a:rPr lang="en-US" smtClean="0"/>
              <a:t>‹#›</a:t>
            </a:fld>
            <a:endParaRPr lang="en-US"/>
          </a:p>
        </p:txBody>
      </p:sp>
    </p:spTree>
    <p:extLst>
      <p:ext uri="{BB962C8B-B14F-4D97-AF65-F5344CB8AC3E}">
        <p14:creationId xmlns:p14="http://schemas.microsoft.com/office/powerpoint/2010/main" val="220384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F3CE-C8FF-47BD-A32D-AD52F75B6BB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12322F1-6014-381F-45E9-886F5F8BD32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992411D-A48A-3434-7071-DE4903D972E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48269E5-AC42-DA0D-7D4B-B2C183C087B0}"/>
              </a:ext>
            </a:extLst>
          </p:cNvPr>
          <p:cNvSpPr>
            <a:spLocks noGrp="1"/>
          </p:cNvSpPr>
          <p:nvPr>
            <p:ph type="dt" sz="half" idx="10"/>
          </p:nvPr>
        </p:nvSpPr>
        <p:spPr/>
        <p:txBody>
          <a:bodyPr/>
          <a:lstStyle/>
          <a:p>
            <a:fld id="{FAB41929-7F47-404E-AD34-34A24A5C73FB}" type="datetimeFigureOut">
              <a:rPr lang="en-US" smtClean="0"/>
              <a:t>9/5/22</a:t>
            </a:fld>
            <a:endParaRPr lang="en-US"/>
          </a:p>
        </p:txBody>
      </p:sp>
      <p:sp>
        <p:nvSpPr>
          <p:cNvPr id="6" name="Footer Placeholder 5">
            <a:extLst>
              <a:ext uri="{FF2B5EF4-FFF2-40B4-BE49-F238E27FC236}">
                <a16:creationId xmlns:a16="http://schemas.microsoft.com/office/drawing/2014/main" id="{2559E862-ABB8-F9E9-DDA9-C87C92E62B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682B5-27FE-1F53-9B86-F34F714E7BFE}"/>
              </a:ext>
            </a:extLst>
          </p:cNvPr>
          <p:cNvSpPr>
            <a:spLocks noGrp="1"/>
          </p:cNvSpPr>
          <p:nvPr>
            <p:ph type="sldNum" sz="quarter" idx="12"/>
          </p:nvPr>
        </p:nvSpPr>
        <p:spPr/>
        <p:txBody>
          <a:bodyPr/>
          <a:lstStyle/>
          <a:p>
            <a:fld id="{EC3EFB85-351C-D346-AADD-C1ADABBE30FA}" type="slidenum">
              <a:rPr lang="en-US" smtClean="0"/>
              <a:t>‹#›</a:t>
            </a:fld>
            <a:endParaRPr lang="en-US"/>
          </a:p>
        </p:txBody>
      </p:sp>
    </p:spTree>
    <p:extLst>
      <p:ext uri="{BB962C8B-B14F-4D97-AF65-F5344CB8AC3E}">
        <p14:creationId xmlns:p14="http://schemas.microsoft.com/office/powerpoint/2010/main" val="356051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4591-8209-861C-529F-BFCE53F299F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FDD5D2F-C888-C520-137E-62F4D2A406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D97D903-C4CA-5BB0-40B1-15D96CC9E54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5089873-BD0E-4A67-1F2D-9A2483CAE8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510F337-C50B-1039-8514-7D29DFFEDC6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179A7B9-8F14-526C-09D5-A697B894D921}"/>
              </a:ext>
            </a:extLst>
          </p:cNvPr>
          <p:cNvSpPr>
            <a:spLocks noGrp="1"/>
          </p:cNvSpPr>
          <p:nvPr>
            <p:ph type="dt" sz="half" idx="10"/>
          </p:nvPr>
        </p:nvSpPr>
        <p:spPr/>
        <p:txBody>
          <a:bodyPr/>
          <a:lstStyle/>
          <a:p>
            <a:fld id="{FAB41929-7F47-404E-AD34-34A24A5C73FB}" type="datetimeFigureOut">
              <a:rPr lang="en-US" smtClean="0"/>
              <a:t>9/5/22</a:t>
            </a:fld>
            <a:endParaRPr lang="en-US"/>
          </a:p>
        </p:txBody>
      </p:sp>
      <p:sp>
        <p:nvSpPr>
          <p:cNvPr id="8" name="Footer Placeholder 7">
            <a:extLst>
              <a:ext uri="{FF2B5EF4-FFF2-40B4-BE49-F238E27FC236}">
                <a16:creationId xmlns:a16="http://schemas.microsoft.com/office/drawing/2014/main" id="{917F0264-F52C-9D23-1BE9-93FEC221F6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572D2-551A-6273-D2C3-B1370A12603E}"/>
              </a:ext>
            </a:extLst>
          </p:cNvPr>
          <p:cNvSpPr>
            <a:spLocks noGrp="1"/>
          </p:cNvSpPr>
          <p:nvPr>
            <p:ph type="sldNum" sz="quarter" idx="12"/>
          </p:nvPr>
        </p:nvSpPr>
        <p:spPr/>
        <p:txBody>
          <a:bodyPr/>
          <a:lstStyle/>
          <a:p>
            <a:fld id="{EC3EFB85-351C-D346-AADD-C1ADABBE30FA}" type="slidenum">
              <a:rPr lang="en-US" smtClean="0"/>
              <a:t>‹#›</a:t>
            </a:fld>
            <a:endParaRPr lang="en-US"/>
          </a:p>
        </p:txBody>
      </p:sp>
    </p:spTree>
    <p:extLst>
      <p:ext uri="{BB962C8B-B14F-4D97-AF65-F5344CB8AC3E}">
        <p14:creationId xmlns:p14="http://schemas.microsoft.com/office/powerpoint/2010/main" val="248347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BC6DF-570E-6866-A1ED-F7D19863F11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1E573AE-52CC-F88E-35A7-64186F7967BA}"/>
              </a:ext>
            </a:extLst>
          </p:cNvPr>
          <p:cNvSpPr>
            <a:spLocks noGrp="1"/>
          </p:cNvSpPr>
          <p:nvPr>
            <p:ph type="dt" sz="half" idx="10"/>
          </p:nvPr>
        </p:nvSpPr>
        <p:spPr/>
        <p:txBody>
          <a:bodyPr/>
          <a:lstStyle/>
          <a:p>
            <a:fld id="{FAB41929-7F47-404E-AD34-34A24A5C73FB}" type="datetimeFigureOut">
              <a:rPr lang="en-US" smtClean="0"/>
              <a:t>9/5/22</a:t>
            </a:fld>
            <a:endParaRPr lang="en-US"/>
          </a:p>
        </p:txBody>
      </p:sp>
      <p:sp>
        <p:nvSpPr>
          <p:cNvPr id="4" name="Footer Placeholder 3">
            <a:extLst>
              <a:ext uri="{FF2B5EF4-FFF2-40B4-BE49-F238E27FC236}">
                <a16:creationId xmlns:a16="http://schemas.microsoft.com/office/drawing/2014/main" id="{8F3D0F66-5199-DDFC-8A7E-2D88E027BF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0F3B20-A2BA-5BE8-8912-9981F326EDB9}"/>
              </a:ext>
            </a:extLst>
          </p:cNvPr>
          <p:cNvSpPr>
            <a:spLocks noGrp="1"/>
          </p:cNvSpPr>
          <p:nvPr>
            <p:ph type="sldNum" sz="quarter" idx="12"/>
          </p:nvPr>
        </p:nvSpPr>
        <p:spPr/>
        <p:txBody>
          <a:bodyPr/>
          <a:lstStyle/>
          <a:p>
            <a:fld id="{EC3EFB85-351C-D346-AADD-C1ADABBE30FA}" type="slidenum">
              <a:rPr lang="en-US" smtClean="0"/>
              <a:t>‹#›</a:t>
            </a:fld>
            <a:endParaRPr lang="en-US"/>
          </a:p>
        </p:txBody>
      </p:sp>
    </p:spTree>
    <p:extLst>
      <p:ext uri="{BB962C8B-B14F-4D97-AF65-F5344CB8AC3E}">
        <p14:creationId xmlns:p14="http://schemas.microsoft.com/office/powerpoint/2010/main" val="2338296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791829-2DEC-F895-D167-03DD9C56BE87}"/>
              </a:ext>
            </a:extLst>
          </p:cNvPr>
          <p:cNvSpPr>
            <a:spLocks noGrp="1"/>
          </p:cNvSpPr>
          <p:nvPr>
            <p:ph type="dt" sz="half" idx="10"/>
          </p:nvPr>
        </p:nvSpPr>
        <p:spPr/>
        <p:txBody>
          <a:bodyPr/>
          <a:lstStyle/>
          <a:p>
            <a:fld id="{FAB41929-7F47-404E-AD34-34A24A5C73FB}" type="datetimeFigureOut">
              <a:rPr lang="en-US" smtClean="0"/>
              <a:t>9/5/22</a:t>
            </a:fld>
            <a:endParaRPr lang="en-US"/>
          </a:p>
        </p:txBody>
      </p:sp>
      <p:sp>
        <p:nvSpPr>
          <p:cNvPr id="3" name="Footer Placeholder 2">
            <a:extLst>
              <a:ext uri="{FF2B5EF4-FFF2-40B4-BE49-F238E27FC236}">
                <a16:creationId xmlns:a16="http://schemas.microsoft.com/office/drawing/2014/main" id="{E1BD6B6A-959F-DF52-778B-07D2AB63B5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1673CA-976C-A8B6-B404-D4F7B75AD270}"/>
              </a:ext>
            </a:extLst>
          </p:cNvPr>
          <p:cNvSpPr>
            <a:spLocks noGrp="1"/>
          </p:cNvSpPr>
          <p:nvPr>
            <p:ph type="sldNum" sz="quarter" idx="12"/>
          </p:nvPr>
        </p:nvSpPr>
        <p:spPr/>
        <p:txBody>
          <a:bodyPr/>
          <a:lstStyle/>
          <a:p>
            <a:fld id="{EC3EFB85-351C-D346-AADD-C1ADABBE30FA}" type="slidenum">
              <a:rPr lang="en-US" smtClean="0"/>
              <a:t>‹#›</a:t>
            </a:fld>
            <a:endParaRPr lang="en-US"/>
          </a:p>
        </p:txBody>
      </p:sp>
    </p:spTree>
    <p:extLst>
      <p:ext uri="{BB962C8B-B14F-4D97-AF65-F5344CB8AC3E}">
        <p14:creationId xmlns:p14="http://schemas.microsoft.com/office/powerpoint/2010/main" val="75167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0592-C135-BB9A-A426-DD18A23B54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86F0B59-8EE0-87FA-41DB-6BF5EF3986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4F512BF-86E2-A209-B7A1-C35343CA0D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EB10CDE-7484-4F7D-7DD4-3B7A0E31FD13}"/>
              </a:ext>
            </a:extLst>
          </p:cNvPr>
          <p:cNvSpPr>
            <a:spLocks noGrp="1"/>
          </p:cNvSpPr>
          <p:nvPr>
            <p:ph type="dt" sz="half" idx="10"/>
          </p:nvPr>
        </p:nvSpPr>
        <p:spPr/>
        <p:txBody>
          <a:bodyPr/>
          <a:lstStyle/>
          <a:p>
            <a:fld id="{FAB41929-7F47-404E-AD34-34A24A5C73FB}" type="datetimeFigureOut">
              <a:rPr lang="en-US" smtClean="0"/>
              <a:t>9/5/22</a:t>
            </a:fld>
            <a:endParaRPr lang="en-US"/>
          </a:p>
        </p:txBody>
      </p:sp>
      <p:sp>
        <p:nvSpPr>
          <p:cNvPr id="6" name="Footer Placeholder 5">
            <a:extLst>
              <a:ext uri="{FF2B5EF4-FFF2-40B4-BE49-F238E27FC236}">
                <a16:creationId xmlns:a16="http://schemas.microsoft.com/office/drawing/2014/main" id="{C7F02AC1-7365-E27C-A705-7F217EAC90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D1E020-7D12-5BF7-3C7E-06E950BCB077}"/>
              </a:ext>
            </a:extLst>
          </p:cNvPr>
          <p:cNvSpPr>
            <a:spLocks noGrp="1"/>
          </p:cNvSpPr>
          <p:nvPr>
            <p:ph type="sldNum" sz="quarter" idx="12"/>
          </p:nvPr>
        </p:nvSpPr>
        <p:spPr/>
        <p:txBody>
          <a:bodyPr/>
          <a:lstStyle/>
          <a:p>
            <a:fld id="{EC3EFB85-351C-D346-AADD-C1ADABBE30FA}" type="slidenum">
              <a:rPr lang="en-US" smtClean="0"/>
              <a:t>‹#›</a:t>
            </a:fld>
            <a:endParaRPr lang="en-US"/>
          </a:p>
        </p:txBody>
      </p:sp>
    </p:spTree>
    <p:extLst>
      <p:ext uri="{BB962C8B-B14F-4D97-AF65-F5344CB8AC3E}">
        <p14:creationId xmlns:p14="http://schemas.microsoft.com/office/powerpoint/2010/main" val="99929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2144-9D74-CD36-0A5F-79A2599EFC6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D5A7E73-27CD-9DC5-B634-4CA6E7B54C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60772F-06F7-4F7C-3344-19B502482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FAEAFD8-7BF2-774C-DB1C-934FE7DEDE30}"/>
              </a:ext>
            </a:extLst>
          </p:cNvPr>
          <p:cNvSpPr>
            <a:spLocks noGrp="1"/>
          </p:cNvSpPr>
          <p:nvPr>
            <p:ph type="dt" sz="half" idx="10"/>
          </p:nvPr>
        </p:nvSpPr>
        <p:spPr/>
        <p:txBody>
          <a:bodyPr/>
          <a:lstStyle/>
          <a:p>
            <a:fld id="{FAB41929-7F47-404E-AD34-34A24A5C73FB}" type="datetimeFigureOut">
              <a:rPr lang="en-US" smtClean="0"/>
              <a:t>9/5/22</a:t>
            </a:fld>
            <a:endParaRPr lang="en-US"/>
          </a:p>
        </p:txBody>
      </p:sp>
      <p:sp>
        <p:nvSpPr>
          <p:cNvPr id="6" name="Footer Placeholder 5">
            <a:extLst>
              <a:ext uri="{FF2B5EF4-FFF2-40B4-BE49-F238E27FC236}">
                <a16:creationId xmlns:a16="http://schemas.microsoft.com/office/drawing/2014/main" id="{AAA1334E-0731-1042-020A-194740EBF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59C406-C848-7241-9CD4-95BB58979D43}"/>
              </a:ext>
            </a:extLst>
          </p:cNvPr>
          <p:cNvSpPr>
            <a:spLocks noGrp="1"/>
          </p:cNvSpPr>
          <p:nvPr>
            <p:ph type="sldNum" sz="quarter" idx="12"/>
          </p:nvPr>
        </p:nvSpPr>
        <p:spPr/>
        <p:txBody>
          <a:bodyPr/>
          <a:lstStyle/>
          <a:p>
            <a:fld id="{EC3EFB85-351C-D346-AADD-C1ADABBE30FA}" type="slidenum">
              <a:rPr lang="en-US" smtClean="0"/>
              <a:t>‹#›</a:t>
            </a:fld>
            <a:endParaRPr lang="en-US"/>
          </a:p>
        </p:txBody>
      </p:sp>
    </p:spTree>
    <p:extLst>
      <p:ext uri="{BB962C8B-B14F-4D97-AF65-F5344CB8AC3E}">
        <p14:creationId xmlns:p14="http://schemas.microsoft.com/office/powerpoint/2010/main" val="548992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6658F6-240C-EEC5-C744-3D431C302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A0C985A-DA59-7337-3CBF-F6BBADF90F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5F4BB9-8CA7-29BB-BC48-8914821CD7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41929-7F47-404E-AD34-34A24A5C73FB}" type="datetimeFigureOut">
              <a:rPr lang="en-US" smtClean="0"/>
              <a:t>9/5/22</a:t>
            </a:fld>
            <a:endParaRPr lang="en-US"/>
          </a:p>
        </p:txBody>
      </p:sp>
      <p:sp>
        <p:nvSpPr>
          <p:cNvPr id="5" name="Footer Placeholder 4">
            <a:extLst>
              <a:ext uri="{FF2B5EF4-FFF2-40B4-BE49-F238E27FC236}">
                <a16:creationId xmlns:a16="http://schemas.microsoft.com/office/drawing/2014/main" id="{F76539D8-ECB2-C34F-1350-3DEAFE458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EBC9EB-A202-2F8E-FA12-C3A6FF5296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EFB85-351C-D346-AADD-C1ADABBE30FA}" type="slidenum">
              <a:rPr lang="en-US" smtClean="0"/>
              <a:t>‹#›</a:t>
            </a:fld>
            <a:endParaRPr lang="en-US"/>
          </a:p>
        </p:txBody>
      </p:sp>
    </p:spTree>
    <p:extLst>
      <p:ext uri="{BB962C8B-B14F-4D97-AF65-F5344CB8AC3E}">
        <p14:creationId xmlns:p14="http://schemas.microsoft.com/office/powerpoint/2010/main" val="2652527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test-my-hearing.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337A-1B36-AEA4-98D0-B7754194654C}"/>
              </a:ext>
            </a:extLst>
          </p:cNvPr>
          <p:cNvSpPr>
            <a:spLocks noGrp="1"/>
          </p:cNvSpPr>
          <p:nvPr>
            <p:ph type="ctrTitle"/>
          </p:nvPr>
        </p:nvSpPr>
        <p:spPr>
          <a:xfrm>
            <a:off x="1180433" y="876503"/>
            <a:ext cx="10571367" cy="3308123"/>
          </a:xfrm>
        </p:spPr>
        <p:txBody>
          <a:bodyPr>
            <a:noAutofit/>
          </a:bodyPr>
          <a:lstStyle/>
          <a:p>
            <a:br>
              <a:rPr lang="en-US" sz="5400" dirty="0">
                <a:latin typeface="Times New Roman" panose="02020603050405020304" pitchFamily="18" charset="0"/>
                <a:cs typeface="Times New Roman" panose="02020603050405020304" pitchFamily="18" charset="0"/>
              </a:rPr>
            </a:br>
            <a:br>
              <a:rPr lang="en-US" sz="5400"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Case study: </a:t>
            </a:r>
            <a:r>
              <a:rPr lang="en-IN" sz="5400" dirty="0">
                <a:latin typeface="Times New Roman" panose="02020603050405020304" pitchFamily="18" charset="0"/>
                <a:cs typeface="Times New Roman" panose="02020603050405020304" pitchFamily="18" charset="0"/>
              </a:rPr>
              <a:t>The Voyager Golden Record to communicate about </a:t>
            </a:r>
            <a:r>
              <a:rPr lang="en-IN" sz="5400" dirty="0" err="1">
                <a:latin typeface="Times New Roman" panose="02020603050405020304" pitchFamily="18" charset="0"/>
                <a:cs typeface="Times New Roman" panose="02020603050405020304" pitchFamily="18" charset="0"/>
              </a:rPr>
              <a:t>earthlinks</a:t>
            </a:r>
            <a:r>
              <a:rPr lang="en-IN" sz="5400" dirty="0">
                <a:latin typeface="Times New Roman" panose="02020603050405020304" pitchFamily="18" charset="0"/>
                <a:cs typeface="Times New Roman" panose="02020603050405020304" pitchFamily="18" charset="0"/>
              </a:rPr>
              <a:t> to aliens</a:t>
            </a:r>
            <a:br>
              <a:rPr lang="en-IN" sz="5400" b="0" dirty="0">
                <a:effectLst/>
                <a:latin typeface="Times New Roman" panose="02020603050405020304" pitchFamily="18" charset="0"/>
                <a:cs typeface="Times New Roman" panose="02020603050405020304" pitchFamily="18" charset="0"/>
              </a:rPr>
            </a:br>
            <a:br>
              <a:rPr lang="en-IN" sz="5400" dirty="0">
                <a:latin typeface="Times New Roman" panose="02020603050405020304" pitchFamily="18" charset="0"/>
                <a:cs typeface="Times New Roman" panose="02020603050405020304" pitchFamily="18" charset="0"/>
              </a:rPr>
            </a:br>
            <a:endParaRPr lang="en-US" sz="5400" dirty="0">
              <a:latin typeface="Times New Roman" panose="02020603050405020304" pitchFamily="18" charset="0"/>
              <a:cs typeface="Times New Roman" panose="02020603050405020304" pitchFamily="18" charset="0"/>
            </a:endParaRPr>
          </a:p>
        </p:txBody>
      </p:sp>
      <p:pic>
        <p:nvPicPr>
          <p:cNvPr id="3074" name="Picture 2" descr="The Voyager Golden Record Experience • Damn Interesting">
            <a:extLst>
              <a:ext uri="{FF2B5EF4-FFF2-40B4-BE49-F238E27FC236}">
                <a16:creationId xmlns:a16="http://schemas.microsoft.com/office/drawing/2014/main" id="{81306697-BDE6-0F13-8F62-477616191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727" y="2623330"/>
            <a:ext cx="5486400" cy="3799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239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740-D383-E4B2-3AD5-99D0E7F40D2E}"/>
              </a:ext>
            </a:extLst>
          </p:cNvPr>
          <p:cNvSpPr>
            <a:spLocks noGrp="1"/>
          </p:cNvSpPr>
          <p:nvPr>
            <p:ph type="title"/>
          </p:nvPr>
        </p:nvSpPr>
        <p:spPr>
          <a:xfrm>
            <a:off x="1676400" y="170729"/>
            <a:ext cx="10515600" cy="1325563"/>
          </a:xfrm>
        </p:spPr>
        <p:txBody>
          <a:bodyPr/>
          <a:lstStyle/>
          <a:p>
            <a:r>
              <a:rPr lang="en-US" b="1" dirty="0">
                <a:latin typeface="Times New Roman" panose="02020603050405020304" pitchFamily="18" charset="0"/>
                <a:cs typeface="Times New Roman" panose="02020603050405020304" pitchFamily="18" charset="0"/>
              </a:rPr>
              <a:t>The golden record- voyager NASA</a:t>
            </a:r>
          </a:p>
        </p:txBody>
      </p:sp>
      <p:sp>
        <p:nvSpPr>
          <p:cNvPr id="3" name="Content Placeholder 2">
            <a:extLst>
              <a:ext uri="{FF2B5EF4-FFF2-40B4-BE49-F238E27FC236}">
                <a16:creationId xmlns:a16="http://schemas.microsoft.com/office/drawing/2014/main" id="{9AFD3A6F-F03C-4A0C-FF0F-C64C2B1193EE}"/>
              </a:ext>
            </a:extLst>
          </p:cNvPr>
          <p:cNvSpPr>
            <a:spLocks noGrp="1"/>
          </p:cNvSpPr>
          <p:nvPr>
            <p:ph idx="1"/>
          </p:nvPr>
        </p:nvSpPr>
        <p:spPr>
          <a:xfrm>
            <a:off x="304801" y="1496292"/>
            <a:ext cx="11499272" cy="5361708"/>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NASA launched voyager I and II to explore the outer solar system</a:t>
            </a:r>
          </a:p>
          <a:p>
            <a:pPr>
              <a:lnSpc>
                <a:spcPct val="150000"/>
              </a:lnSpc>
            </a:pPr>
            <a:r>
              <a:rPr lang="en-US" dirty="0">
                <a:latin typeface="Times New Roman" panose="02020603050405020304" pitchFamily="18" charset="0"/>
                <a:cs typeface="Times New Roman" panose="02020603050405020304" pitchFamily="18" charset="0"/>
              </a:rPr>
              <a:t>Both crafts carry golden records: </a:t>
            </a:r>
            <a:r>
              <a:rPr lang="en-IN" dirty="0">
                <a:latin typeface="Times New Roman" panose="02020603050405020304" pitchFamily="18" charset="0"/>
                <a:cs typeface="Times New Roman" panose="02020603050405020304" pitchFamily="18" charset="0"/>
              </a:rPr>
              <a:t>12-inch phonographic gold-plated copper records, designed to last indefinitely in interstellar space.</a:t>
            </a:r>
          </a:p>
          <a:p>
            <a:pPr>
              <a:lnSpc>
                <a:spcPct val="150000"/>
              </a:lnSpc>
            </a:pPr>
            <a:r>
              <a:rPr lang="en-IN" dirty="0">
                <a:latin typeface="Times New Roman" panose="02020603050405020304" pitchFamily="18" charset="0"/>
                <a:cs typeface="Times New Roman" panose="02020603050405020304" pitchFamily="18" charset="0"/>
              </a:rPr>
              <a:t>Inscribed on the records’ covers are instructions for their use and a sort of “map” designed to describe the Earth’s location in the galaxy in a way that </a:t>
            </a:r>
            <a:r>
              <a:rPr lang="en-IN" dirty="0" err="1">
                <a:latin typeface="Times New Roman" panose="02020603050405020304" pitchFamily="18" charset="0"/>
                <a:cs typeface="Times New Roman" panose="02020603050405020304" pitchFamily="18" charset="0"/>
              </a:rPr>
              <a:t>extraterrestrials</a:t>
            </a:r>
            <a:r>
              <a:rPr lang="en-IN" dirty="0">
                <a:latin typeface="Times New Roman" panose="02020603050405020304" pitchFamily="18" charset="0"/>
                <a:cs typeface="Times New Roman" panose="02020603050405020304" pitchFamily="18" charset="0"/>
              </a:rPr>
              <a:t> might understand.</a:t>
            </a:r>
          </a:p>
          <a:p>
            <a:pPr>
              <a:lnSpc>
                <a:spcPct val="150000"/>
              </a:lnSpc>
            </a:pPr>
            <a:r>
              <a:rPr lang="en-IN" dirty="0">
                <a:latin typeface="Times New Roman" panose="02020603050405020304" pitchFamily="18" charset="0"/>
                <a:cs typeface="Times New Roman" panose="02020603050405020304" pitchFamily="18" charset="0"/>
              </a:rPr>
              <a:t>Contained ordinary audios and 115 encoded images</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96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593D52-A26C-DA66-209A-E84F752D7603}"/>
              </a:ext>
            </a:extLst>
          </p:cNvPr>
          <p:cNvSpPr>
            <a:spLocks noGrp="1"/>
          </p:cNvSpPr>
          <p:nvPr>
            <p:ph idx="1"/>
          </p:nvPr>
        </p:nvSpPr>
        <p:spPr>
          <a:xfrm>
            <a:off x="-1" y="357809"/>
            <a:ext cx="8030818" cy="6042991"/>
          </a:xfrm>
        </p:spPr>
        <p:txBody>
          <a:bodyPr>
            <a:normAutofit lnSpcReduction="10000"/>
          </a:bodyPr>
          <a:lstStyle/>
          <a:p>
            <a:pPr algn="just">
              <a:lnSpc>
                <a:spcPct val="150000"/>
              </a:lnSpc>
            </a:pPr>
            <a:r>
              <a:rPr lang="en-IN" dirty="0">
                <a:latin typeface="Times New Roman" panose="02020603050405020304" pitchFamily="18" charset="0"/>
                <a:cs typeface="Times New Roman" panose="02020603050405020304" pitchFamily="18" charset="0"/>
              </a:rPr>
              <a:t>A team led by astronomer Carl Sagan selected the contents, chosen to embody a message representative of all of humanity. </a:t>
            </a:r>
          </a:p>
          <a:p>
            <a:pPr algn="just">
              <a:lnSpc>
                <a:spcPct val="150000"/>
              </a:lnSpc>
            </a:pPr>
            <a:r>
              <a:rPr lang="en-IN" dirty="0">
                <a:latin typeface="Times New Roman" panose="02020603050405020304" pitchFamily="18" charset="0"/>
                <a:cs typeface="Times New Roman" panose="02020603050405020304" pitchFamily="18" charset="0"/>
              </a:rPr>
              <a:t>Since we still have not detected any alien life, we cannot know to what degree the records would be properly interpreted. </a:t>
            </a:r>
          </a:p>
          <a:p>
            <a:pPr algn="just">
              <a:lnSpc>
                <a:spcPct val="150000"/>
              </a:lnSpc>
            </a:pPr>
            <a:r>
              <a:rPr lang="en-IN" dirty="0">
                <a:latin typeface="Times New Roman" panose="02020603050405020304" pitchFamily="18" charset="0"/>
                <a:cs typeface="Times New Roman" panose="02020603050405020304" pitchFamily="18" charset="0"/>
              </a:rPr>
              <a:t>Given the vast distances between the stars, it’s not realistic to expect an answer to these messages within many human lifetimes.</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pic>
        <p:nvPicPr>
          <p:cNvPr id="4" name="Picture 2" descr="Mounting a record to a Voyager probe">
            <a:extLst>
              <a:ext uri="{FF2B5EF4-FFF2-40B4-BE49-F238E27FC236}">
                <a16:creationId xmlns:a16="http://schemas.microsoft.com/office/drawing/2014/main" id="{FBA67681-60DA-6B5A-CC2B-05DC8046C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1688" y="967407"/>
            <a:ext cx="3688278" cy="4306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1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3476D-4E2E-B57E-3840-48ECB8A74FC9}"/>
              </a:ext>
            </a:extLst>
          </p:cNvPr>
          <p:cNvSpPr>
            <a:spLocks noGrp="1"/>
          </p:cNvSpPr>
          <p:nvPr>
            <p:ph idx="1"/>
          </p:nvPr>
        </p:nvSpPr>
        <p:spPr>
          <a:xfrm>
            <a:off x="256309" y="448235"/>
            <a:ext cx="11788996" cy="5623316"/>
          </a:xfrm>
        </p:spPr>
        <p:txBody>
          <a:bodyPr/>
          <a:lstStyle/>
          <a:p>
            <a:pPr>
              <a:lnSpc>
                <a:spcPct val="150000"/>
              </a:lnSpc>
            </a:pPr>
            <a:r>
              <a:rPr lang="en-IN" dirty="0">
                <a:latin typeface="Times New Roman" panose="02020603050405020304" pitchFamily="18" charset="0"/>
                <a:cs typeface="Times New Roman" panose="02020603050405020304" pitchFamily="18" charset="0"/>
              </a:rPr>
              <a:t>But the records serve a broader purpose than spreading the word that we’re here on earth.</a:t>
            </a:r>
          </a:p>
          <a:p>
            <a:pPr>
              <a:lnSpc>
                <a:spcPct val="150000"/>
              </a:lnSpc>
            </a:pPr>
            <a:r>
              <a:rPr lang="en-IN" dirty="0">
                <a:latin typeface="Times New Roman" panose="02020603050405020304" pitchFamily="18" charset="0"/>
                <a:cs typeface="Times New Roman" panose="02020603050405020304" pitchFamily="18" charset="0"/>
              </a:rPr>
              <a:t>The records also represent humanity’s deliberate effort to put artifacts among the stars. </a:t>
            </a:r>
          </a:p>
          <a:p>
            <a:pPr>
              <a:lnSpc>
                <a:spcPct val="150000"/>
              </a:lnSpc>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E0584A5-AAA9-4C31-BE84-2969D27DD071}"/>
              </a:ext>
            </a:extLst>
          </p:cNvPr>
          <p:cNvPicPr>
            <a:picLocks noChangeAspect="1"/>
          </p:cNvPicPr>
          <p:nvPr/>
        </p:nvPicPr>
        <p:blipFill>
          <a:blip r:embed="rId2"/>
          <a:stretch>
            <a:fillRect/>
          </a:stretch>
        </p:blipFill>
        <p:spPr>
          <a:xfrm>
            <a:off x="374887" y="3429000"/>
            <a:ext cx="6096000" cy="3197445"/>
          </a:xfrm>
          <a:prstGeom prst="rect">
            <a:avLst/>
          </a:prstGeom>
        </p:spPr>
      </p:pic>
      <p:pic>
        <p:nvPicPr>
          <p:cNvPr id="9" name="Picture 8">
            <a:extLst>
              <a:ext uri="{FF2B5EF4-FFF2-40B4-BE49-F238E27FC236}">
                <a16:creationId xmlns:a16="http://schemas.microsoft.com/office/drawing/2014/main" id="{BC97DF38-FED8-CA33-DB65-5837689C9350}"/>
              </a:ext>
            </a:extLst>
          </p:cNvPr>
          <p:cNvPicPr>
            <a:picLocks noChangeAspect="1"/>
          </p:cNvPicPr>
          <p:nvPr/>
        </p:nvPicPr>
        <p:blipFill>
          <a:blip r:embed="rId3"/>
          <a:stretch>
            <a:fillRect/>
          </a:stretch>
        </p:blipFill>
        <p:spPr>
          <a:xfrm>
            <a:off x="6732105" y="2626595"/>
            <a:ext cx="4094922" cy="3920308"/>
          </a:xfrm>
          <a:prstGeom prst="rect">
            <a:avLst/>
          </a:prstGeom>
        </p:spPr>
      </p:pic>
    </p:spTree>
    <p:extLst>
      <p:ext uri="{BB962C8B-B14F-4D97-AF65-F5344CB8AC3E}">
        <p14:creationId xmlns:p14="http://schemas.microsoft.com/office/powerpoint/2010/main" val="294247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A9A893-92F0-BE10-68AD-EF88DB7A0BE6}"/>
              </a:ext>
            </a:extLst>
          </p:cNvPr>
          <p:cNvSpPr>
            <a:spLocks noGrp="1"/>
          </p:cNvSpPr>
          <p:nvPr>
            <p:ph idx="1"/>
          </p:nvPr>
        </p:nvSpPr>
        <p:spPr>
          <a:xfrm>
            <a:off x="278296" y="410816"/>
            <a:ext cx="7156174" cy="6135757"/>
          </a:xfrm>
        </p:spPr>
        <p:txBody>
          <a:bodyPr>
            <a:normAutofit/>
          </a:bodyPr>
          <a:lstStyle/>
          <a:p>
            <a:pPr>
              <a:lnSpc>
                <a:spcPct val="150000"/>
              </a:lnSpc>
            </a:pPr>
            <a:r>
              <a:rPr lang="en-IN" dirty="0">
                <a:latin typeface="Times New Roman" panose="02020603050405020304" pitchFamily="18" charset="0"/>
                <a:cs typeface="Times New Roman" panose="02020603050405020304" pitchFamily="18" charset="0"/>
              </a:rPr>
              <a:t>Unlike everything on Earth, which is subject to erosion and all the Golden Records are essentially eternal, a permanent time capsule of humanity. </a:t>
            </a:r>
          </a:p>
          <a:p>
            <a:pPr>
              <a:lnSpc>
                <a:spcPct val="150000"/>
              </a:lnSpc>
            </a:pPr>
            <a:r>
              <a:rPr lang="en-IN" dirty="0">
                <a:latin typeface="Times New Roman" panose="02020603050405020304" pitchFamily="18" charset="0"/>
                <a:cs typeface="Times New Roman" panose="02020603050405020304" pitchFamily="18" charset="0"/>
              </a:rPr>
              <a:t>The Golden Records’ one purpose is to serve as ambassadors of humanity to the stars.</a:t>
            </a:r>
          </a:p>
          <a:p>
            <a:pPr>
              <a:lnSpc>
                <a:spcPct val="150000"/>
              </a:lnSpc>
            </a:pPr>
            <a:endParaRPr lang="en-IN" dirty="0">
              <a:latin typeface="Times New Roman" panose="02020603050405020304" pitchFamily="18" charset="0"/>
              <a:cs typeface="Times New Roman" panose="02020603050405020304" pitchFamily="18" charset="0"/>
            </a:endParaRPr>
          </a:p>
        </p:txBody>
      </p:sp>
      <p:pic>
        <p:nvPicPr>
          <p:cNvPr id="4" name="Picture 6" descr="Voyager - Images on the Golden Record">
            <a:extLst>
              <a:ext uri="{FF2B5EF4-FFF2-40B4-BE49-F238E27FC236}">
                <a16:creationId xmlns:a16="http://schemas.microsoft.com/office/drawing/2014/main" id="{B45D111B-40B8-64DD-3231-F50365F74A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9498" y="301715"/>
            <a:ext cx="3532563" cy="2534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What Voyager's golden record tells ET about Earth | New Scientist">
            <a:extLst>
              <a:ext uri="{FF2B5EF4-FFF2-40B4-BE49-F238E27FC236}">
                <a16:creationId xmlns:a16="http://schemas.microsoft.com/office/drawing/2014/main" id="{A1C8F90F-CD40-0EFF-D84C-28ED91E2F5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4296" y="3661546"/>
            <a:ext cx="4912965" cy="3039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545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1D0A2E-7758-7B95-AF56-49956F2918A4}"/>
              </a:ext>
            </a:extLst>
          </p:cNvPr>
          <p:cNvSpPr>
            <a:spLocks noGrp="1"/>
          </p:cNvSpPr>
          <p:nvPr>
            <p:ph idx="1"/>
          </p:nvPr>
        </p:nvSpPr>
        <p:spPr>
          <a:xfrm>
            <a:off x="410817" y="569843"/>
            <a:ext cx="10942983" cy="5607120"/>
          </a:xfrm>
        </p:spPr>
        <p:txBody>
          <a:bodyPr/>
          <a:lstStyle/>
          <a:p>
            <a:pPr>
              <a:lnSpc>
                <a:spcPct val="150000"/>
              </a:lnSpc>
            </a:pPr>
            <a:r>
              <a:rPr lang="en-IN" dirty="0">
                <a:latin typeface="Times New Roman" panose="02020603050405020304" pitchFamily="18" charset="0"/>
                <a:cs typeface="Times New Roman" panose="02020603050405020304" pitchFamily="18" charset="0"/>
              </a:rPr>
              <a:t>By imagining that others are listening/viewing, we </a:t>
            </a:r>
            <a:r>
              <a:rPr lang="en-IN" b="1" dirty="0">
                <a:latin typeface="Times New Roman" panose="02020603050405020304" pitchFamily="18" charset="0"/>
                <a:cs typeface="Times New Roman" panose="02020603050405020304" pitchFamily="18" charset="0"/>
              </a:rPr>
              <a:t>reflect</a:t>
            </a:r>
            <a:r>
              <a:rPr lang="en-IN" dirty="0">
                <a:latin typeface="Times New Roman" panose="02020603050405020304" pitchFamily="18" charset="0"/>
                <a:cs typeface="Times New Roman" panose="02020603050405020304" pitchFamily="18" charset="0"/>
              </a:rPr>
              <a:t> upon ourselves, open ourselves and our cultures, and think of how to represent ourselves to a different world.</a:t>
            </a:r>
          </a:p>
          <a:p>
            <a:pPr>
              <a:lnSpc>
                <a:spcPct val="150000"/>
              </a:lnSpc>
            </a:pPr>
            <a:endParaRPr lang="en-IN"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p>
        </p:txBody>
      </p:sp>
      <p:pic>
        <p:nvPicPr>
          <p:cNvPr id="2" name="Picture 2">
            <a:extLst>
              <a:ext uri="{FF2B5EF4-FFF2-40B4-BE49-F238E27FC236}">
                <a16:creationId xmlns:a16="http://schemas.microsoft.com/office/drawing/2014/main" id="{DDA5AEAB-1726-9AAA-D3CD-F3250D091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96" y="2769832"/>
            <a:ext cx="4545495" cy="39769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3">
            <a:extLst>
              <a:ext uri="{FF2B5EF4-FFF2-40B4-BE49-F238E27FC236}">
                <a16:creationId xmlns:a16="http://schemas.microsoft.com/office/drawing/2014/main" id="{ACE8205B-83C6-A694-BF6D-D92474F8B9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2905" y="2769832"/>
            <a:ext cx="4682498" cy="396812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93194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DB43-31B0-46AD-7A89-119471B726A5}"/>
              </a:ext>
            </a:extLst>
          </p:cNvPr>
          <p:cNvSpPr>
            <a:spLocks noGrp="1"/>
          </p:cNvSpPr>
          <p:nvPr>
            <p:ph type="title"/>
          </p:nvPr>
        </p:nvSpPr>
        <p:spPr>
          <a:xfrm>
            <a:off x="249788" y="296260"/>
            <a:ext cx="3931024" cy="983249"/>
          </a:xfrm>
        </p:spPr>
        <p:txBody>
          <a:bodyPr>
            <a:normAutofit fontScale="90000"/>
          </a:bodyPr>
          <a:lstStyle/>
          <a:p>
            <a:r>
              <a:rPr lang="en-US" b="1" dirty="0">
                <a:latin typeface="Times New Roman" panose="02020603050405020304" pitchFamily="18" charset="0"/>
                <a:cs typeface="Times New Roman" panose="02020603050405020304" pitchFamily="18" charset="0"/>
              </a:rPr>
              <a:t>How an object is perceived?</a:t>
            </a:r>
          </a:p>
        </p:txBody>
      </p:sp>
      <p:pic>
        <p:nvPicPr>
          <p:cNvPr id="1026" name="Picture 2" descr="The Spectacle of Perception. Perception is a very common word that… | by  SANDHYA PRABHAKARAN | Perceive More! | Medium">
            <a:extLst>
              <a:ext uri="{FF2B5EF4-FFF2-40B4-BE49-F238E27FC236}">
                <a16:creationId xmlns:a16="http://schemas.microsoft.com/office/drawing/2014/main" id="{40B19FE3-1239-51C9-4D82-1DE0C24D56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7266" y="1695144"/>
            <a:ext cx="4268830" cy="49257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B3CFF4E-AF55-9A0D-5A23-5F1B54462526}"/>
              </a:ext>
            </a:extLst>
          </p:cNvPr>
          <p:cNvSpPr txBox="1"/>
          <p:nvPr/>
        </p:nvSpPr>
        <p:spPr>
          <a:xfrm>
            <a:off x="5381897" y="2610133"/>
            <a:ext cx="5995852"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We perceive objects in different manners as compared to their position in the environment.</a:t>
            </a:r>
          </a:p>
        </p:txBody>
      </p:sp>
    </p:spTree>
    <p:extLst>
      <p:ext uri="{BB962C8B-B14F-4D97-AF65-F5344CB8AC3E}">
        <p14:creationId xmlns:p14="http://schemas.microsoft.com/office/powerpoint/2010/main" val="47860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3A74-A69A-EEE0-F787-2CA7697CEB97}"/>
              </a:ext>
            </a:extLst>
          </p:cNvPr>
          <p:cNvSpPr>
            <a:spLocks noGrp="1"/>
          </p:cNvSpPr>
          <p:nvPr>
            <p:ph type="title"/>
          </p:nvPr>
        </p:nvSpPr>
        <p:spPr>
          <a:xfrm>
            <a:off x="104503" y="260780"/>
            <a:ext cx="10515600" cy="1325563"/>
          </a:xfrm>
        </p:spPr>
        <p:txBody>
          <a:bodyPr/>
          <a:lstStyle/>
          <a:p>
            <a:pPr algn="ctr"/>
            <a:r>
              <a:rPr lang="en-US" b="1" dirty="0">
                <a:latin typeface="Times New Roman" panose="02020603050405020304" pitchFamily="18" charset="0"/>
                <a:cs typeface="Times New Roman" panose="02020603050405020304" pitchFamily="18" charset="0"/>
              </a:rPr>
              <a:t>Form perception</a:t>
            </a:r>
          </a:p>
        </p:txBody>
      </p:sp>
      <p:sp>
        <p:nvSpPr>
          <p:cNvPr id="3" name="Content Placeholder 2">
            <a:extLst>
              <a:ext uri="{FF2B5EF4-FFF2-40B4-BE49-F238E27FC236}">
                <a16:creationId xmlns:a16="http://schemas.microsoft.com/office/drawing/2014/main" id="{C5E1D510-9522-5B2B-A1A1-536462E13F33}"/>
              </a:ext>
            </a:extLst>
          </p:cNvPr>
          <p:cNvSpPr>
            <a:spLocks noGrp="1"/>
          </p:cNvSpPr>
          <p:nvPr>
            <p:ph idx="1"/>
          </p:nvPr>
        </p:nvSpPr>
        <p:spPr>
          <a:xfrm>
            <a:off x="104503" y="1332412"/>
            <a:ext cx="11782697" cy="5160464"/>
          </a:xfrm>
        </p:spPr>
        <p:txBody>
          <a:bodyPr>
            <a:normAutofit fontScale="85000" lnSpcReduction="10000"/>
          </a:bodyPr>
          <a:lstStyle/>
          <a:p>
            <a:pPr>
              <a:lnSpc>
                <a:spcPct val="150000"/>
              </a:lnSpc>
            </a:pPr>
            <a:r>
              <a:rPr lang="en-IN" b="1" dirty="0">
                <a:latin typeface="Times New Roman" panose="02020603050405020304" pitchFamily="18" charset="0"/>
                <a:cs typeface="Times New Roman" panose="02020603050405020304" pitchFamily="18" charset="0"/>
              </a:rPr>
              <a:t>Form perception refers to our ability to visually perceive objects in the world in response to the patterns of light that they caste on our retinas</a:t>
            </a:r>
            <a:r>
              <a:rPr lang="en-IN" b="1" dirty="0">
                <a:latin typeface="Roboto" panose="02000000000000000000" pitchFamily="2" charset="0"/>
              </a:rPr>
              <a:t>.</a:t>
            </a: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Recognition of visual elements of objects – such as shapes, patterns, and previously identified important characteristics.</a:t>
            </a:r>
          </a:p>
          <a:p>
            <a:pPr>
              <a:lnSpc>
                <a:spcPct val="150000"/>
              </a:lnSpc>
            </a:pPr>
            <a:r>
              <a:rPr lang="en-IN" dirty="0">
                <a:latin typeface="Times New Roman" panose="02020603050405020304" pitchFamily="18" charset="0"/>
                <a:cs typeface="Times New Roman" panose="02020603050405020304" pitchFamily="18" charset="0"/>
              </a:rPr>
              <a:t>Each instance of observing an object leads to a unique retinal response pattern, </a:t>
            </a:r>
          </a:p>
          <a:p>
            <a:pPr>
              <a:lnSpc>
                <a:spcPct val="150000"/>
              </a:lnSpc>
            </a:pPr>
            <a:r>
              <a:rPr lang="en-IN" dirty="0">
                <a:latin typeface="Times New Roman" panose="02020603050405020304" pitchFamily="18" charset="0"/>
                <a:cs typeface="Times New Roman" panose="02020603050405020304" pitchFamily="18" charset="0"/>
              </a:rPr>
              <a:t>The visual processing in the brain recognizes these experiences as analogous and helps to recognize objects.</a:t>
            </a:r>
          </a:p>
          <a:p>
            <a:pPr>
              <a:lnSpc>
                <a:spcPct val="150000"/>
              </a:lnSpc>
            </a:pPr>
            <a:r>
              <a:rPr lang="en-IN" dirty="0">
                <a:latin typeface="Times New Roman" panose="02020603050405020304" pitchFamily="18" charset="0"/>
                <a:cs typeface="Times New Roman" panose="02020603050405020304" pitchFamily="18" charset="0"/>
              </a:rPr>
              <a:t>Object recognition is assigning labels to objects to categorize and identify them, thus distinguishing one object from another.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386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2014-5F92-E654-068A-53957A9A9B43}"/>
              </a:ext>
            </a:extLst>
          </p:cNvPr>
          <p:cNvSpPr>
            <a:spLocks noGrp="1"/>
          </p:cNvSpPr>
          <p:nvPr>
            <p:ph type="title"/>
          </p:nvPr>
        </p:nvSpPr>
        <p:spPr>
          <a:xfrm>
            <a:off x="830050" y="97798"/>
            <a:ext cx="10155790" cy="1609190"/>
          </a:xfrm>
        </p:spPr>
        <p:txBody>
          <a:bodyPr/>
          <a:lstStyle/>
          <a:p>
            <a:r>
              <a:rPr lang="en-IN" b="1" dirty="0">
                <a:latin typeface="Times New Roman" panose="02020603050405020304" pitchFamily="18" charset="0"/>
                <a:ea typeface="Amasis MT Pro Black" panose="02000000000000000000" pitchFamily="2" charset="0"/>
                <a:cs typeface="Times New Roman" panose="02020603050405020304" pitchFamily="18" charset="0"/>
              </a:rPr>
              <a:t>ACTIVITY</a:t>
            </a:r>
            <a:r>
              <a:rPr lang="en-IN" dirty="0">
                <a:latin typeface="Times New Roman" panose="02020603050405020304" pitchFamily="18" charset="0"/>
                <a:cs typeface="Times New Roman" panose="02020603050405020304" pitchFamily="18" charset="0"/>
              </a:rPr>
              <a:t> – you have 20 minutes!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3CDBEC-6512-D59A-1F40-CE68E4DD4C02}"/>
              </a:ext>
            </a:extLst>
          </p:cNvPr>
          <p:cNvSpPr>
            <a:spLocks noGrp="1"/>
          </p:cNvSpPr>
          <p:nvPr>
            <p:ph idx="1"/>
          </p:nvPr>
        </p:nvSpPr>
        <p:spPr>
          <a:xfrm>
            <a:off x="561703" y="1854925"/>
            <a:ext cx="10792097" cy="4322037"/>
          </a:xfrm>
        </p:spPr>
        <p:txBody>
          <a:bodyPr>
            <a:normAutofit lnSpcReduction="10000"/>
          </a:bodyPr>
          <a:lstStyle/>
          <a:p>
            <a:pPr marL="0" indent="0">
              <a:lnSpc>
                <a:spcPct val="150000"/>
              </a:lnSpc>
              <a:buNone/>
            </a:pPr>
            <a:r>
              <a:rPr lang="en-IN" b="1" dirty="0">
                <a:latin typeface="Times New Roman" panose="02020603050405020304" pitchFamily="18" charset="0"/>
                <a:cs typeface="Times New Roman" panose="02020603050405020304" pitchFamily="18" charset="0"/>
              </a:rPr>
              <a:t>Divide into groups and Discuss on the following</a:t>
            </a:r>
            <a:r>
              <a:rPr lang="en-IN" dirty="0">
                <a:latin typeface="Times New Roman" panose="02020603050405020304" pitchFamily="18" charset="0"/>
                <a:cs typeface="Times New Roman" panose="02020603050405020304" pitchFamily="18" charset="0"/>
              </a:rPr>
              <a:t>: </a:t>
            </a:r>
          </a:p>
          <a:p>
            <a:pPr>
              <a:lnSpc>
                <a:spcPct val="150000"/>
              </a:lnSpc>
            </a:pPr>
            <a:r>
              <a:rPr lang="en-IN" dirty="0">
                <a:latin typeface="Times New Roman" panose="02020603050405020304" pitchFamily="18" charset="0"/>
                <a:cs typeface="Times New Roman" panose="02020603050405020304" pitchFamily="18" charset="0"/>
              </a:rPr>
              <a:t>Given a chance, what would you wish to communicate with aliens?</a:t>
            </a:r>
          </a:p>
          <a:p>
            <a:pPr>
              <a:lnSpc>
                <a:spcPct val="150000"/>
              </a:lnSpc>
            </a:pPr>
            <a:r>
              <a:rPr lang="en-IN" dirty="0">
                <a:latin typeface="Times New Roman" panose="02020603050405020304" pitchFamily="18" charset="0"/>
                <a:cs typeface="Times New Roman" panose="02020603050405020304" pitchFamily="18" charset="0"/>
              </a:rPr>
              <a:t>How would you represent it visually, and why?</a:t>
            </a:r>
          </a:p>
          <a:p>
            <a:pPr>
              <a:lnSpc>
                <a:spcPct val="150000"/>
              </a:lnSpc>
            </a:pPr>
            <a:r>
              <a:rPr lang="en-IN" dirty="0">
                <a:latin typeface="Times New Roman" panose="02020603050405020304" pitchFamily="18" charset="0"/>
                <a:cs typeface="Times New Roman" panose="02020603050405020304" pitchFamily="18" charset="0"/>
              </a:rPr>
              <a:t>What are your assumptions regarding the process of perception while forming this message of communication? </a:t>
            </a:r>
          </a:p>
          <a:p>
            <a:pPr>
              <a:lnSpc>
                <a:spcPct val="150000"/>
              </a:lnSpc>
            </a:pPr>
            <a:r>
              <a:rPr lang="en-IN" dirty="0">
                <a:latin typeface="Times New Roman" panose="02020603050405020304" pitchFamily="18" charset="0"/>
                <a:cs typeface="Times New Roman" panose="02020603050405020304" pitchFamily="18" charset="0"/>
              </a:rPr>
              <a:t>How would it differ from the voyager’s attempt?</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089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2C58A1-8BA9-734D-0BDE-B687037F997C}"/>
              </a:ext>
            </a:extLst>
          </p:cNvPr>
          <p:cNvSpPr>
            <a:spLocks noGrp="1"/>
          </p:cNvSpPr>
          <p:nvPr>
            <p:ph idx="1"/>
          </p:nvPr>
        </p:nvSpPr>
        <p:spPr>
          <a:xfrm>
            <a:off x="2024743" y="535578"/>
            <a:ext cx="6538018" cy="1723504"/>
          </a:xfrm>
        </p:spPr>
        <p:txBody>
          <a:bodyPr>
            <a:normAutofit/>
          </a:bodyPr>
          <a:lstStyle/>
          <a:p>
            <a:pPr marL="0" indent="0" algn="ctr">
              <a:buNone/>
            </a:pPr>
            <a:r>
              <a:rPr lang="en-IN" sz="6600" b="1" dirty="0">
                <a:latin typeface="Times New Roman" panose="02020603050405020304" pitchFamily="18" charset="0"/>
                <a:cs typeface="Times New Roman" panose="02020603050405020304" pitchFamily="18" charset="0"/>
              </a:rPr>
              <a:t>DISCUSSION</a:t>
            </a:r>
            <a:endParaRPr lang="en-IN" dirty="0">
              <a:latin typeface="Times New Roman" panose="02020603050405020304" pitchFamily="18" charset="0"/>
              <a:cs typeface="Times New Roman" panose="02020603050405020304" pitchFamily="18" charset="0"/>
            </a:endParaRPr>
          </a:p>
        </p:txBody>
      </p:sp>
      <p:pic>
        <p:nvPicPr>
          <p:cNvPr id="2050" name="Picture 2" descr="Discussion Board Best Practices | Learning Technologies at College of DuPage">
            <a:extLst>
              <a:ext uri="{FF2B5EF4-FFF2-40B4-BE49-F238E27FC236}">
                <a16:creationId xmlns:a16="http://schemas.microsoft.com/office/drawing/2014/main" id="{36CDCD67-3A9E-96EE-E1D1-715C6FD28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302" y="1610938"/>
            <a:ext cx="8669955" cy="485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721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F75D-EDC2-F631-5261-64E231CF1B4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Explore more;</a:t>
            </a:r>
          </a:p>
        </p:txBody>
      </p:sp>
      <p:sp>
        <p:nvSpPr>
          <p:cNvPr id="3" name="Content Placeholder 2">
            <a:extLst>
              <a:ext uri="{FF2B5EF4-FFF2-40B4-BE49-F238E27FC236}">
                <a16:creationId xmlns:a16="http://schemas.microsoft.com/office/drawing/2014/main" id="{239F244E-DC25-5FB5-75B0-3ADB2E0E7A6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https://</a:t>
            </a:r>
            <a:r>
              <a:rPr lang="en-US" dirty="0" err="1">
                <a:latin typeface="Times New Roman" panose="02020603050405020304" pitchFamily="18" charset="0"/>
                <a:cs typeface="Times New Roman" panose="02020603050405020304" pitchFamily="18" charset="0"/>
              </a:rPr>
              <a:t>www.damninteresting.com</a:t>
            </a:r>
            <a:r>
              <a:rPr lang="en-US" dirty="0">
                <a:latin typeface="Times New Roman" panose="02020603050405020304" pitchFamily="18" charset="0"/>
                <a:cs typeface="Times New Roman" panose="02020603050405020304" pitchFamily="18" charset="0"/>
              </a:rPr>
              <a:t>/voyager-golden-record/</a:t>
            </a:r>
          </a:p>
        </p:txBody>
      </p:sp>
    </p:spTree>
    <p:extLst>
      <p:ext uri="{BB962C8B-B14F-4D97-AF65-F5344CB8AC3E}">
        <p14:creationId xmlns:p14="http://schemas.microsoft.com/office/powerpoint/2010/main" val="151324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95C59-8FDF-EF3E-F6AD-CD48998A47A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The Voyager Golden Record</a:t>
            </a:r>
            <a:endParaRPr lang="en-US" dirty="0">
              <a:latin typeface="Times New Roman" panose="02020603050405020304" pitchFamily="18" charset="0"/>
              <a:cs typeface="Times New Roman" panose="02020603050405020304" pitchFamily="18" charset="0"/>
            </a:endParaRPr>
          </a:p>
        </p:txBody>
      </p:sp>
      <p:pic>
        <p:nvPicPr>
          <p:cNvPr id="6" name="Picture 4" descr="Sloan Science &amp; Film">
            <a:extLst>
              <a:ext uri="{FF2B5EF4-FFF2-40B4-BE49-F238E27FC236}">
                <a16:creationId xmlns:a16="http://schemas.microsoft.com/office/drawing/2014/main" id="{D6B501CE-8820-E6A1-5A63-E595EFFD52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6349" y="2226365"/>
            <a:ext cx="6414623" cy="438647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What NASA's Golden Record taught me about humanity - The Verge">
            <a:extLst>
              <a:ext uri="{FF2B5EF4-FFF2-40B4-BE49-F238E27FC236}">
                <a16:creationId xmlns:a16="http://schemas.microsoft.com/office/drawing/2014/main" id="{691EECBF-608A-E706-6186-F7181C7ED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4713" y="1836869"/>
            <a:ext cx="4200938" cy="41442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5FF91A2-985B-052A-345A-45EBC08F6A77}"/>
              </a:ext>
            </a:extLst>
          </p:cNvPr>
          <p:cNvSpPr txBox="1"/>
          <p:nvPr/>
        </p:nvSpPr>
        <p:spPr>
          <a:xfrm>
            <a:off x="954157" y="1589194"/>
            <a:ext cx="353180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http://</a:t>
            </a:r>
            <a:r>
              <a:rPr lang="en-US" dirty="0" err="1">
                <a:latin typeface="Times New Roman" panose="02020603050405020304" pitchFamily="18" charset="0"/>
                <a:cs typeface="Times New Roman" panose="02020603050405020304" pitchFamily="18" charset="0"/>
              </a:rPr>
              <a:t>voyager.damninteresting.com</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1658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4CF0-859D-3E93-92DA-44785ABFA4A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Quick recap;</a:t>
            </a:r>
          </a:p>
        </p:txBody>
      </p:sp>
      <p:sp>
        <p:nvSpPr>
          <p:cNvPr id="3" name="Content Placeholder 2">
            <a:extLst>
              <a:ext uri="{FF2B5EF4-FFF2-40B4-BE49-F238E27FC236}">
                <a16:creationId xmlns:a16="http://schemas.microsoft.com/office/drawing/2014/main" id="{B27014C6-10B3-8611-B9DF-F0F55264892E}"/>
              </a:ext>
            </a:extLst>
          </p:cNvPr>
          <p:cNvSpPr>
            <a:spLocks noGrp="1"/>
          </p:cNvSpPr>
          <p:nvPr>
            <p:ph idx="1"/>
          </p:nvPr>
        </p:nvSpPr>
        <p:spPr>
          <a:xfrm>
            <a:off x="212035" y="1470991"/>
            <a:ext cx="11141765" cy="4386205"/>
          </a:xfrm>
        </p:spPr>
        <p:txBody>
          <a:bodyPr>
            <a:normAutofit/>
          </a:bodyPr>
          <a:lstStyle/>
          <a:p>
            <a:r>
              <a:rPr lang="en-US" sz="3200" b="1" dirty="0">
                <a:latin typeface="Times New Roman" panose="02020603050405020304" pitchFamily="18" charset="0"/>
                <a:cs typeface="Times New Roman" panose="02020603050405020304" pitchFamily="18" charset="0"/>
              </a:rPr>
              <a:t>Sensation</a:t>
            </a:r>
            <a:r>
              <a:rPr lang="en-US" sz="3200" dirty="0">
                <a:latin typeface="Times New Roman" panose="02020603050405020304" pitchFamily="18" charset="0"/>
                <a:cs typeface="Times New Roman" panose="02020603050405020304" pitchFamily="18" charset="0"/>
              </a:rPr>
              <a:t>?</a:t>
            </a:r>
            <a:endParaRPr lang="en-IN" altLang="en-US" sz="3200" dirty="0">
              <a:latin typeface="Times New Roman" panose="02020603050405020304" pitchFamily="18" charset="0"/>
              <a:cs typeface="Times New Roman" panose="02020603050405020304" pitchFamily="18" charset="0"/>
            </a:endParaRPr>
          </a:p>
          <a:p>
            <a:pPr marL="0" indent="0">
              <a:buNone/>
            </a:pPr>
            <a:r>
              <a:rPr lang="en-IN" altLang="en-US" sz="3200" dirty="0">
                <a:latin typeface="Times New Roman" panose="02020603050405020304" pitchFamily="18" charset="0"/>
                <a:cs typeface="Times New Roman" panose="02020603050405020304" pitchFamily="18" charset="0"/>
              </a:rPr>
              <a:t>Initial detection of energy from the physical world</a:t>
            </a:r>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Perception</a:t>
            </a:r>
            <a:r>
              <a:rPr lang="en-US" sz="3200" dirty="0">
                <a:latin typeface="Times New Roman" panose="02020603050405020304" pitchFamily="18" charset="0"/>
                <a:cs typeface="Times New Roman" panose="02020603050405020304" pitchFamily="18" charset="0"/>
              </a:rPr>
              <a:t>?</a:t>
            </a:r>
          </a:p>
          <a:p>
            <a:pPr marL="0" indent="0">
              <a:buNone/>
            </a:pPr>
            <a:r>
              <a:rPr lang="en-IN" altLang="en-US" sz="3200" dirty="0">
                <a:latin typeface="Times New Roman" panose="02020603050405020304" pitchFamily="18" charset="0"/>
                <a:cs typeface="Times New Roman" panose="02020603050405020304" pitchFamily="18" charset="0"/>
              </a:rPr>
              <a:t>Involves higher-order cognition in the interpretation of sensory information</a:t>
            </a:r>
          </a:p>
          <a:p>
            <a:pPr marL="457200" lvl="1" indent="0">
              <a:buNone/>
            </a:pPr>
            <a:r>
              <a:rPr lang="en-IN" i="0" u="none" strike="noStrike" dirty="0">
                <a:effectLst/>
                <a:latin typeface="Times New Roman" panose="02020603050405020304" pitchFamily="18" charset="0"/>
                <a:cs typeface="Times New Roman" panose="02020603050405020304" pitchFamily="18" charset="0"/>
              </a:rPr>
              <a:t>Sensation occurs when sensory receptors detect sensory stimuli. Perception involves the organization, interpretation, and conscious experience of those sensations.</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0AB4828-26C1-E4C9-8A35-D83D845C5430}"/>
              </a:ext>
            </a:extLst>
          </p:cNvPr>
          <p:cNvSpPr txBox="1"/>
          <p:nvPr/>
        </p:nvSpPr>
        <p:spPr>
          <a:xfrm>
            <a:off x="4153988" y="930454"/>
            <a:ext cx="248194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(10 Minutes)</a:t>
            </a:r>
          </a:p>
        </p:txBody>
      </p:sp>
    </p:spTree>
    <p:extLst>
      <p:ext uri="{BB962C8B-B14F-4D97-AF65-F5344CB8AC3E}">
        <p14:creationId xmlns:p14="http://schemas.microsoft.com/office/powerpoint/2010/main" val="182793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D578-51FF-7031-955F-CC98EB9057AD}"/>
              </a:ext>
            </a:extLst>
          </p:cNvPr>
          <p:cNvSpPr>
            <a:spLocks noGrp="1"/>
          </p:cNvSpPr>
          <p:nvPr>
            <p:ph type="title"/>
          </p:nvPr>
        </p:nvSpPr>
        <p:spPr>
          <a:xfrm>
            <a:off x="838200" y="365126"/>
            <a:ext cx="6113522" cy="751388"/>
          </a:xfrm>
        </p:spPr>
        <p:txBody>
          <a:bodyPr>
            <a:normAutofit fontScale="90000"/>
          </a:bodyPr>
          <a:lstStyle/>
          <a:p>
            <a:r>
              <a:rPr lang="en-IN" b="1" dirty="0">
                <a:latin typeface="Times New Roman" panose="02020603050405020304" pitchFamily="18" charset="0"/>
                <a:cs typeface="Times New Roman" panose="02020603050405020304" pitchFamily="18" charset="0"/>
              </a:rPr>
              <a:t>Let’s look at some examples: </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9F1B85-1745-9587-2FE0-B7364B949ED8}"/>
              </a:ext>
            </a:extLst>
          </p:cNvPr>
          <p:cNvSpPr>
            <a:spLocks noGrp="1"/>
          </p:cNvSpPr>
          <p:nvPr>
            <p:ph idx="1"/>
          </p:nvPr>
        </p:nvSpPr>
        <p:spPr>
          <a:xfrm>
            <a:off x="80274" y="1825625"/>
            <a:ext cx="6542595" cy="4862558"/>
          </a:xfrm>
        </p:spPr>
        <p:txBody>
          <a:bodyPr>
            <a:normAutofit/>
          </a:bodyPr>
          <a:lstStyle/>
          <a:p>
            <a:r>
              <a:rPr lang="en-US" dirty="0">
                <a:latin typeface="Times New Roman" panose="02020603050405020304" pitchFamily="18" charset="0"/>
                <a:cs typeface="Times New Roman" panose="02020603050405020304" pitchFamily="18" charset="0"/>
              </a:rPr>
              <a:t>Light—vision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Sound—hearing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Pressure, temperature, pain—a sense of touch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Orientation, balance—kinesthetic senses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Environmental information (stimuli) exists in many forms.</a:t>
            </a:r>
          </a:p>
          <a:p>
            <a:r>
              <a:rPr lang="en-US" dirty="0">
                <a:latin typeface="Times New Roman" panose="02020603050405020304" pitchFamily="18" charset="0"/>
                <a:cs typeface="Times New Roman" panose="02020603050405020304" pitchFamily="18" charset="0"/>
              </a:rPr>
              <a:t> A physical stimulus must first be introduced for sensation and perception. </a:t>
            </a:r>
            <a:r>
              <a:rPr lang="en-US" sz="2000" dirty="0">
                <a:latin typeface="Times New Roman" panose="02020603050405020304" pitchFamily="18" charset="0"/>
                <a:cs typeface="Times New Roman" panose="02020603050405020304" pitchFamily="18" charset="0"/>
              </a:rPr>
              <a:t>For example, air vibrations, gases, chemicals, tactile pressures</a:t>
            </a:r>
          </a:p>
        </p:txBody>
      </p:sp>
      <p:pic>
        <p:nvPicPr>
          <p:cNvPr id="6" name="Picture 5">
            <a:extLst>
              <a:ext uri="{FF2B5EF4-FFF2-40B4-BE49-F238E27FC236}">
                <a16:creationId xmlns:a16="http://schemas.microsoft.com/office/drawing/2014/main" id="{2939B6D9-774A-3603-690D-BAAA19BC3256}"/>
              </a:ext>
            </a:extLst>
          </p:cNvPr>
          <p:cNvPicPr>
            <a:picLocks noChangeAspect="1"/>
          </p:cNvPicPr>
          <p:nvPr/>
        </p:nvPicPr>
        <p:blipFill>
          <a:blip r:embed="rId2"/>
          <a:stretch>
            <a:fillRect/>
          </a:stretch>
        </p:blipFill>
        <p:spPr>
          <a:xfrm>
            <a:off x="6805026" y="203744"/>
            <a:ext cx="5183232" cy="6289130"/>
          </a:xfrm>
          <a:prstGeom prst="rect">
            <a:avLst/>
          </a:prstGeom>
        </p:spPr>
      </p:pic>
    </p:spTree>
    <p:extLst>
      <p:ext uri="{BB962C8B-B14F-4D97-AF65-F5344CB8AC3E}">
        <p14:creationId xmlns:p14="http://schemas.microsoft.com/office/powerpoint/2010/main" val="53803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EB7A-3354-0EC5-8B10-54CB24557854}"/>
              </a:ext>
            </a:extLst>
          </p:cNvPr>
          <p:cNvSpPr>
            <a:spLocks noGrp="1"/>
          </p:cNvSpPr>
          <p:nvPr>
            <p:ph type="title"/>
          </p:nvPr>
        </p:nvSpPr>
        <p:spPr>
          <a:xfrm>
            <a:off x="862649" y="202131"/>
            <a:ext cx="4467276" cy="1272969"/>
          </a:xfrm>
        </p:spPr>
        <p:txBody>
          <a:bodyPr>
            <a:normAutofit fontScale="90000"/>
          </a:bodyPr>
          <a:lstStyle/>
          <a:p>
            <a:r>
              <a:rPr lang="en-IN" b="1" dirty="0">
                <a:latin typeface="Times New Roman" panose="02020603050405020304" pitchFamily="18" charset="0"/>
                <a:cs typeface="Times New Roman" panose="02020603050405020304" pitchFamily="18" charset="0"/>
              </a:rPr>
              <a:t>Few related terms </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0B904D-9587-07AB-F663-B7E61D716539}"/>
              </a:ext>
            </a:extLst>
          </p:cNvPr>
          <p:cNvSpPr>
            <a:spLocks noGrp="1"/>
          </p:cNvSpPr>
          <p:nvPr>
            <p:ph idx="1"/>
          </p:nvPr>
        </p:nvSpPr>
        <p:spPr>
          <a:xfrm>
            <a:off x="287382" y="1345474"/>
            <a:ext cx="11691257" cy="5172892"/>
          </a:xfrm>
        </p:spPr>
        <p:txBody>
          <a:bodyPr>
            <a:normAutofit/>
          </a:bodyPr>
          <a:lstStyle/>
          <a:p>
            <a:r>
              <a:rPr lang="en-US" b="1" dirty="0">
                <a:latin typeface="Times New Roman" panose="02020603050405020304" pitchFamily="18" charset="0"/>
                <a:cs typeface="Times New Roman" panose="02020603050405020304" pitchFamily="18" charset="0"/>
              </a:rPr>
              <a:t>Thresholds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a:buFont typeface="Wingdings" pitchFamily="2" charset="2"/>
              <a:buChar char="ü"/>
            </a:pPr>
            <a:r>
              <a:rPr lang="en-US" b="1" dirty="0">
                <a:latin typeface="Times New Roman" panose="02020603050405020304" pitchFamily="18" charset="0"/>
                <a:cs typeface="Times New Roman" panose="02020603050405020304" pitchFamily="18" charset="0"/>
              </a:rPr>
              <a:t> Absolute threshold </a:t>
            </a:r>
            <a:r>
              <a:rPr lang="en-US" dirty="0">
                <a:latin typeface="Times New Roman" panose="02020603050405020304" pitchFamily="18" charset="0"/>
                <a:cs typeface="Times New Roman" panose="02020603050405020304" pitchFamily="18" charset="0"/>
              </a:rPr>
              <a:t>a.  The point at which a stimulus can be detected 50 percent of the time b.  Given a particular stimulus, the minimum stimulation needed for detection  </a:t>
            </a:r>
            <a:endParaRPr lang="en-IN" dirty="0">
              <a:latin typeface="Times New Roman" panose="02020603050405020304" pitchFamily="18" charset="0"/>
              <a:cs typeface="Times New Roman" panose="02020603050405020304" pitchFamily="18" charset="0"/>
            </a:endParaRPr>
          </a:p>
          <a:p>
            <a:pPr>
              <a:buFont typeface="Wingdings" pitchFamily="2" charset="2"/>
              <a:buChar char="ü"/>
            </a:pPr>
            <a:r>
              <a:rPr lang="en-US" b="1" dirty="0">
                <a:latin typeface="Times New Roman" panose="02020603050405020304" pitchFamily="18" charset="0"/>
                <a:cs typeface="Times New Roman" panose="02020603050405020304" pitchFamily="18" charset="0"/>
              </a:rPr>
              <a:t>Difference threshold </a:t>
            </a:r>
            <a:r>
              <a:rPr lang="en-US" dirty="0">
                <a:latin typeface="Times New Roman" panose="02020603050405020304" pitchFamily="18" charset="0"/>
                <a:cs typeface="Times New Roman" panose="02020603050405020304" pitchFamily="18" charset="0"/>
              </a:rPr>
              <a:t>a.  The minimal change in stimulation that can be reliably detected 50 percent of the time b. Also called the just noticeable difference (</a:t>
            </a:r>
            <a:r>
              <a:rPr lang="en-US" dirty="0" err="1">
                <a:latin typeface="Times New Roman" panose="02020603050405020304" pitchFamily="18" charset="0"/>
                <a:cs typeface="Times New Roman" panose="02020603050405020304" pitchFamily="18" charset="0"/>
              </a:rPr>
              <a:t>jnd</a:t>
            </a:r>
            <a:r>
              <a:rPr lang="en-US"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0755CCF2-46A2-A909-93F6-D9792359C5AC}"/>
              </a:ext>
            </a:extLst>
          </p:cNvPr>
          <p:cNvSpPr txBox="1"/>
          <p:nvPr/>
        </p:nvSpPr>
        <p:spPr>
          <a:xfrm>
            <a:off x="1693921" y="4995786"/>
            <a:ext cx="9039277" cy="646331"/>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cs typeface="Times New Roman" panose="02020603050405020304" pitchFamily="18" charset="0"/>
              </a:rPr>
              <a:t>To get an idea of the range of sounds that the human ear can sense, </a:t>
            </a:r>
            <a:r>
              <a:rPr lang="en-IN" b="0" i="0" u="sng" dirty="0">
                <a:effectLst/>
                <a:latin typeface="Times New Roman" panose="02020603050405020304" pitchFamily="18" charset="0"/>
                <a:cs typeface="Times New Roman" panose="02020603050405020304" pitchFamily="18" charset="0"/>
                <a:hlinkClick r:id="rId2"/>
              </a:rPr>
              <a:t>test your hearing</a:t>
            </a:r>
            <a:r>
              <a:rPr lang="en-IN" b="0" i="0" dirty="0">
                <a:solidFill>
                  <a:srgbClr val="000000"/>
                </a:solidFill>
                <a:effectLst/>
                <a:latin typeface="Times New Roman" panose="02020603050405020304" pitchFamily="18" charset="0"/>
                <a:cs typeface="Times New Roman" panose="02020603050405020304" pitchFamily="18" charset="0"/>
              </a:rPr>
              <a:t> here: http://test-my-hearing.com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118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F1C7769-2ADB-175E-C91A-EEF6414DCE25}"/>
              </a:ext>
            </a:extLst>
          </p:cNvPr>
          <p:cNvSpPr txBox="1">
            <a:spLocks noGrp="1"/>
          </p:cNvSpPr>
          <p:nvPr>
            <p:ph idx="1"/>
          </p:nvPr>
        </p:nvSpPr>
        <p:spPr>
          <a:xfrm>
            <a:off x="528510" y="855722"/>
            <a:ext cx="6985543" cy="5020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latin typeface="Times New Roman" panose="02020603050405020304" pitchFamily="18" charset="0"/>
                <a:cs typeface="Times New Roman" panose="02020603050405020304" pitchFamily="18" charset="0"/>
              </a:rPr>
              <a:t>Signal-detection theory:</a:t>
            </a:r>
            <a:r>
              <a:rPr lang="en-US" dirty="0">
                <a:latin typeface="Times New Roman" panose="02020603050405020304" pitchFamily="18" charset="0"/>
                <a:cs typeface="Times New Roman" panose="02020603050405020304" pitchFamily="18" charset="0"/>
              </a:rPr>
              <a:t> theory which suggests how individuals are able to detect a minimal stimulus (signal) among other background stimuli (noise). This may influence how individuals make a decision in a specific situation</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https://study.com/academy/lesson/signal-detection-theory-definition-examples.html#quiz-course-links</a:t>
            </a:r>
          </a:p>
        </p:txBody>
      </p:sp>
      <p:pic>
        <p:nvPicPr>
          <p:cNvPr id="10" name="Picture 9">
            <a:extLst>
              <a:ext uri="{FF2B5EF4-FFF2-40B4-BE49-F238E27FC236}">
                <a16:creationId xmlns:a16="http://schemas.microsoft.com/office/drawing/2014/main" id="{4810B521-8BAC-4E37-B6E7-C9D548EE7E2D}"/>
              </a:ext>
            </a:extLst>
          </p:cNvPr>
          <p:cNvPicPr>
            <a:picLocks noChangeAspect="1"/>
          </p:cNvPicPr>
          <p:nvPr/>
        </p:nvPicPr>
        <p:blipFill>
          <a:blip r:embed="rId2"/>
          <a:stretch>
            <a:fillRect/>
          </a:stretch>
        </p:blipFill>
        <p:spPr>
          <a:xfrm>
            <a:off x="7539726" y="725327"/>
            <a:ext cx="4123764" cy="5647764"/>
          </a:xfrm>
          <a:prstGeom prst="rect">
            <a:avLst/>
          </a:prstGeom>
        </p:spPr>
      </p:pic>
    </p:spTree>
    <p:extLst>
      <p:ext uri="{BB962C8B-B14F-4D97-AF65-F5344CB8AC3E}">
        <p14:creationId xmlns:p14="http://schemas.microsoft.com/office/powerpoint/2010/main" val="322001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669FE18-D588-7EDE-D5B5-E5BE3E0CC385}"/>
              </a:ext>
            </a:extLst>
          </p:cNvPr>
          <p:cNvSpPr>
            <a:spLocks noGrp="1"/>
          </p:cNvSpPr>
          <p:nvPr>
            <p:ph idx="1"/>
          </p:nvPr>
        </p:nvSpPr>
        <p:spPr>
          <a:xfrm>
            <a:off x="162994" y="260791"/>
            <a:ext cx="11963807" cy="3683680"/>
          </a:xfrm>
        </p:spPr>
        <p:txBody>
          <a:bodyPr>
            <a:noAutofit/>
          </a:bodyPr>
          <a:lstStyle/>
          <a:p>
            <a:pPr marL="0" indent="0">
              <a:buNone/>
            </a:pPr>
            <a:r>
              <a:rPr lang="en-IN" sz="2400" b="1" i="0" u="sng" dirty="0">
                <a:solidFill>
                  <a:srgbClr val="000000"/>
                </a:solidFill>
                <a:effectLst/>
                <a:latin typeface="Times New Roman" panose="02020603050405020304" pitchFamily="18" charset="0"/>
                <a:cs typeface="Times New Roman" panose="02020603050405020304" pitchFamily="18" charset="0"/>
              </a:rPr>
              <a:t>SUMMARY</a:t>
            </a:r>
            <a:r>
              <a:rPr lang="en-IN" sz="2000" b="0" i="0" dirty="0">
                <a:solidFill>
                  <a:srgbClr val="000000"/>
                </a:solidFill>
                <a:effectLst/>
                <a:latin typeface="Times New Roman" panose="02020603050405020304" pitchFamily="18" charset="0"/>
                <a:cs typeface="Times New Roman" panose="02020603050405020304" pitchFamily="18" charset="0"/>
              </a:rPr>
              <a:t> </a:t>
            </a:r>
          </a:p>
          <a:p>
            <a:r>
              <a:rPr lang="en-IN" sz="2000" b="1" i="0" dirty="0">
                <a:solidFill>
                  <a:srgbClr val="000000"/>
                </a:solidFill>
                <a:effectLst/>
                <a:latin typeface="Times New Roman" panose="02020603050405020304" pitchFamily="18" charset="0"/>
                <a:cs typeface="Times New Roman" panose="02020603050405020304" pitchFamily="18" charset="0"/>
              </a:rPr>
              <a:t>Sensation</a:t>
            </a:r>
            <a:r>
              <a:rPr lang="en-IN" sz="2000" b="0" i="0" dirty="0">
                <a:solidFill>
                  <a:srgbClr val="000000"/>
                </a:solidFill>
                <a:effectLst/>
                <a:latin typeface="Times New Roman" panose="02020603050405020304" pitchFamily="18" charset="0"/>
                <a:cs typeface="Times New Roman" panose="02020603050405020304" pitchFamily="18" charset="0"/>
              </a:rPr>
              <a:t> is the process of receiving information from the environment through our sensory organs. Perception is the process of interpreting and organizing the incoming information so that we can understand it and react accordingly</a:t>
            </a:r>
          </a:p>
          <a:p>
            <a:r>
              <a:rPr lang="en-IN" sz="2000" b="1" i="0" dirty="0">
                <a:solidFill>
                  <a:srgbClr val="000000"/>
                </a:solidFill>
                <a:effectLst/>
                <a:latin typeface="Times New Roman" panose="02020603050405020304" pitchFamily="18" charset="0"/>
                <a:cs typeface="Times New Roman" panose="02020603050405020304" pitchFamily="18" charset="0"/>
              </a:rPr>
              <a:t>Transduction</a:t>
            </a:r>
            <a:r>
              <a:rPr lang="en-IN" sz="2000" b="0" i="0" dirty="0">
                <a:solidFill>
                  <a:srgbClr val="000000"/>
                </a:solidFill>
                <a:effectLst/>
                <a:latin typeface="Times New Roman" panose="02020603050405020304" pitchFamily="18" charset="0"/>
                <a:cs typeface="Times New Roman" panose="02020603050405020304" pitchFamily="18" charset="0"/>
              </a:rPr>
              <a:t> is the conversion of stimuli detected by receptor cells to electrical impulses that are transported to the brain.</a:t>
            </a:r>
          </a:p>
          <a:p>
            <a:r>
              <a:rPr lang="en-IN" sz="2000" b="0" i="0" dirty="0">
                <a:solidFill>
                  <a:srgbClr val="000000"/>
                </a:solidFill>
                <a:effectLst/>
                <a:latin typeface="Times New Roman" panose="02020603050405020304" pitchFamily="18" charset="0"/>
                <a:cs typeface="Times New Roman" panose="02020603050405020304" pitchFamily="18" charset="0"/>
              </a:rPr>
              <a:t>Although our experiences of the world are rich and complex, humans — like all species — have their own adapted sensory strengths and sensory limitations.</a:t>
            </a:r>
          </a:p>
          <a:p>
            <a:r>
              <a:rPr lang="en-IN" sz="2000" b="0" i="0" dirty="0">
                <a:solidFill>
                  <a:srgbClr val="000000"/>
                </a:solidFill>
                <a:effectLst/>
                <a:latin typeface="Times New Roman" panose="02020603050405020304" pitchFamily="18" charset="0"/>
                <a:cs typeface="Times New Roman" panose="02020603050405020304" pitchFamily="18" charset="0"/>
              </a:rPr>
              <a:t>Sensation and perception work together in a fluid, continuous process.</a:t>
            </a:r>
          </a:p>
          <a:p>
            <a:r>
              <a:rPr lang="en-IN" sz="2000" b="0" i="0" dirty="0">
                <a:solidFill>
                  <a:srgbClr val="000000"/>
                </a:solidFill>
                <a:effectLst/>
                <a:latin typeface="Times New Roman" panose="02020603050405020304" pitchFamily="18" charset="0"/>
                <a:cs typeface="Times New Roman" panose="02020603050405020304" pitchFamily="18" charset="0"/>
              </a:rPr>
              <a:t>Our judgments in detection tasks are influenced by both the </a:t>
            </a:r>
            <a:r>
              <a:rPr lang="en-IN" sz="2000" b="1" i="0" dirty="0">
                <a:solidFill>
                  <a:srgbClr val="000000"/>
                </a:solidFill>
                <a:effectLst/>
                <a:latin typeface="Times New Roman" panose="02020603050405020304" pitchFamily="18" charset="0"/>
                <a:cs typeface="Times New Roman" panose="02020603050405020304" pitchFamily="18" charset="0"/>
              </a:rPr>
              <a:t>absolute threshold </a:t>
            </a:r>
            <a:r>
              <a:rPr lang="en-IN" sz="2000" b="0" i="0" dirty="0">
                <a:solidFill>
                  <a:srgbClr val="000000"/>
                </a:solidFill>
                <a:effectLst/>
                <a:latin typeface="Times New Roman" panose="02020603050405020304" pitchFamily="18" charset="0"/>
                <a:cs typeface="Times New Roman" panose="02020603050405020304" pitchFamily="18" charset="0"/>
              </a:rPr>
              <a:t>of the signal as well as our current motivations and experiences. Signal detection analysis is used to differentiate sensitivity from response biases.</a:t>
            </a:r>
          </a:p>
          <a:p>
            <a:r>
              <a:rPr lang="en-IN" sz="2000" b="0" i="0" dirty="0">
                <a:solidFill>
                  <a:srgbClr val="000000"/>
                </a:solidFill>
                <a:effectLst/>
                <a:latin typeface="Times New Roman" panose="02020603050405020304" pitchFamily="18" charset="0"/>
                <a:cs typeface="Times New Roman" panose="02020603050405020304" pitchFamily="18" charset="0"/>
              </a:rPr>
              <a:t>The </a:t>
            </a:r>
            <a:r>
              <a:rPr lang="en-IN" sz="2000" b="1" i="0" dirty="0">
                <a:solidFill>
                  <a:srgbClr val="000000"/>
                </a:solidFill>
                <a:effectLst/>
                <a:latin typeface="Times New Roman" panose="02020603050405020304" pitchFamily="18" charset="0"/>
                <a:cs typeface="Times New Roman" panose="02020603050405020304" pitchFamily="18" charset="0"/>
              </a:rPr>
              <a:t>difference threshold</a:t>
            </a:r>
            <a:r>
              <a:rPr lang="en-IN" sz="2000" b="0" i="0" dirty="0">
                <a:solidFill>
                  <a:srgbClr val="000000"/>
                </a:solidFill>
                <a:effectLst/>
                <a:latin typeface="Times New Roman" panose="02020603050405020304" pitchFamily="18" charset="0"/>
                <a:cs typeface="Times New Roman" panose="02020603050405020304" pitchFamily="18" charset="0"/>
              </a:rPr>
              <a:t>, or </a:t>
            </a:r>
            <a:r>
              <a:rPr lang="en-IN" sz="2000" b="1" i="0" dirty="0">
                <a:solidFill>
                  <a:srgbClr val="000000"/>
                </a:solidFill>
                <a:effectLst/>
                <a:latin typeface="Times New Roman" panose="02020603050405020304" pitchFamily="18" charset="0"/>
                <a:cs typeface="Times New Roman" panose="02020603050405020304" pitchFamily="18" charset="0"/>
              </a:rPr>
              <a:t>just noticeable difference</a:t>
            </a:r>
            <a:r>
              <a:rPr lang="en-IN" sz="2000" b="0" i="0" dirty="0">
                <a:solidFill>
                  <a:srgbClr val="000000"/>
                </a:solidFill>
                <a:effectLst/>
                <a:latin typeface="Times New Roman" panose="02020603050405020304" pitchFamily="18" charset="0"/>
                <a:cs typeface="Times New Roman" panose="02020603050405020304" pitchFamily="18" charset="0"/>
              </a:rPr>
              <a:t>, is the ability to detect the smallest change in a stimulus about 50% of the time. According to Weber’s law, the just noticeable difference increases in proportion to the total intensity of the stimulus.</a:t>
            </a:r>
          </a:p>
          <a:p>
            <a:r>
              <a:rPr lang="en-IN" sz="2000" b="0" i="0" dirty="0">
                <a:solidFill>
                  <a:srgbClr val="000000"/>
                </a:solidFill>
                <a:effectLst/>
                <a:latin typeface="Times New Roman" panose="02020603050405020304" pitchFamily="18" charset="0"/>
                <a:cs typeface="Times New Roman" panose="02020603050405020304" pitchFamily="18" charset="0"/>
              </a:rPr>
              <a:t>Research has found that stimuli can influence behaviour even when they are presented below the absolute threshold (i.e., subliminally). The effectiveness of subliminal advertising, however, has not been shown to be of large magnitude.</a:t>
            </a:r>
          </a:p>
        </p:txBody>
      </p:sp>
    </p:spTree>
    <p:extLst>
      <p:ext uri="{BB962C8B-B14F-4D97-AF65-F5344CB8AC3E}">
        <p14:creationId xmlns:p14="http://schemas.microsoft.com/office/powerpoint/2010/main" val="345938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32208-7D80-31BA-2DC6-BFEFF2269B62}"/>
              </a:ext>
            </a:extLst>
          </p:cNvPr>
          <p:cNvSpPr>
            <a:spLocks noGrp="1"/>
          </p:cNvSpPr>
          <p:nvPr>
            <p:ph type="title"/>
          </p:nvPr>
        </p:nvSpPr>
        <p:spPr>
          <a:xfrm>
            <a:off x="399335" y="806823"/>
            <a:ext cx="6910975" cy="1478795"/>
          </a:xfrm>
        </p:spPr>
        <p:txBody>
          <a:bodyPr/>
          <a:lstStyle/>
          <a:p>
            <a:r>
              <a:rPr lang="en-IN" b="1" dirty="0">
                <a:latin typeface="Times New Roman" panose="02020603050405020304" pitchFamily="18" charset="0"/>
                <a:cs typeface="Times New Roman" panose="02020603050405020304" pitchFamily="18" charset="0"/>
              </a:rPr>
              <a:t>How an object is perceived</a:t>
            </a: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494F9C1-4256-48DD-D8B7-505352BCD7FD}"/>
              </a:ext>
            </a:extLst>
          </p:cNvPr>
          <p:cNvSpPr>
            <a:spLocks noGrp="1"/>
          </p:cNvSpPr>
          <p:nvPr>
            <p:ph idx="1"/>
          </p:nvPr>
        </p:nvSpPr>
        <p:spPr>
          <a:xfrm>
            <a:off x="399335" y="4062549"/>
            <a:ext cx="10939225" cy="2692807"/>
          </a:xfrm>
        </p:spPr>
        <p:txBody>
          <a:bodyPr/>
          <a:lstStyle/>
          <a:p>
            <a:pPr marL="0" indent="0">
              <a:lnSpc>
                <a:spcPct val="150000"/>
              </a:lnSpc>
              <a:buNone/>
            </a:pPr>
            <a:r>
              <a:rPr lang="en-IN" dirty="0">
                <a:latin typeface="Times New Roman" panose="02020603050405020304" pitchFamily="18" charset="0"/>
                <a:cs typeface="Times New Roman" panose="02020603050405020304" pitchFamily="18" charset="0"/>
              </a:rPr>
              <a:t>The image can vary for the same object in terms of the context with which it is viewed, the apparent size of the object, the angle from which it is viewed, how illuminated it is, as well as where it resides in the field of vision</a:t>
            </a:r>
            <a:endParaRPr lang="en-US" dirty="0">
              <a:latin typeface="Times New Roman" panose="02020603050405020304" pitchFamily="18" charset="0"/>
              <a:cs typeface="Times New Roman" panose="02020603050405020304" pitchFamily="18" charset="0"/>
            </a:endParaRPr>
          </a:p>
        </p:txBody>
      </p:sp>
      <p:pic>
        <p:nvPicPr>
          <p:cNvPr id="1026" name="Picture 2" descr="Perception and Reality in Stereo Vision: Technological Applications |  IntechOpen">
            <a:extLst>
              <a:ext uri="{FF2B5EF4-FFF2-40B4-BE49-F238E27FC236}">
                <a16:creationId xmlns:a16="http://schemas.microsoft.com/office/drawing/2014/main" id="{2A40ED00-1343-6072-0FB9-6D170582E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294" y="1987187"/>
            <a:ext cx="419100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30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3657-096E-B864-CD49-7100C778C2C1}"/>
              </a:ext>
            </a:extLst>
          </p:cNvPr>
          <p:cNvSpPr>
            <a:spLocks noGrp="1"/>
          </p:cNvSpPr>
          <p:nvPr>
            <p:ph type="title"/>
          </p:nvPr>
        </p:nvSpPr>
        <p:spPr>
          <a:xfrm>
            <a:off x="0" y="335337"/>
            <a:ext cx="6349866" cy="643829"/>
          </a:xfrm>
        </p:spPr>
        <p:txBody>
          <a:bodyPr>
            <a:normAutofit fontScale="90000"/>
          </a:bodyPr>
          <a:lstStyle/>
          <a:p>
            <a:r>
              <a:rPr lang="en-IN" b="1" dirty="0">
                <a:latin typeface="Times New Roman" panose="02020603050405020304" pitchFamily="18" charset="0"/>
                <a:cs typeface="Times New Roman" panose="02020603050405020304" pitchFamily="18" charset="0"/>
              </a:rPr>
              <a:t>Perceptual abilities illusions </a:t>
            </a:r>
            <a:endParaRPr lang="en-US"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B5F17D6-626B-03A1-CC0E-9C7D122D3618}"/>
              </a:ext>
            </a:extLst>
          </p:cNvPr>
          <p:cNvPicPr>
            <a:picLocks noGrp="1" noChangeAspect="1"/>
          </p:cNvPicPr>
          <p:nvPr>
            <p:ph idx="1"/>
          </p:nvPr>
        </p:nvPicPr>
        <p:blipFill>
          <a:blip r:embed="rId4"/>
          <a:stretch>
            <a:fillRect/>
          </a:stretch>
        </p:blipFill>
        <p:spPr>
          <a:xfrm>
            <a:off x="438404" y="1172216"/>
            <a:ext cx="5657595" cy="5217173"/>
          </a:xfrm>
          <a:prstGeom prst="rect">
            <a:avLst/>
          </a:prstGeom>
        </p:spPr>
      </p:pic>
      <p:pic>
        <p:nvPicPr>
          <p:cNvPr id="9" name="Picture 8">
            <a:extLst>
              <a:ext uri="{FF2B5EF4-FFF2-40B4-BE49-F238E27FC236}">
                <a16:creationId xmlns:a16="http://schemas.microsoft.com/office/drawing/2014/main" id="{722C09AE-47BD-81B2-D4D1-CA5672527439}"/>
              </a:ext>
            </a:extLst>
          </p:cNvPr>
          <p:cNvPicPr>
            <a:picLocks noChangeAspect="1"/>
          </p:cNvPicPr>
          <p:nvPr/>
        </p:nvPicPr>
        <p:blipFill>
          <a:blip r:embed="rId5"/>
          <a:stretch>
            <a:fillRect/>
          </a:stretch>
        </p:blipFill>
        <p:spPr>
          <a:xfrm>
            <a:off x="6287595" y="3520683"/>
            <a:ext cx="5281026" cy="2628289"/>
          </a:xfrm>
          <a:prstGeom prst="rect">
            <a:avLst/>
          </a:prstGeom>
        </p:spPr>
      </p:pic>
      <p:pic>
        <p:nvPicPr>
          <p:cNvPr id="10" name="images.mp4">
            <a:hlinkClick r:id="" action="ppaction://media"/>
            <a:extLst>
              <a:ext uri="{FF2B5EF4-FFF2-40B4-BE49-F238E27FC236}">
                <a16:creationId xmlns:a16="http://schemas.microsoft.com/office/drawing/2014/main" id="{49B712C0-4F96-F7A8-1FD6-11C5D6A6FCC4}"/>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6095999" y="81497"/>
            <a:ext cx="5752223" cy="3347503"/>
          </a:xfrm>
          <a:prstGeom prst="rect">
            <a:avLst/>
          </a:prstGeom>
        </p:spPr>
      </p:pic>
    </p:spTree>
    <p:extLst>
      <p:ext uri="{BB962C8B-B14F-4D97-AF65-F5344CB8AC3E}">
        <p14:creationId xmlns:p14="http://schemas.microsoft.com/office/powerpoint/2010/main" val="243849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47C3974-EDB9-8F48-A972-52AB739E5B63}">
  <we:reference id="6a7bd4f3-0563-43af-8c08-79110eebdff6" version="1.1.0.1" store="EXCatalog" storeType="EXCatalog"/>
  <we:alternateReferences>
    <we:reference id="WA104381155" version="1.1.0.1"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2664</TotalTime>
  <Words>1048</Words>
  <Application>Microsoft Macintosh PowerPoint</Application>
  <PresentationFormat>Widescreen</PresentationFormat>
  <Paragraphs>72</Paragraphs>
  <Slides>19</Slides>
  <Notes>2</Notes>
  <HiddenSlides>7</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Roboto</vt:lpstr>
      <vt:lpstr>Times New Roman</vt:lpstr>
      <vt:lpstr>Wingdings</vt:lpstr>
      <vt:lpstr>Office Theme</vt:lpstr>
      <vt:lpstr>  Case study: The Voyager Golden Record to communicate about earthlinks to aliens  </vt:lpstr>
      <vt:lpstr>The Voyager Golden Record</vt:lpstr>
      <vt:lpstr>Quick recap;</vt:lpstr>
      <vt:lpstr>Let’s look at some examples: </vt:lpstr>
      <vt:lpstr>Few related terms </vt:lpstr>
      <vt:lpstr>PowerPoint Presentation</vt:lpstr>
      <vt:lpstr>PowerPoint Presentation</vt:lpstr>
      <vt:lpstr>How an object is perceived?  </vt:lpstr>
      <vt:lpstr>Perceptual abilities illusions </vt:lpstr>
      <vt:lpstr>The golden record- voyager NASA</vt:lpstr>
      <vt:lpstr>PowerPoint Presentation</vt:lpstr>
      <vt:lpstr>PowerPoint Presentation</vt:lpstr>
      <vt:lpstr>PowerPoint Presentation</vt:lpstr>
      <vt:lpstr>PowerPoint Presentation</vt:lpstr>
      <vt:lpstr>How an object is perceived?</vt:lpstr>
      <vt:lpstr>Form perception</vt:lpstr>
      <vt:lpstr>ACTIVITY – you have 20 minutes!</vt:lpstr>
      <vt:lpstr>PowerPoint Presentation</vt:lpstr>
      <vt:lpstr>Explore 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Case study: Apollo Mission to communicate about earthlinks to aliens  </dc:title>
  <dc:creator>Sumayya T</dc:creator>
  <cp:lastModifiedBy>Sumayya T</cp:lastModifiedBy>
  <cp:revision>26</cp:revision>
  <dcterms:created xsi:type="dcterms:W3CDTF">2022-08-31T13:13:14Z</dcterms:created>
  <dcterms:modified xsi:type="dcterms:W3CDTF">2022-09-06T06:17:29Z</dcterms:modified>
</cp:coreProperties>
</file>