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  <p:sldMasterId id="2147483789" r:id="rId2"/>
  </p:sldMasterIdLst>
  <p:notesMasterIdLst>
    <p:notesMasterId r:id="rId14"/>
  </p:notesMasterIdLst>
  <p:sldIdLst>
    <p:sldId id="256" r:id="rId3"/>
    <p:sldId id="257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95165" autoAdjust="0"/>
  </p:normalViewPr>
  <p:slideViewPr>
    <p:cSldViewPr snapToGrid="0">
      <p:cViewPr>
        <p:scale>
          <a:sx n="70" d="100"/>
          <a:sy n="70" d="100"/>
        </p:scale>
        <p:origin x="605" y="28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351182-E910-4DD5-8CD6-37EAE9CAF14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25160E4D-711E-48EC-8C13-B7301B2F7702}">
      <dgm:prSet phldrT="[Text]"/>
      <dgm:spPr/>
      <dgm:t>
        <a:bodyPr/>
        <a:lstStyle/>
        <a:p>
          <a:r>
            <a:rPr lang="en-US" dirty="0"/>
            <a:t>Voter presents his identity to the PO</a:t>
          </a:r>
          <a:endParaRPr lang="en-IN" dirty="0"/>
        </a:p>
      </dgm:t>
    </dgm:pt>
    <dgm:pt modelId="{3BDEB364-3959-44D8-AD2D-2CB290F99D5E}" type="parTrans" cxnId="{7212F35A-CF8C-4E2F-AFE4-76AE4191897A}">
      <dgm:prSet/>
      <dgm:spPr/>
      <dgm:t>
        <a:bodyPr/>
        <a:lstStyle/>
        <a:p>
          <a:endParaRPr lang="en-IN"/>
        </a:p>
      </dgm:t>
    </dgm:pt>
    <dgm:pt modelId="{F49DA317-F666-487F-AA92-25E78F777EE8}" type="sibTrans" cxnId="{7212F35A-CF8C-4E2F-AFE4-76AE4191897A}">
      <dgm:prSet/>
      <dgm:spPr/>
      <dgm:t>
        <a:bodyPr/>
        <a:lstStyle/>
        <a:p>
          <a:endParaRPr lang="en-IN"/>
        </a:p>
      </dgm:t>
    </dgm:pt>
    <dgm:pt modelId="{FF764674-13DD-479E-9363-10E0FE963401}">
      <dgm:prSet phldrT="[Text]"/>
      <dgm:spPr/>
      <dgm:t>
        <a:bodyPr/>
        <a:lstStyle/>
        <a:p>
          <a:r>
            <a:rPr lang="en-US" dirty="0"/>
            <a:t>PO generates a token/</a:t>
          </a:r>
          <a:r>
            <a:rPr lang="en-US" dirty="0" err="1"/>
            <a:t>otp</a:t>
          </a:r>
          <a:r>
            <a:rPr lang="en-US" dirty="0"/>
            <a:t> and a booth is assigned</a:t>
          </a:r>
          <a:endParaRPr lang="en-IN" dirty="0"/>
        </a:p>
      </dgm:t>
    </dgm:pt>
    <dgm:pt modelId="{6A44515F-AF6E-4786-891E-04E977ADECA0}" type="parTrans" cxnId="{E490606A-60C9-452E-B2E8-D7809509B5A9}">
      <dgm:prSet/>
      <dgm:spPr/>
      <dgm:t>
        <a:bodyPr/>
        <a:lstStyle/>
        <a:p>
          <a:endParaRPr lang="en-IN"/>
        </a:p>
      </dgm:t>
    </dgm:pt>
    <dgm:pt modelId="{4811694D-9916-49E0-886C-D6FA32DAF99E}" type="sibTrans" cxnId="{E490606A-60C9-452E-B2E8-D7809509B5A9}">
      <dgm:prSet/>
      <dgm:spPr/>
      <dgm:t>
        <a:bodyPr/>
        <a:lstStyle/>
        <a:p>
          <a:endParaRPr lang="en-IN"/>
        </a:p>
      </dgm:t>
    </dgm:pt>
    <dgm:pt modelId="{0D8764A6-9AE3-4105-9597-D3E46415CC59}">
      <dgm:prSet phldrT="[Text]"/>
      <dgm:spPr/>
      <dgm:t>
        <a:bodyPr/>
        <a:lstStyle/>
        <a:p>
          <a:r>
            <a:rPr lang="en-US" dirty="0"/>
            <a:t>Voter goes to the booth and enters the OTP</a:t>
          </a:r>
          <a:endParaRPr lang="en-IN" dirty="0"/>
        </a:p>
      </dgm:t>
    </dgm:pt>
    <dgm:pt modelId="{355F8983-00D5-4F10-975B-90866AFD5424}" type="parTrans" cxnId="{04878A98-3DC4-455F-82BB-E72D4AD2B33C}">
      <dgm:prSet/>
      <dgm:spPr/>
      <dgm:t>
        <a:bodyPr/>
        <a:lstStyle/>
        <a:p>
          <a:endParaRPr lang="en-IN"/>
        </a:p>
      </dgm:t>
    </dgm:pt>
    <dgm:pt modelId="{029073CF-E55D-4A73-91C0-19905C671659}" type="sibTrans" cxnId="{04878A98-3DC4-455F-82BB-E72D4AD2B33C}">
      <dgm:prSet/>
      <dgm:spPr/>
      <dgm:t>
        <a:bodyPr/>
        <a:lstStyle/>
        <a:p>
          <a:endParaRPr lang="en-IN"/>
        </a:p>
      </dgm:t>
    </dgm:pt>
    <dgm:pt modelId="{5CCCACB7-1E78-4F7B-AD41-A34327EC0DB8}">
      <dgm:prSet phldrT="[Text]"/>
      <dgm:spPr/>
      <dgm:t>
        <a:bodyPr/>
        <a:lstStyle/>
        <a:p>
          <a:r>
            <a:rPr lang="en-US" dirty="0"/>
            <a:t>Voter selects the candidate's name for which he wants to vote</a:t>
          </a:r>
          <a:endParaRPr lang="en-IN" dirty="0"/>
        </a:p>
      </dgm:t>
    </dgm:pt>
    <dgm:pt modelId="{89C55349-46CF-47DD-BB49-522DCF4102B7}" type="parTrans" cxnId="{34CF8EFF-2275-47FF-9F59-CED2BEE78D83}">
      <dgm:prSet/>
      <dgm:spPr/>
      <dgm:t>
        <a:bodyPr/>
        <a:lstStyle/>
        <a:p>
          <a:endParaRPr lang="en-IN"/>
        </a:p>
      </dgm:t>
    </dgm:pt>
    <dgm:pt modelId="{EBEEF7D5-232F-4598-AF32-BE1E410146C5}" type="sibTrans" cxnId="{34CF8EFF-2275-47FF-9F59-CED2BEE78D83}">
      <dgm:prSet/>
      <dgm:spPr/>
      <dgm:t>
        <a:bodyPr/>
        <a:lstStyle/>
        <a:p>
          <a:endParaRPr lang="en-IN"/>
        </a:p>
      </dgm:t>
    </dgm:pt>
    <dgm:pt modelId="{EC83A783-4F44-43C0-AED9-82D19DDB418E}">
      <dgm:prSet/>
      <dgm:spPr/>
      <dgm:t>
        <a:bodyPr/>
        <a:lstStyle/>
        <a:p>
          <a:r>
            <a:rPr lang="en-US" dirty="0"/>
            <a:t>Vote is casted and recorded</a:t>
          </a:r>
          <a:endParaRPr lang="en-IN" dirty="0"/>
        </a:p>
      </dgm:t>
    </dgm:pt>
    <dgm:pt modelId="{1C31ABA3-E222-490C-ADE8-4A04354E6A0C}" type="parTrans" cxnId="{D8BDC045-FADA-4566-8782-D3E4D731BF01}">
      <dgm:prSet/>
      <dgm:spPr/>
      <dgm:t>
        <a:bodyPr/>
        <a:lstStyle/>
        <a:p>
          <a:endParaRPr lang="en-IN"/>
        </a:p>
      </dgm:t>
    </dgm:pt>
    <dgm:pt modelId="{DF186A7D-B324-43E5-894C-5256B742E7FF}" type="sibTrans" cxnId="{D8BDC045-FADA-4566-8782-D3E4D731BF01}">
      <dgm:prSet/>
      <dgm:spPr/>
      <dgm:t>
        <a:bodyPr/>
        <a:lstStyle/>
        <a:p>
          <a:endParaRPr lang="en-IN"/>
        </a:p>
      </dgm:t>
    </dgm:pt>
    <dgm:pt modelId="{B4480823-F8F0-421F-9A0E-F5A198A11430}">
      <dgm:prSet phldrT="[Text]"/>
      <dgm:spPr/>
      <dgm:t>
        <a:bodyPr/>
        <a:lstStyle/>
        <a:p>
          <a:r>
            <a:rPr lang="en-US" dirty="0"/>
            <a:t>Voter receives a cryptographic receipt for his vote</a:t>
          </a:r>
          <a:endParaRPr lang="en-IN" dirty="0"/>
        </a:p>
      </dgm:t>
    </dgm:pt>
    <dgm:pt modelId="{8FEF587B-1F7D-4C7D-85C6-A3B428A0742D}" type="parTrans" cxnId="{42CA1CEB-3827-4E27-AFAE-570892C84963}">
      <dgm:prSet/>
      <dgm:spPr/>
      <dgm:t>
        <a:bodyPr/>
        <a:lstStyle/>
        <a:p>
          <a:endParaRPr lang="en-IN"/>
        </a:p>
      </dgm:t>
    </dgm:pt>
    <dgm:pt modelId="{56DD5385-A4EE-48BC-93C2-A0E38C773C71}" type="sibTrans" cxnId="{42CA1CEB-3827-4E27-AFAE-570892C84963}">
      <dgm:prSet/>
      <dgm:spPr/>
      <dgm:t>
        <a:bodyPr/>
        <a:lstStyle/>
        <a:p>
          <a:endParaRPr lang="en-IN"/>
        </a:p>
      </dgm:t>
    </dgm:pt>
    <dgm:pt modelId="{2D092111-131E-42B4-B3C9-B7C44E82B159}">
      <dgm:prSet phldrT="[Text]"/>
      <dgm:spPr/>
      <dgm:t>
        <a:bodyPr/>
        <a:lstStyle/>
        <a:p>
          <a:r>
            <a:rPr lang="en-US" dirty="0"/>
            <a:t>Election </a:t>
          </a:r>
          <a:r>
            <a:rPr lang="en-US" dirty="0" err="1"/>
            <a:t>Commisioner</a:t>
          </a:r>
          <a:r>
            <a:rPr lang="en-US" dirty="0"/>
            <a:t> Publishes the result </a:t>
          </a:r>
          <a:endParaRPr lang="en-IN" dirty="0"/>
        </a:p>
      </dgm:t>
    </dgm:pt>
    <dgm:pt modelId="{5F6AC5E6-916C-4456-B77F-76E8AACB13D8}" type="parTrans" cxnId="{32C00362-43C4-436B-B965-474C984B55E0}">
      <dgm:prSet/>
      <dgm:spPr/>
      <dgm:t>
        <a:bodyPr/>
        <a:lstStyle/>
        <a:p>
          <a:endParaRPr lang="en-IN"/>
        </a:p>
      </dgm:t>
    </dgm:pt>
    <dgm:pt modelId="{962AF35A-C02D-4A21-99AD-DD0A8353E9E1}" type="sibTrans" cxnId="{32C00362-43C4-436B-B965-474C984B55E0}">
      <dgm:prSet/>
      <dgm:spPr/>
      <dgm:t>
        <a:bodyPr/>
        <a:lstStyle/>
        <a:p>
          <a:endParaRPr lang="en-IN"/>
        </a:p>
      </dgm:t>
    </dgm:pt>
    <dgm:pt modelId="{E7E0D4B3-2B04-40D0-BF02-8A27E4AD3937}" type="pres">
      <dgm:prSet presAssocID="{09351182-E910-4DD5-8CD6-37EAE9CAF140}" presName="Name0" presStyleCnt="0">
        <dgm:presLayoutVars>
          <dgm:dir/>
          <dgm:resizeHandles val="exact"/>
        </dgm:presLayoutVars>
      </dgm:prSet>
      <dgm:spPr/>
    </dgm:pt>
    <dgm:pt modelId="{04311568-3604-44FC-BC13-152B01892344}" type="pres">
      <dgm:prSet presAssocID="{25160E4D-711E-48EC-8C13-B7301B2F7702}" presName="node" presStyleLbl="node1" presStyleIdx="0" presStyleCnt="7">
        <dgm:presLayoutVars>
          <dgm:bulletEnabled val="1"/>
        </dgm:presLayoutVars>
      </dgm:prSet>
      <dgm:spPr/>
    </dgm:pt>
    <dgm:pt modelId="{7CA8170D-6479-40DD-9DA5-B4961BB7A878}" type="pres">
      <dgm:prSet presAssocID="{F49DA317-F666-487F-AA92-25E78F777EE8}" presName="sibTrans" presStyleLbl="sibTrans1D1" presStyleIdx="0" presStyleCnt="6"/>
      <dgm:spPr/>
    </dgm:pt>
    <dgm:pt modelId="{BEA3ABB6-5BD4-43F8-AE61-9314B86A68F5}" type="pres">
      <dgm:prSet presAssocID="{F49DA317-F666-487F-AA92-25E78F777EE8}" presName="connectorText" presStyleLbl="sibTrans1D1" presStyleIdx="0" presStyleCnt="6"/>
      <dgm:spPr/>
    </dgm:pt>
    <dgm:pt modelId="{DBA0337F-4E06-4969-95F2-11F241F3CB5E}" type="pres">
      <dgm:prSet presAssocID="{FF764674-13DD-479E-9363-10E0FE963401}" presName="node" presStyleLbl="node1" presStyleIdx="1" presStyleCnt="7">
        <dgm:presLayoutVars>
          <dgm:bulletEnabled val="1"/>
        </dgm:presLayoutVars>
      </dgm:prSet>
      <dgm:spPr/>
    </dgm:pt>
    <dgm:pt modelId="{8E98BEF0-F67A-4E95-94AE-D6CBFBB90F52}" type="pres">
      <dgm:prSet presAssocID="{4811694D-9916-49E0-886C-D6FA32DAF99E}" presName="sibTrans" presStyleLbl="sibTrans1D1" presStyleIdx="1" presStyleCnt="6"/>
      <dgm:spPr/>
    </dgm:pt>
    <dgm:pt modelId="{9668F3F3-1573-4772-AD92-C990A7DC4D51}" type="pres">
      <dgm:prSet presAssocID="{4811694D-9916-49E0-886C-D6FA32DAF99E}" presName="connectorText" presStyleLbl="sibTrans1D1" presStyleIdx="1" presStyleCnt="6"/>
      <dgm:spPr/>
    </dgm:pt>
    <dgm:pt modelId="{B908FDB3-1EEE-436C-BB0E-6C384C983156}" type="pres">
      <dgm:prSet presAssocID="{0D8764A6-9AE3-4105-9597-D3E46415CC59}" presName="node" presStyleLbl="node1" presStyleIdx="2" presStyleCnt="7">
        <dgm:presLayoutVars>
          <dgm:bulletEnabled val="1"/>
        </dgm:presLayoutVars>
      </dgm:prSet>
      <dgm:spPr/>
    </dgm:pt>
    <dgm:pt modelId="{021F9675-CA1B-4C08-925F-7B88621999D0}" type="pres">
      <dgm:prSet presAssocID="{029073CF-E55D-4A73-91C0-19905C671659}" presName="sibTrans" presStyleLbl="sibTrans1D1" presStyleIdx="2" presStyleCnt="6"/>
      <dgm:spPr/>
    </dgm:pt>
    <dgm:pt modelId="{4A96B10C-4567-401D-B152-0C8DDD4E532B}" type="pres">
      <dgm:prSet presAssocID="{029073CF-E55D-4A73-91C0-19905C671659}" presName="connectorText" presStyleLbl="sibTrans1D1" presStyleIdx="2" presStyleCnt="6"/>
      <dgm:spPr/>
    </dgm:pt>
    <dgm:pt modelId="{3823A000-0CBC-4B4D-AA5C-526833767005}" type="pres">
      <dgm:prSet presAssocID="{5CCCACB7-1E78-4F7B-AD41-A34327EC0DB8}" presName="node" presStyleLbl="node1" presStyleIdx="3" presStyleCnt="7">
        <dgm:presLayoutVars>
          <dgm:bulletEnabled val="1"/>
        </dgm:presLayoutVars>
      </dgm:prSet>
      <dgm:spPr/>
    </dgm:pt>
    <dgm:pt modelId="{6FE330BA-BD5F-4FC3-AEA6-B82C9102E5AA}" type="pres">
      <dgm:prSet presAssocID="{EBEEF7D5-232F-4598-AF32-BE1E410146C5}" presName="sibTrans" presStyleLbl="sibTrans1D1" presStyleIdx="3" presStyleCnt="6"/>
      <dgm:spPr/>
    </dgm:pt>
    <dgm:pt modelId="{D16D3FF5-CF3A-49A3-8F47-7575CF333D86}" type="pres">
      <dgm:prSet presAssocID="{EBEEF7D5-232F-4598-AF32-BE1E410146C5}" presName="connectorText" presStyleLbl="sibTrans1D1" presStyleIdx="3" presStyleCnt="6"/>
      <dgm:spPr/>
    </dgm:pt>
    <dgm:pt modelId="{5D42D9B6-FDFC-42D7-A462-6748D12594C0}" type="pres">
      <dgm:prSet presAssocID="{EC83A783-4F44-43C0-AED9-82D19DDB418E}" presName="node" presStyleLbl="node1" presStyleIdx="4" presStyleCnt="7">
        <dgm:presLayoutVars>
          <dgm:bulletEnabled val="1"/>
        </dgm:presLayoutVars>
      </dgm:prSet>
      <dgm:spPr/>
    </dgm:pt>
    <dgm:pt modelId="{40C69600-9DFA-44D9-B9DB-9B36A45F3899}" type="pres">
      <dgm:prSet presAssocID="{DF186A7D-B324-43E5-894C-5256B742E7FF}" presName="sibTrans" presStyleLbl="sibTrans1D1" presStyleIdx="4" presStyleCnt="6"/>
      <dgm:spPr/>
    </dgm:pt>
    <dgm:pt modelId="{97E3EF85-417B-4D68-8B2F-386A18D3A778}" type="pres">
      <dgm:prSet presAssocID="{DF186A7D-B324-43E5-894C-5256B742E7FF}" presName="connectorText" presStyleLbl="sibTrans1D1" presStyleIdx="4" presStyleCnt="6"/>
      <dgm:spPr/>
    </dgm:pt>
    <dgm:pt modelId="{DB976B05-41F3-448E-840A-1A265DA90CFA}" type="pres">
      <dgm:prSet presAssocID="{B4480823-F8F0-421F-9A0E-F5A198A11430}" presName="node" presStyleLbl="node1" presStyleIdx="5" presStyleCnt="7">
        <dgm:presLayoutVars>
          <dgm:bulletEnabled val="1"/>
        </dgm:presLayoutVars>
      </dgm:prSet>
      <dgm:spPr/>
    </dgm:pt>
    <dgm:pt modelId="{F58A7563-5B5B-46F4-BA2E-2F50EA4327AD}" type="pres">
      <dgm:prSet presAssocID="{56DD5385-A4EE-48BC-93C2-A0E38C773C71}" presName="sibTrans" presStyleLbl="sibTrans1D1" presStyleIdx="5" presStyleCnt="6"/>
      <dgm:spPr/>
    </dgm:pt>
    <dgm:pt modelId="{C80CC3AD-4F07-4D7E-8318-64C28790D004}" type="pres">
      <dgm:prSet presAssocID="{56DD5385-A4EE-48BC-93C2-A0E38C773C71}" presName="connectorText" presStyleLbl="sibTrans1D1" presStyleIdx="5" presStyleCnt="6"/>
      <dgm:spPr/>
    </dgm:pt>
    <dgm:pt modelId="{7E577F21-64B1-4024-82F1-72B18F62C453}" type="pres">
      <dgm:prSet presAssocID="{2D092111-131E-42B4-B3C9-B7C44E82B159}" presName="node" presStyleLbl="node1" presStyleIdx="6" presStyleCnt="7">
        <dgm:presLayoutVars>
          <dgm:bulletEnabled val="1"/>
        </dgm:presLayoutVars>
      </dgm:prSet>
      <dgm:spPr/>
    </dgm:pt>
  </dgm:ptLst>
  <dgm:cxnLst>
    <dgm:cxn modelId="{7E961A00-B862-430C-B524-5C0F10CBD913}" type="presOf" srcId="{0D8764A6-9AE3-4105-9597-D3E46415CC59}" destId="{B908FDB3-1EEE-436C-BB0E-6C384C983156}" srcOrd="0" destOrd="0" presId="urn:microsoft.com/office/officeart/2016/7/layout/RepeatingBendingProcessNew"/>
    <dgm:cxn modelId="{9E09EB1B-AFCF-4CDB-A75C-4C5D1EEDA298}" type="presOf" srcId="{F49DA317-F666-487F-AA92-25E78F777EE8}" destId="{7CA8170D-6479-40DD-9DA5-B4961BB7A878}" srcOrd="0" destOrd="0" presId="urn:microsoft.com/office/officeart/2016/7/layout/RepeatingBendingProcessNew"/>
    <dgm:cxn modelId="{8AD88E1F-AFFD-47C0-81B6-89ED7488C71A}" type="presOf" srcId="{FF764674-13DD-479E-9363-10E0FE963401}" destId="{DBA0337F-4E06-4969-95F2-11F241F3CB5E}" srcOrd="0" destOrd="0" presId="urn:microsoft.com/office/officeart/2016/7/layout/RepeatingBendingProcessNew"/>
    <dgm:cxn modelId="{686CA228-B680-4393-A866-BE0CF0F4C94F}" type="presOf" srcId="{F49DA317-F666-487F-AA92-25E78F777EE8}" destId="{BEA3ABB6-5BD4-43F8-AE61-9314B86A68F5}" srcOrd="1" destOrd="0" presId="urn:microsoft.com/office/officeart/2016/7/layout/RepeatingBendingProcessNew"/>
    <dgm:cxn modelId="{F6C77E34-5E3D-4298-B31E-12FA4F068120}" type="presOf" srcId="{4811694D-9916-49E0-886C-D6FA32DAF99E}" destId="{9668F3F3-1573-4772-AD92-C990A7DC4D51}" srcOrd="1" destOrd="0" presId="urn:microsoft.com/office/officeart/2016/7/layout/RepeatingBendingProcessNew"/>
    <dgm:cxn modelId="{79AAEA5E-F7A8-48E5-BA68-1ABA94001BA4}" type="presOf" srcId="{EC83A783-4F44-43C0-AED9-82D19DDB418E}" destId="{5D42D9B6-FDFC-42D7-A462-6748D12594C0}" srcOrd="0" destOrd="0" presId="urn:microsoft.com/office/officeart/2016/7/layout/RepeatingBendingProcessNew"/>
    <dgm:cxn modelId="{3795F861-BB05-43D1-A93D-166D11F31B91}" type="presOf" srcId="{EBEEF7D5-232F-4598-AF32-BE1E410146C5}" destId="{6FE330BA-BD5F-4FC3-AEA6-B82C9102E5AA}" srcOrd="0" destOrd="0" presId="urn:microsoft.com/office/officeart/2016/7/layout/RepeatingBendingProcessNew"/>
    <dgm:cxn modelId="{32C00362-43C4-436B-B965-474C984B55E0}" srcId="{09351182-E910-4DD5-8CD6-37EAE9CAF140}" destId="{2D092111-131E-42B4-B3C9-B7C44E82B159}" srcOrd="6" destOrd="0" parTransId="{5F6AC5E6-916C-4456-B77F-76E8AACB13D8}" sibTransId="{962AF35A-C02D-4A21-99AD-DD0A8353E9E1}"/>
    <dgm:cxn modelId="{D8BDC045-FADA-4566-8782-D3E4D731BF01}" srcId="{09351182-E910-4DD5-8CD6-37EAE9CAF140}" destId="{EC83A783-4F44-43C0-AED9-82D19DDB418E}" srcOrd="4" destOrd="0" parTransId="{1C31ABA3-E222-490C-ADE8-4A04354E6A0C}" sibTransId="{DF186A7D-B324-43E5-894C-5256B742E7FF}"/>
    <dgm:cxn modelId="{DA5FC347-468A-4B1B-B28D-A4657911EE42}" type="presOf" srcId="{2D092111-131E-42B4-B3C9-B7C44E82B159}" destId="{7E577F21-64B1-4024-82F1-72B18F62C453}" srcOrd="0" destOrd="0" presId="urn:microsoft.com/office/officeart/2016/7/layout/RepeatingBendingProcessNew"/>
    <dgm:cxn modelId="{E490606A-60C9-452E-B2E8-D7809509B5A9}" srcId="{09351182-E910-4DD5-8CD6-37EAE9CAF140}" destId="{FF764674-13DD-479E-9363-10E0FE963401}" srcOrd="1" destOrd="0" parTransId="{6A44515F-AF6E-4786-891E-04E977ADECA0}" sibTransId="{4811694D-9916-49E0-886C-D6FA32DAF99E}"/>
    <dgm:cxn modelId="{FB94D84F-C971-4061-B6B0-66F3EA9E5612}" type="presOf" srcId="{5CCCACB7-1E78-4F7B-AD41-A34327EC0DB8}" destId="{3823A000-0CBC-4B4D-AA5C-526833767005}" srcOrd="0" destOrd="0" presId="urn:microsoft.com/office/officeart/2016/7/layout/RepeatingBendingProcessNew"/>
    <dgm:cxn modelId="{7212F35A-CF8C-4E2F-AFE4-76AE4191897A}" srcId="{09351182-E910-4DD5-8CD6-37EAE9CAF140}" destId="{25160E4D-711E-48EC-8C13-B7301B2F7702}" srcOrd="0" destOrd="0" parTransId="{3BDEB364-3959-44D8-AD2D-2CB290F99D5E}" sibTransId="{F49DA317-F666-487F-AA92-25E78F777EE8}"/>
    <dgm:cxn modelId="{3D78C880-1171-4FDA-939B-745E9094A45D}" type="presOf" srcId="{09351182-E910-4DD5-8CD6-37EAE9CAF140}" destId="{E7E0D4B3-2B04-40D0-BF02-8A27E4AD3937}" srcOrd="0" destOrd="0" presId="urn:microsoft.com/office/officeart/2016/7/layout/RepeatingBendingProcessNew"/>
    <dgm:cxn modelId="{8932B285-2604-4FA2-AB44-DB3FDE0FC3A3}" type="presOf" srcId="{029073CF-E55D-4A73-91C0-19905C671659}" destId="{4A96B10C-4567-401D-B152-0C8DDD4E532B}" srcOrd="1" destOrd="0" presId="urn:microsoft.com/office/officeart/2016/7/layout/RepeatingBendingProcessNew"/>
    <dgm:cxn modelId="{8ECC3190-D53D-45FC-B40F-763F40F2E5B4}" type="presOf" srcId="{DF186A7D-B324-43E5-894C-5256B742E7FF}" destId="{40C69600-9DFA-44D9-B9DB-9B36A45F3899}" srcOrd="0" destOrd="0" presId="urn:microsoft.com/office/officeart/2016/7/layout/RepeatingBendingProcessNew"/>
    <dgm:cxn modelId="{B5AD6291-E512-4D27-95D5-97A28A380A24}" type="presOf" srcId="{4811694D-9916-49E0-886C-D6FA32DAF99E}" destId="{8E98BEF0-F67A-4E95-94AE-D6CBFBB90F52}" srcOrd="0" destOrd="0" presId="urn:microsoft.com/office/officeart/2016/7/layout/RepeatingBendingProcessNew"/>
    <dgm:cxn modelId="{04878A98-3DC4-455F-82BB-E72D4AD2B33C}" srcId="{09351182-E910-4DD5-8CD6-37EAE9CAF140}" destId="{0D8764A6-9AE3-4105-9597-D3E46415CC59}" srcOrd="2" destOrd="0" parTransId="{355F8983-00D5-4F10-975B-90866AFD5424}" sibTransId="{029073CF-E55D-4A73-91C0-19905C671659}"/>
    <dgm:cxn modelId="{E12F26A0-3FD2-405A-BA2E-08A055D0D8B5}" type="presOf" srcId="{EBEEF7D5-232F-4598-AF32-BE1E410146C5}" destId="{D16D3FF5-CF3A-49A3-8F47-7575CF333D86}" srcOrd="1" destOrd="0" presId="urn:microsoft.com/office/officeart/2016/7/layout/RepeatingBendingProcessNew"/>
    <dgm:cxn modelId="{76F35AB2-3E04-4161-8749-87242E635C62}" type="presOf" srcId="{56DD5385-A4EE-48BC-93C2-A0E38C773C71}" destId="{F58A7563-5B5B-46F4-BA2E-2F50EA4327AD}" srcOrd="0" destOrd="0" presId="urn:microsoft.com/office/officeart/2016/7/layout/RepeatingBendingProcessNew"/>
    <dgm:cxn modelId="{2713E3CB-E1EC-4A8D-86FF-E4197FE92F73}" type="presOf" srcId="{DF186A7D-B324-43E5-894C-5256B742E7FF}" destId="{97E3EF85-417B-4D68-8B2F-386A18D3A778}" srcOrd="1" destOrd="0" presId="urn:microsoft.com/office/officeart/2016/7/layout/RepeatingBendingProcessNew"/>
    <dgm:cxn modelId="{8A84D8D2-ED49-4F20-8146-1EA3D683C200}" type="presOf" srcId="{56DD5385-A4EE-48BC-93C2-A0E38C773C71}" destId="{C80CC3AD-4F07-4D7E-8318-64C28790D004}" srcOrd="1" destOrd="0" presId="urn:microsoft.com/office/officeart/2016/7/layout/RepeatingBendingProcessNew"/>
    <dgm:cxn modelId="{42CA1CEB-3827-4E27-AFAE-570892C84963}" srcId="{09351182-E910-4DD5-8CD6-37EAE9CAF140}" destId="{B4480823-F8F0-421F-9A0E-F5A198A11430}" srcOrd="5" destOrd="0" parTransId="{8FEF587B-1F7D-4C7D-85C6-A3B428A0742D}" sibTransId="{56DD5385-A4EE-48BC-93C2-A0E38C773C71}"/>
    <dgm:cxn modelId="{EE196CEE-ADA3-4324-9116-E20A6F2DB297}" type="presOf" srcId="{25160E4D-711E-48EC-8C13-B7301B2F7702}" destId="{04311568-3604-44FC-BC13-152B01892344}" srcOrd="0" destOrd="0" presId="urn:microsoft.com/office/officeart/2016/7/layout/RepeatingBendingProcessNew"/>
    <dgm:cxn modelId="{87650FF2-C5DD-4DC3-ABD3-88F097DB05E7}" type="presOf" srcId="{B4480823-F8F0-421F-9A0E-F5A198A11430}" destId="{DB976B05-41F3-448E-840A-1A265DA90CFA}" srcOrd="0" destOrd="0" presId="urn:microsoft.com/office/officeart/2016/7/layout/RepeatingBendingProcessNew"/>
    <dgm:cxn modelId="{0ACE63FB-F447-442A-92C6-DF5391B0692D}" type="presOf" srcId="{029073CF-E55D-4A73-91C0-19905C671659}" destId="{021F9675-CA1B-4C08-925F-7B88621999D0}" srcOrd="0" destOrd="0" presId="urn:microsoft.com/office/officeart/2016/7/layout/RepeatingBendingProcessNew"/>
    <dgm:cxn modelId="{34CF8EFF-2275-47FF-9F59-CED2BEE78D83}" srcId="{09351182-E910-4DD5-8CD6-37EAE9CAF140}" destId="{5CCCACB7-1E78-4F7B-AD41-A34327EC0DB8}" srcOrd="3" destOrd="0" parTransId="{89C55349-46CF-47DD-BB49-522DCF4102B7}" sibTransId="{EBEEF7D5-232F-4598-AF32-BE1E410146C5}"/>
    <dgm:cxn modelId="{04BBC220-1405-4C20-A230-BDDEBE14915A}" type="presParOf" srcId="{E7E0D4B3-2B04-40D0-BF02-8A27E4AD3937}" destId="{04311568-3604-44FC-BC13-152B01892344}" srcOrd="0" destOrd="0" presId="urn:microsoft.com/office/officeart/2016/7/layout/RepeatingBendingProcessNew"/>
    <dgm:cxn modelId="{AD093EFC-D694-4850-9F16-4409815D37FE}" type="presParOf" srcId="{E7E0D4B3-2B04-40D0-BF02-8A27E4AD3937}" destId="{7CA8170D-6479-40DD-9DA5-B4961BB7A878}" srcOrd="1" destOrd="0" presId="urn:microsoft.com/office/officeart/2016/7/layout/RepeatingBendingProcessNew"/>
    <dgm:cxn modelId="{B31FE0CC-B485-45E7-9A70-82B02EDA3166}" type="presParOf" srcId="{7CA8170D-6479-40DD-9DA5-B4961BB7A878}" destId="{BEA3ABB6-5BD4-43F8-AE61-9314B86A68F5}" srcOrd="0" destOrd="0" presId="urn:microsoft.com/office/officeart/2016/7/layout/RepeatingBendingProcessNew"/>
    <dgm:cxn modelId="{207914DF-78AA-4785-9A93-A3C0C145CEED}" type="presParOf" srcId="{E7E0D4B3-2B04-40D0-BF02-8A27E4AD3937}" destId="{DBA0337F-4E06-4969-95F2-11F241F3CB5E}" srcOrd="2" destOrd="0" presId="urn:microsoft.com/office/officeart/2016/7/layout/RepeatingBendingProcessNew"/>
    <dgm:cxn modelId="{43E019E7-DB0D-43D0-9665-33FF6429361F}" type="presParOf" srcId="{E7E0D4B3-2B04-40D0-BF02-8A27E4AD3937}" destId="{8E98BEF0-F67A-4E95-94AE-D6CBFBB90F52}" srcOrd="3" destOrd="0" presId="urn:microsoft.com/office/officeart/2016/7/layout/RepeatingBendingProcessNew"/>
    <dgm:cxn modelId="{BD9E643B-51C5-437E-BF11-8AD36AFA4BD0}" type="presParOf" srcId="{8E98BEF0-F67A-4E95-94AE-D6CBFBB90F52}" destId="{9668F3F3-1573-4772-AD92-C990A7DC4D51}" srcOrd="0" destOrd="0" presId="urn:microsoft.com/office/officeart/2016/7/layout/RepeatingBendingProcessNew"/>
    <dgm:cxn modelId="{338B09FD-EDD2-4BFB-ADA4-AE71F972AAAE}" type="presParOf" srcId="{E7E0D4B3-2B04-40D0-BF02-8A27E4AD3937}" destId="{B908FDB3-1EEE-436C-BB0E-6C384C983156}" srcOrd="4" destOrd="0" presId="urn:microsoft.com/office/officeart/2016/7/layout/RepeatingBendingProcessNew"/>
    <dgm:cxn modelId="{21650D2C-B967-4C0F-A9EF-771987CBF436}" type="presParOf" srcId="{E7E0D4B3-2B04-40D0-BF02-8A27E4AD3937}" destId="{021F9675-CA1B-4C08-925F-7B88621999D0}" srcOrd="5" destOrd="0" presId="urn:microsoft.com/office/officeart/2016/7/layout/RepeatingBendingProcessNew"/>
    <dgm:cxn modelId="{49ABEABE-E3E3-4AF1-8E70-7118CA279E70}" type="presParOf" srcId="{021F9675-CA1B-4C08-925F-7B88621999D0}" destId="{4A96B10C-4567-401D-B152-0C8DDD4E532B}" srcOrd="0" destOrd="0" presId="urn:microsoft.com/office/officeart/2016/7/layout/RepeatingBendingProcessNew"/>
    <dgm:cxn modelId="{B161E52F-9847-49C4-8824-718B69876688}" type="presParOf" srcId="{E7E0D4B3-2B04-40D0-BF02-8A27E4AD3937}" destId="{3823A000-0CBC-4B4D-AA5C-526833767005}" srcOrd="6" destOrd="0" presId="urn:microsoft.com/office/officeart/2016/7/layout/RepeatingBendingProcessNew"/>
    <dgm:cxn modelId="{5943A223-A4CF-4745-A9A2-140A494F3424}" type="presParOf" srcId="{E7E0D4B3-2B04-40D0-BF02-8A27E4AD3937}" destId="{6FE330BA-BD5F-4FC3-AEA6-B82C9102E5AA}" srcOrd="7" destOrd="0" presId="urn:microsoft.com/office/officeart/2016/7/layout/RepeatingBendingProcessNew"/>
    <dgm:cxn modelId="{68D032CD-1A92-4F98-9BE0-0F4B1CE5E242}" type="presParOf" srcId="{6FE330BA-BD5F-4FC3-AEA6-B82C9102E5AA}" destId="{D16D3FF5-CF3A-49A3-8F47-7575CF333D86}" srcOrd="0" destOrd="0" presId="urn:microsoft.com/office/officeart/2016/7/layout/RepeatingBendingProcessNew"/>
    <dgm:cxn modelId="{1433759E-75C2-452B-9771-E9F2E65A49BD}" type="presParOf" srcId="{E7E0D4B3-2B04-40D0-BF02-8A27E4AD3937}" destId="{5D42D9B6-FDFC-42D7-A462-6748D12594C0}" srcOrd="8" destOrd="0" presId="urn:microsoft.com/office/officeart/2016/7/layout/RepeatingBendingProcessNew"/>
    <dgm:cxn modelId="{5E530CB3-2F6F-4522-B3E8-62AFE86CD9A2}" type="presParOf" srcId="{E7E0D4B3-2B04-40D0-BF02-8A27E4AD3937}" destId="{40C69600-9DFA-44D9-B9DB-9B36A45F3899}" srcOrd="9" destOrd="0" presId="urn:microsoft.com/office/officeart/2016/7/layout/RepeatingBendingProcessNew"/>
    <dgm:cxn modelId="{499D481F-0A05-4940-B02C-C0F6F38D5FF8}" type="presParOf" srcId="{40C69600-9DFA-44D9-B9DB-9B36A45F3899}" destId="{97E3EF85-417B-4D68-8B2F-386A18D3A778}" srcOrd="0" destOrd="0" presId="urn:microsoft.com/office/officeart/2016/7/layout/RepeatingBendingProcessNew"/>
    <dgm:cxn modelId="{677D6752-6543-482D-B70A-E1817FDA52D2}" type="presParOf" srcId="{E7E0D4B3-2B04-40D0-BF02-8A27E4AD3937}" destId="{DB976B05-41F3-448E-840A-1A265DA90CFA}" srcOrd="10" destOrd="0" presId="urn:microsoft.com/office/officeart/2016/7/layout/RepeatingBendingProcessNew"/>
    <dgm:cxn modelId="{62690D9E-2A6D-41EB-AF2D-0BD70BF83A9C}" type="presParOf" srcId="{E7E0D4B3-2B04-40D0-BF02-8A27E4AD3937}" destId="{F58A7563-5B5B-46F4-BA2E-2F50EA4327AD}" srcOrd="11" destOrd="0" presId="urn:microsoft.com/office/officeart/2016/7/layout/RepeatingBendingProcessNew"/>
    <dgm:cxn modelId="{1FD1EEA3-F5A6-4DCF-BE60-622742062268}" type="presParOf" srcId="{F58A7563-5B5B-46F4-BA2E-2F50EA4327AD}" destId="{C80CC3AD-4F07-4D7E-8318-64C28790D004}" srcOrd="0" destOrd="0" presId="urn:microsoft.com/office/officeart/2016/7/layout/RepeatingBendingProcessNew"/>
    <dgm:cxn modelId="{0E065CC6-F302-4439-A6EE-00AADC3D2DB1}" type="presParOf" srcId="{E7E0D4B3-2B04-40D0-BF02-8A27E4AD3937}" destId="{7E577F21-64B1-4024-82F1-72B18F62C453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8170D-6479-40DD-9DA5-B4961BB7A878}">
      <dsp:nvSpPr>
        <dsp:cNvPr id="0" name=""/>
        <dsp:cNvSpPr/>
      </dsp:nvSpPr>
      <dsp:spPr>
        <a:xfrm>
          <a:off x="2329474" y="832405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568628" y="875447"/>
        <a:ext cx="26784" cy="5356"/>
      </dsp:txXfrm>
    </dsp:sp>
    <dsp:sp modelId="{04311568-3604-44FC-BC13-152B01892344}">
      <dsp:nvSpPr>
        <dsp:cNvPr id="0" name=""/>
        <dsp:cNvSpPr/>
      </dsp:nvSpPr>
      <dsp:spPr>
        <a:xfrm>
          <a:off x="2174" y="179395"/>
          <a:ext cx="2329100" cy="13974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Voter presents his identity to the PO</a:t>
          </a:r>
          <a:endParaRPr lang="en-IN" sz="2000" kern="1200" dirty="0"/>
        </a:p>
      </dsp:txBody>
      <dsp:txXfrm>
        <a:off x="2174" y="179395"/>
        <a:ext cx="2329100" cy="1397460"/>
      </dsp:txXfrm>
    </dsp:sp>
    <dsp:sp modelId="{8E98BEF0-F67A-4E95-94AE-D6CBFBB90F52}">
      <dsp:nvSpPr>
        <dsp:cNvPr id="0" name=""/>
        <dsp:cNvSpPr/>
      </dsp:nvSpPr>
      <dsp:spPr>
        <a:xfrm>
          <a:off x="5194267" y="832405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635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433422" y="875447"/>
        <a:ext cx="26784" cy="5356"/>
      </dsp:txXfrm>
    </dsp:sp>
    <dsp:sp modelId="{DBA0337F-4E06-4969-95F2-11F241F3CB5E}">
      <dsp:nvSpPr>
        <dsp:cNvPr id="0" name=""/>
        <dsp:cNvSpPr/>
      </dsp:nvSpPr>
      <dsp:spPr>
        <a:xfrm>
          <a:off x="2866967" y="179395"/>
          <a:ext cx="2329100" cy="1397460"/>
        </a:xfrm>
        <a:prstGeom prst="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 generates a token/</a:t>
          </a:r>
          <a:r>
            <a:rPr lang="en-US" sz="2000" kern="1200" dirty="0" err="1"/>
            <a:t>otp</a:t>
          </a:r>
          <a:r>
            <a:rPr lang="en-US" sz="2000" kern="1200" dirty="0"/>
            <a:t> and a booth is assigned</a:t>
          </a:r>
          <a:endParaRPr lang="en-IN" sz="2000" kern="1200" dirty="0"/>
        </a:p>
      </dsp:txBody>
      <dsp:txXfrm>
        <a:off x="2866967" y="179395"/>
        <a:ext cx="2329100" cy="1397460"/>
      </dsp:txXfrm>
    </dsp:sp>
    <dsp:sp modelId="{021F9675-CA1B-4C08-925F-7B88621999D0}">
      <dsp:nvSpPr>
        <dsp:cNvPr id="0" name=""/>
        <dsp:cNvSpPr/>
      </dsp:nvSpPr>
      <dsp:spPr>
        <a:xfrm>
          <a:off x="8059061" y="832405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635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8298215" y="875447"/>
        <a:ext cx="26784" cy="5356"/>
      </dsp:txXfrm>
    </dsp:sp>
    <dsp:sp modelId="{B908FDB3-1EEE-436C-BB0E-6C384C983156}">
      <dsp:nvSpPr>
        <dsp:cNvPr id="0" name=""/>
        <dsp:cNvSpPr/>
      </dsp:nvSpPr>
      <dsp:spPr>
        <a:xfrm>
          <a:off x="5731761" y="179395"/>
          <a:ext cx="2329100" cy="1397460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Voter goes to the booth and enters the OTP</a:t>
          </a:r>
          <a:endParaRPr lang="en-IN" sz="2000" kern="1200" dirty="0"/>
        </a:p>
      </dsp:txBody>
      <dsp:txXfrm>
        <a:off x="5731761" y="179395"/>
        <a:ext cx="2329100" cy="1397460"/>
      </dsp:txXfrm>
    </dsp:sp>
    <dsp:sp modelId="{6FE330BA-BD5F-4FC3-AEA6-B82C9102E5AA}">
      <dsp:nvSpPr>
        <dsp:cNvPr id="0" name=""/>
        <dsp:cNvSpPr/>
      </dsp:nvSpPr>
      <dsp:spPr>
        <a:xfrm>
          <a:off x="1166724" y="1575055"/>
          <a:ext cx="8594380" cy="505093"/>
        </a:xfrm>
        <a:custGeom>
          <a:avLst/>
          <a:gdLst/>
          <a:ahLst/>
          <a:cxnLst/>
          <a:rect l="0" t="0" r="0" b="0"/>
          <a:pathLst>
            <a:path>
              <a:moveTo>
                <a:pt x="8594380" y="0"/>
              </a:moveTo>
              <a:lnTo>
                <a:pt x="8594380" y="269646"/>
              </a:lnTo>
              <a:lnTo>
                <a:pt x="0" y="269646"/>
              </a:lnTo>
              <a:lnTo>
                <a:pt x="0" y="505093"/>
              </a:lnTo>
            </a:path>
          </a:pathLst>
        </a:custGeom>
        <a:noFill/>
        <a:ln w="635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248638" y="1824924"/>
        <a:ext cx="430552" cy="5356"/>
      </dsp:txXfrm>
    </dsp:sp>
    <dsp:sp modelId="{3823A000-0CBC-4B4D-AA5C-526833767005}">
      <dsp:nvSpPr>
        <dsp:cNvPr id="0" name=""/>
        <dsp:cNvSpPr/>
      </dsp:nvSpPr>
      <dsp:spPr>
        <a:xfrm>
          <a:off x="8596554" y="179395"/>
          <a:ext cx="2329100" cy="139746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Voter selects the candidate's name for which he wants to vote</a:t>
          </a:r>
          <a:endParaRPr lang="en-IN" sz="2000" kern="1200" dirty="0"/>
        </a:p>
      </dsp:txBody>
      <dsp:txXfrm>
        <a:off x="8596554" y="179395"/>
        <a:ext cx="2329100" cy="1397460"/>
      </dsp:txXfrm>
    </dsp:sp>
    <dsp:sp modelId="{40C69600-9DFA-44D9-B9DB-9B36A45F3899}">
      <dsp:nvSpPr>
        <dsp:cNvPr id="0" name=""/>
        <dsp:cNvSpPr/>
      </dsp:nvSpPr>
      <dsp:spPr>
        <a:xfrm>
          <a:off x="2329474" y="2765559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635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568628" y="2808600"/>
        <a:ext cx="26784" cy="5356"/>
      </dsp:txXfrm>
    </dsp:sp>
    <dsp:sp modelId="{5D42D9B6-FDFC-42D7-A462-6748D12594C0}">
      <dsp:nvSpPr>
        <dsp:cNvPr id="0" name=""/>
        <dsp:cNvSpPr/>
      </dsp:nvSpPr>
      <dsp:spPr>
        <a:xfrm>
          <a:off x="2174" y="2112549"/>
          <a:ext cx="2329100" cy="1397460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Vote is casted and recorded</a:t>
          </a:r>
          <a:endParaRPr lang="en-IN" sz="2000" kern="1200" dirty="0"/>
        </a:p>
      </dsp:txBody>
      <dsp:txXfrm>
        <a:off x="2174" y="2112549"/>
        <a:ext cx="2329100" cy="1397460"/>
      </dsp:txXfrm>
    </dsp:sp>
    <dsp:sp modelId="{F58A7563-5B5B-46F4-BA2E-2F50EA4327AD}">
      <dsp:nvSpPr>
        <dsp:cNvPr id="0" name=""/>
        <dsp:cNvSpPr/>
      </dsp:nvSpPr>
      <dsp:spPr>
        <a:xfrm>
          <a:off x="5194267" y="2765559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433422" y="2808600"/>
        <a:ext cx="26784" cy="5356"/>
      </dsp:txXfrm>
    </dsp:sp>
    <dsp:sp modelId="{DB976B05-41F3-448E-840A-1A265DA90CFA}">
      <dsp:nvSpPr>
        <dsp:cNvPr id="0" name=""/>
        <dsp:cNvSpPr/>
      </dsp:nvSpPr>
      <dsp:spPr>
        <a:xfrm>
          <a:off x="2866967" y="2112549"/>
          <a:ext cx="2329100" cy="1397460"/>
        </a:xfrm>
        <a:prstGeom prst="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Voter receives a cryptographic receipt for his vote</a:t>
          </a:r>
          <a:endParaRPr lang="en-IN" sz="2000" kern="1200" dirty="0"/>
        </a:p>
      </dsp:txBody>
      <dsp:txXfrm>
        <a:off x="2866967" y="2112549"/>
        <a:ext cx="2329100" cy="1397460"/>
      </dsp:txXfrm>
    </dsp:sp>
    <dsp:sp modelId="{7E577F21-64B1-4024-82F1-72B18F62C453}">
      <dsp:nvSpPr>
        <dsp:cNvPr id="0" name=""/>
        <dsp:cNvSpPr/>
      </dsp:nvSpPr>
      <dsp:spPr>
        <a:xfrm>
          <a:off x="5731761" y="2112549"/>
          <a:ext cx="2329100" cy="139746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Election </a:t>
          </a:r>
          <a:r>
            <a:rPr lang="en-US" sz="2000" kern="1200" dirty="0" err="1"/>
            <a:t>Commisioner</a:t>
          </a:r>
          <a:r>
            <a:rPr lang="en-US" sz="2000" kern="1200" dirty="0"/>
            <a:t> Publishes the result </a:t>
          </a:r>
          <a:endParaRPr lang="en-IN" sz="2000" kern="1200" dirty="0"/>
        </a:p>
      </dsp:txBody>
      <dsp:txXfrm>
        <a:off x="5731761" y="2112549"/>
        <a:ext cx="2329100" cy="1397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21F1-C722-4DA7-AF78-967C0C0ECC9E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44BAE-4F2E-4548-9267-C710A873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51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44BAE-4F2E-4548-9267-C710A873248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7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0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9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A632-33AC-7FA6-15D8-9F388379D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7B8E7-DC36-96DD-FFFB-EE4437899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8C7BE-DE7D-F5A6-F8E5-6BD577B3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7DB3F-1DCA-B5C0-F934-6BCEA411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FA55-6D49-6B67-B77A-02E91AD0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8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1298-42A6-942E-F48F-460B02E4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37E3A-7F87-ABFC-39F9-227E427A5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48F64-F984-E9C1-0378-5109B981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F2B1E-897B-5676-F404-2C204206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73793-ACC2-8DFE-FF9A-0BF28112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2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04F2-149A-DE0E-AA5F-93338601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BA24A-DCAE-3BE8-46E6-8B4E37CC9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65C68-697C-E303-9F55-B09E643D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4DA83-7C23-FF0D-E147-D05ADF4E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15D76-FAF3-B51B-C9D4-43FAF586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7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D992-44F7-C62A-06E3-BED6EDB5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6D13-2782-6EC1-30A4-8701991EC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422A7-B94E-84C0-6ECA-3E7DAFDC5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8F22-0C10-A0B8-11E9-2B492E82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814F8-4161-E40C-7DB8-58CDAB7B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8AF05-C6A9-D436-95E5-A341961D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35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49BD-1850-C982-C340-77CDA4A5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9E598-3B43-D613-54B1-80FA8AC08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235E5-AE34-2254-9C30-6DAF9ACA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8316E-F4C0-B3A4-88D9-139BAAADF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ECDD7-C70E-1264-0512-36BDA55B0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416FC-71D9-5FE5-ECB7-7D97204D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E0670-1E10-404C-186C-9ACF84A4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5627B-DAD9-2B23-AB68-088CC795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7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92BA-88AD-461C-A305-E933BBFF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6FA1-AB8F-496F-EE6D-9D9124DE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FB2D8-F5EC-C187-6761-CF0C4D91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95A78-2279-0BE3-3177-87CAAE2B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47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16387-CAAE-332D-640C-7F241BFF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C8478-A7A2-90B2-AB5D-6EA4A53F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8EF76-5C44-2918-992C-C4322C07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68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C389-6979-B1B3-5943-F46E6EF4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EB54F-F6BF-1777-8E16-DE3362C35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BA60E-D6A5-5A67-A1E1-FC5475FA4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4B863-55EC-F9EF-4E3F-86177078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CD5F4-7CA2-865C-3FAA-881F2A72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334BA-46CD-B141-BE9D-525E94EA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2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02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66E4-B379-A9BF-C7A8-039D894B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87DA3-CFCD-1E53-D54F-F321961FE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1FA2B-2B00-71B3-8C89-824D31876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C0F56-CCE1-69BC-01E3-A334AB62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941FE-4FCE-AB43-3808-D56DC832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AA0F6-5E87-D0D0-7CB1-83900FFB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25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F8A4-1895-B4B1-57EB-C125B567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93FD0-C61F-7174-9EE7-048F92003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A53E6-36BE-F74E-DD9D-0F6AC8BC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1C724-9CFD-45A5-59A0-D931E701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748D1-83FE-2625-4498-11156103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04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7D1E9-1732-DFDD-AF65-F5F02E775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51363-ADD7-6166-95BA-128E8219E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27B5-9F2C-F308-7694-235E914E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8B97C-DA90-493E-A102-273B07BD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1E710-1E63-C1B3-29B8-22538370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4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5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7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9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6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2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7B9957-A615-ED2D-481A-272ECE5F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43699-B982-C152-D92C-442D3CD50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9B2B6-0D4A-FDC1-A43F-8FE52DEA2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84B95-CE9C-89D1-223F-FC9B7B529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3309B-DF0E-4C0A-6CE3-43975E926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5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5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An abstract genetic concept">
            <a:extLst>
              <a:ext uri="{FF2B5EF4-FFF2-40B4-BE49-F238E27FC236}">
                <a16:creationId xmlns:a16="http://schemas.microsoft.com/office/drawing/2014/main" id="{A1A62783-105C-01CD-8A75-4F8375021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4459" b="19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C4CCF0-A4EB-3D0F-C58E-6760D7904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/>
              <a:t>DevelopinG a secure</a:t>
            </a:r>
            <a:br>
              <a:rPr lang="en-US"/>
            </a:br>
            <a:r>
              <a:rPr lang="en-US"/>
              <a:t>Electronic Voting Machine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CEAFE-6314-E44E-EF5D-B4A01BD91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endParaRPr lang="en-US" sz="1300"/>
          </a:p>
          <a:p>
            <a:pPr algn="ctr">
              <a:lnSpc>
                <a:spcPct val="120000"/>
              </a:lnSpc>
            </a:pPr>
            <a:r>
              <a:rPr lang="en-US" sz="1300"/>
              <a:t>Supervised by: Prof. Subodh V. Sharma</a:t>
            </a:r>
          </a:p>
          <a:p>
            <a:pPr algn="ctr">
              <a:lnSpc>
                <a:spcPct val="120000"/>
              </a:lnSpc>
            </a:pPr>
            <a:r>
              <a:rPr lang="en-US" sz="1300"/>
              <a:t>By: Harshit Mawandia</a:t>
            </a:r>
            <a:endParaRPr lang="en-IN" sz="1300" dirty="0"/>
          </a:p>
        </p:txBody>
      </p:sp>
      <p:cxnSp>
        <p:nvCxnSpPr>
          <p:cNvPr id="61" name="Straight Connector 57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847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3F1C8-0F11-1AA4-7865-40912A20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Road Ahead</a:t>
            </a:r>
            <a:endParaRPr lang="en-IN" sz="52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D1B6AC-3135-2586-8E18-36660007E724}"/>
              </a:ext>
            </a:extLst>
          </p:cNvPr>
          <p:cNvSpPr/>
          <p:nvPr/>
        </p:nvSpPr>
        <p:spPr>
          <a:xfrm>
            <a:off x="838200" y="1829331"/>
            <a:ext cx="10515600" cy="1243280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8" name="Rectangle 7" descr="Irritant">
            <a:extLst>
              <a:ext uri="{FF2B5EF4-FFF2-40B4-BE49-F238E27FC236}">
                <a16:creationId xmlns:a16="http://schemas.microsoft.com/office/drawing/2014/main" id="{294F14F7-3B51-D839-5F81-73490C459903}"/>
              </a:ext>
            </a:extLst>
          </p:cNvPr>
          <p:cNvSpPr/>
          <p:nvPr/>
        </p:nvSpPr>
        <p:spPr>
          <a:xfrm>
            <a:off x="1214292" y="2109069"/>
            <a:ext cx="683804" cy="6838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E3FDB8-B0BD-E00A-7F4C-34FABB0D18B1}"/>
              </a:ext>
            </a:extLst>
          </p:cNvPr>
          <p:cNvSpPr/>
          <p:nvPr/>
        </p:nvSpPr>
        <p:spPr>
          <a:xfrm>
            <a:off x="2274188" y="1829331"/>
            <a:ext cx="4732020" cy="1243280"/>
          </a:xfrm>
          <a:custGeom>
            <a:avLst/>
            <a:gdLst>
              <a:gd name="connsiteX0" fmla="*/ 0 w 4732020"/>
              <a:gd name="connsiteY0" fmla="*/ 0 h 1243280"/>
              <a:gd name="connsiteX1" fmla="*/ 4732020 w 4732020"/>
              <a:gd name="connsiteY1" fmla="*/ 0 h 1243280"/>
              <a:gd name="connsiteX2" fmla="*/ 4732020 w 4732020"/>
              <a:gd name="connsiteY2" fmla="*/ 1243280 h 1243280"/>
              <a:gd name="connsiteX3" fmla="*/ 0 w 4732020"/>
              <a:gd name="connsiteY3" fmla="*/ 1243280 h 1243280"/>
              <a:gd name="connsiteX4" fmla="*/ 0 w 4732020"/>
              <a:gd name="connsiteY4" fmla="*/ 0 h 12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020" h="1243280">
                <a:moveTo>
                  <a:pt x="0" y="0"/>
                </a:moveTo>
                <a:lnTo>
                  <a:pt x="4732020" y="0"/>
                </a:lnTo>
                <a:lnTo>
                  <a:pt x="4732020" y="1243280"/>
                </a:lnTo>
                <a:lnTo>
                  <a:pt x="0" y="12432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1581" tIns="131581" rIns="131581" bIns="131581" numCol="1" spcCol="1270" anchor="ctr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/>
              <a:t>Implement the guarantees still left to implement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81C67C8-FA26-F6C2-4BD5-DD465BB474F6}"/>
              </a:ext>
            </a:extLst>
          </p:cNvPr>
          <p:cNvSpPr/>
          <p:nvPr/>
        </p:nvSpPr>
        <p:spPr>
          <a:xfrm>
            <a:off x="7006208" y="1829331"/>
            <a:ext cx="4347591" cy="1243280"/>
          </a:xfrm>
          <a:custGeom>
            <a:avLst/>
            <a:gdLst>
              <a:gd name="connsiteX0" fmla="*/ 0 w 4347591"/>
              <a:gd name="connsiteY0" fmla="*/ 0 h 1243280"/>
              <a:gd name="connsiteX1" fmla="*/ 4347591 w 4347591"/>
              <a:gd name="connsiteY1" fmla="*/ 0 h 1243280"/>
              <a:gd name="connsiteX2" fmla="*/ 4347591 w 4347591"/>
              <a:gd name="connsiteY2" fmla="*/ 1243280 h 1243280"/>
              <a:gd name="connsiteX3" fmla="*/ 0 w 4347591"/>
              <a:gd name="connsiteY3" fmla="*/ 1243280 h 1243280"/>
              <a:gd name="connsiteX4" fmla="*/ 0 w 4347591"/>
              <a:gd name="connsiteY4" fmla="*/ 0 h 12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7591" h="1243280">
                <a:moveTo>
                  <a:pt x="0" y="0"/>
                </a:moveTo>
                <a:lnTo>
                  <a:pt x="4347591" y="0"/>
                </a:lnTo>
                <a:lnTo>
                  <a:pt x="4347591" y="1243280"/>
                </a:lnTo>
                <a:lnTo>
                  <a:pt x="0" y="12432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1581" tIns="131581" rIns="131581" bIns="131581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/>
              <a:t>Universal verifiability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/>
              <a:t>Cases when PO or EC cannot be trusted.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116600-64AB-125F-E6C6-75AADC54844B}"/>
              </a:ext>
            </a:extLst>
          </p:cNvPr>
          <p:cNvGrpSpPr/>
          <p:nvPr/>
        </p:nvGrpSpPr>
        <p:grpSpPr>
          <a:xfrm>
            <a:off x="838200" y="3383431"/>
            <a:ext cx="10515600" cy="1243280"/>
            <a:chOff x="838200" y="3383431"/>
            <a:chExt cx="10515600" cy="124328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4F706D4-59E4-65E9-D337-E0F160285DB5}"/>
                </a:ext>
              </a:extLst>
            </p:cNvPr>
            <p:cNvSpPr/>
            <p:nvPr/>
          </p:nvSpPr>
          <p:spPr>
            <a:xfrm>
              <a:off x="838200" y="3383431"/>
              <a:ext cx="10515600" cy="124328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16" descr="Warning">
              <a:extLst>
                <a:ext uri="{FF2B5EF4-FFF2-40B4-BE49-F238E27FC236}">
                  <a16:creationId xmlns:a16="http://schemas.microsoft.com/office/drawing/2014/main" id="{3C0F4046-A6FD-16A1-669E-1F9A1D56CA3F}"/>
                </a:ext>
              </a:extLst>
            </p:cNvPr>
            <p:cNvSpPr/>
            <p:nvPr/>
          </p:nvSpPr>
          <p:spPr>
            <a:xfrm>
              <a:off x="1214292" y="3663169"/>
              <a:ext cx="683804" cy="683804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FB81CA-2142-8081-70EE-0E1C24C33EE4}"/>
                </a:ext>
              </a:extLst>
            </p:cNvPr>
            <p:cNvSpPr/>
            <p:nvPr/>
          </p:nvSpPr>
          <p:spPr>
            <a:xfrm>
              <a:off x="2274188" y="3383431"/>
              <a:ext cx="4732020" cy="1243280"/>
            </a:xfrm>
            <a:custGeom>
              <a:avLst/>
              <a:gdLst>
                <a:gd name="connsiteX0" fmla="*/ 0 w 4732020"/>
                <a:gd name="connsiteY0" fmla="*/ 0 h 1243280"/>
                <a:gd name="connsiteX1" fmla="*/ 4732020 w 4732020"/>
                <a:gd name="connsiteY1" fmla="*/ 0 h 1243280"/>
                <a:gd name="connsiteX2" fmla="*/ 4732020 w 4732020"/>
                <a:gd name="connsiteY2" fmla="*/ 1243280 h 1243280"/>
                <a:gd name="connsiteX3" fmla="*/ 0 w 4732020"/>
                <a:gd name="connsiteY3" fmla="*/ 1243280 h 1243280"/>
                <a:gd name="connsiteX4" fmla="*/ 0 w 4732020"/>
                <a:gd name="connsiteY4" fmla="*/ 0 h 12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020" h="1243280">
                  <a:moveTo>
                    <a:pt x="0" y="0"/>
                  </a:moveTo>
                  <a:lnTo>
                    <a:pt x="4732020" y="0"/>
                  </a:lnTo>
                  <a:lnTo>
                    <a:pt x="4732020" y="1243280"/>
                  </a:lnTo>
                  <a:lnTo>
                    <a:pt x="0" y="12432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581" tIns="131581" rIns="131581" bIns="131581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Enable recoverability from failure 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48A65E4-3842-04BF-8513-DC35B45F3BC4}"/>
                </a:ext>
              </a:extLst>
            </p:cNvPr>
            <p:cNvSpPr/>
            <p:nvPr/>
          </p:nvSpPr>
          <p:spPr>
            <a:xfrm>
              <a:off x="7006208" y="3383431"/>
              <a:ext cx="4347591" cy="1243280"/>
            </a:xfrm>
            <a:custGeom>
              <a:avLst/>
              <a:gdLst>
                <a:gd name="connsiteX0" fmla="*/ 0 w 4347591"/>
                <a:gd name="connsiteY0" fmla="*/ 0 h 1243280"/>
                <a:gd name="connsiteX1" fmla="*/ 4347591 w 4347591"/>
                <a:gd name="connsiteY1" fmla="*/ 0 h 1243280"/>
                <a:gd name="connsiteX2" fmla="*/ 4347591 w 4347591"/>
                <a:gd name="connsiteY2" fmla="*/ 1243280 h 1243280"/>
                <a:gd name="connsiteX3" fmla="*/ 0 w 4347591"/>
                <a:gd name="connsiteY3" fmla="*/ 1243280 h 1243280"/>
                <a:gd name="connsiteX4" fmla="*/ 0 w 4347591"/>
                <a:gd name="connsiteY4" fmla="*/ 0 h 12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7591" h="1243280">
                  <a:moveTo>
                    <a:pt x="0" y="0"/>
                  </a:moveTo>
                  <a:lnTo>
                    <a:pt x="4347591" y="0"/>
                  </a:lnTo>
                  <a:lnTo>
                    <a:pt x="4347591" y="1243280"/>
                  </a:lnTo>
                  <a:lnTo>
                    <a:pt x="0" y="12432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581" tIns="131581" rIns="131581" bIns="131581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In case of data loss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Tampering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14E727F-DAB5-C608-373E-494AA113D4B8}"/>
              </a:ext>
            </a:extLst>
          </p:cNvPr>
          <p:cNvGrpSpPr/>
          <p:nvPr/>
        </p:nvGrpSpPr>
        <p:grpSpPr>
          <a:xfrm>
            <a:off x="838200" y="4937532"/>
            <a:ext cx="10515600" cy="1243280"/>
            <a:chOff x="838200" y="4937532"/>
            <a:chExt cx="10515600" cy="124328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11B10F6-E3D0-AEAA-499B-86F12C6DC324}"/>
                </a:ext>
              </a:extLst>
            </p:cNvPr>
            <p:cNvSpPr/>
            <p:nvPr/>
          </p:nvSpPr>
          <p:spPr>
            <a:xfrm>
              <a:off x="838200" y="4937532"/>
              <a:ext cx="10515600" cy="124328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Rectangle 20" descr="Finger Print">
              <a:extLst>
                <a:ext uri="{FF2B5EF4-FFF2-40B4-BE49-F238E27FC236}">
                  <a16:creationId xmlns:a16="http://schemas.microsoft.com/office/drawing/2014/main" id="{D1C91BC8-42A2-2860-6EA0-91DB72CBC849}"/>
                </a:ext>
              </a:extLst>
            </p:cNvPr>
            <p:cNvSpPr/>
            <p:nvPr/>
          </p:nvSpPr>
          <p:spPr>
            <a:xfrm>
              <a:off x="1214292" y="5217270"/>
              <a:ext cx="683804" cy="683804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2E4526-1782-EE51-FD71-58D8EB32D11D}"/>
                </a:ext>
              </a:extLst>
            </p:cNvPr>
            <p:cNvSpPr/>
            <p:nvPr/>
          </p:nvSpPr>
          <p:spPr>
            <a:xfrm>
              <a:off x="2274188" y="4937532"/>
              <a:ext cx="4732020" cy="1243280"/>
            </a:xfrm>
            <a:custGeom>
              <a:avLst/>
              <a:gdLst>
                <a:gd name="connsiteX0" fmla="*/ 0 w 4732020"/>
                <a:gd name="connsiteY0" fmla="*/ 0 h 1243280"/>
                <a:gd name="connsiteX1" fmla="*/ 4732020 w 4732020"/>
                <a:gd name="connsiteY1" fmla="*/ 0 h 1243280"/>
                <a:gd name="connsiteX2" fmla="*/ 4732020 w 4732020"/>
                <a:gd name="connsiteY2" fmla="*/ 1243280 h 1243280"/>
                <a:gd name="connsiteX3" fmla="*/ 0 w 4732020"/>
                <a:gd name="connsiteY3" fmla="*/ 1243280 h 1243280"/>
                <a:gd name="connsiteX4" fmla="*/ 0 w 4732020"/>
                <a:gd name="connsiteY4" fmla="*/ 0 h 12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020" h="1243280">
                  <a:moveTo>
                    <a:pt x="0" y="0"/>
                  </a:moveTo>
                  <a:lnTo>
                    <a:pt x="4732020" y="0"/>
                  </a:lnTo>
                  <a:lnTo>
                    <a:pt x="4732020" y="1243280"/>
                  </a:lnTo>
                  <a:lnTo>
                    <a:pt x="0" y="12432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581" tIns="131581" rIns="131581" bIns="131581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Build and end-to-end product for the same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512858-81FF-54F8-DE2A-BD846A26556C}"/>
                </a:ext>
              </a:extLst>
            </p:cNvPr>
            <p:cNvSpPr/>
            <p:nvPr/>
          </p:nvSpPr>
          <p:spPr>
            <a:xfrm>
              <a:off x="7006208" y="4937532"/>
              <a:ext cx="4347591" cy="1243280"/>
            </a:xfrm>
            <a:custGeom>
              <a:avLst/>
              <a:gdLst>
                <a:gd name="connsiteX0" fmla="*/ 0 w 4347591"/>
                <a:gd name="connsiteY0" fmla="*/ 0 h 1243280"/>
                <a:gd name="connsiteX1" fmla="*/ 4347591 w 4347591"/>
                <a:gd name="connsiteY1" fmla="*/ 0 h 1243280"/>
                <a:gd name="connsiteX2" fmla="*/ 4347591 w 4347591"/>
                <a:gd name="connsiteY2" fmla="*/ 1243280 h 1243280"/>
                <a:gd name="connsiteX3" fmla="*/ 0 w 4347591"/>
                <a:gd name="connsiteY3" fmla="*/ 1243280 h 1243280"/>
                <a:gd name="connsiteX4" fmla="*/ 0 w 4347591"/>
                <a:gd name="connsiteY4" fmla="*/ 0 h 12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7591" h="1243280">
                  <a:moveTo>
                    <a:pt x="0" y="0"/>
                  </a:moveTo>
                  <a:lnTo>
                    <a:pt x="4347591" y="0"/>
                  </a:lnTo>
                  <a:lnTo>
                    <a:pt x="4347591" y="1243280"/>
                  </a:lnTo>
                  <a:lnTo>
                    <a:pt x="0" y="12432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581" tIns="131581" rIns="131581" bIns="131581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With buttons instead of a computer mouse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Eye/fingerprint scan instead of OTP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Receipt instead of an 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30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erial view of a highway near the ocean">
            <a:extLst>
              <a:ext uri="{FF2B5EF4-FFF2-40B4-BE49-F238E27FC236}">
                <a16:creationId xmlns:a16="http://schemas.microsoft.com/office/drawing/2014/main" id="{50F93B61-9AE7-7055-4367-8323FDC85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 b="19142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5DBA2-FF2C-06DB-87F1-69442C3D1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Thank you!</a:t>
            </a:r>
            <a:endParaRPr lang="en-IN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5E012-2F10-7A86-BC0A-8C370F8BC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Open to any questions!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- Harshit Mawandia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algn="l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266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3170115-9B98-6C12-56DF-2C75FDD2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dirty="0"/>
              <a:t>Overview</a:t>
            </a:r>
            <a:endParaRPr lang="en-IN" sz="4800" dirty="0"/>
          </a:p>
        </p:txBody>
      </p:sp>
      <p:grpSp>
        <p:nvGrpSpPr>
          <p:cNvPr id="59" name="Group 4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4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4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015E17-DA58-7E04-DBC8-3FA46183C7B3}"/>
              </a:ext>
            </a:extLst>
          </p:cNvPr>
          <p:cNvGrpSpPr/>
          <p:nvPr/>
        </p:nvGrpSpPr>
        <p:grpSpPr>
          <a:xfrm>
            <a:off x="5656791" y="1742486"/>
            <a:ext cx="5541240" cy="3741551"/>
            <a:chOff x="5656791" y="1742486"/>
            <a:chExt cx="5541240" cy="3741551"/>
          </a:xfrm>
        </p:grpSpPr>
        <p:sp>
          <p:nvSpPr>
            <p:cNvPr id="62" name="Rectangle 61" descr="DNA">
              <a:extLst>
                <a:ext uri="{FF2B5EF4-FFF2-40B4-BE49-F238E27FC236}">
                  <a16:creationId xmlns:a16="http://schemas.microsoft.com/office/drawing/2014/main" id="{41A3EC19-0897-4834-37AA-9CAD932ABA00}"/>
                </a:ext>
              </a:extLst>
            </p:cNvPr>
            <p:cNvSpPr/>
            <p:nvPr/>
          </p:nvSpPr>
          <p:spPr>
            <a:xfrm>
              <a:off x="6111669" y="1742486"/>
              <a:ext cx="744345" cy="744345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D9423A6-7F07-04A4-148F-6EC2CB36BED9}"/>
                </a:ext>
              </a:extLst>
            </p:cNvPr>
            <p:cNvSpPr/>
            <p:nvPr/>
          </p:nvSpPr>
          <p:spPr>
            <a:xfrm>
              <a:off x="5656791" y="2744859"/>
              <a:ext cx="1654101" cy="661640"/>
            </a:xfrm>
            <a:custGeom>
              <a:avLst/>
              <a:gdLst>
                <a:gd name="connsiteX0" fmla="*/ 0 w 1654101"/>
                <a:gd name="connsiteY0" fmla="*/ 0 h 661640"/>
                <a:gd name="connsiteX1" fmla="*/ 1654101 w 1654101"/>
                <a:gd name="connsiteY1" fmla="*/ 0 h 661640"/>
                <a:gd name="connsiteX2" fmla="*/ 1654101 w 1654101"/>
                <a:gd name="connsiteY2" fmla="*/ 661640 h 661640"/>
                <a:gd name="connsiteX3" fmla="*/ 0 w 1654101"/>
                <a:gd name="connsiteY3" fmla="*/ 661640 h 661640"/>
                <a:gd name="connsiteX4" fmla="*/ 0 w 1654101"/>
                <a:gd name="connsiteY4" fmla="*/ 0 h 66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4101" h="661640">
                  <a:moveTo>
                    <a:pt x="0" y="0"/>
                  </a:moveTo>
                  <a:lnTo>
                    <a:pt x="1654101" y="0"/>
                  </a:lnTo>
                  <a:lnTo>
                    <a:pt x="1654101" y="661640"/>
                  </a:lnTo>
                  <a:lnTo>
                    <a:pt x="0" y="6616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Problems in the current voting system</a:t>
              </a:r>
            </a:p>
          </p:txBody>
        </p:sp>
        <p:sp>
          <p:nvSpPr>
            <p:cNvPr id="66" name="Rectangle 65" descr="Bullseye">
              <a:extLst>
                <a:ext uri="{FF2B5EF4-FFF2-40B4-BE49-F238E27FC236}">
                  <a16:creationId xmlns:a16="http://schemas.microsoft.com/office/drawing/2014/main" id="{D7749860-AD0F-C72A-F734-A6A4DD516BDF}"/>
                </a:ext>
              </a:extLst>
            </p:cNvPr>
            <p:cNvSpPr/>
            <p:nvPr/>
          </p:nvSpPr>
          <p:spPr>
            <a:xfrm>
              <a:off x="8055238" y="1742486"/>
              <a:ext cx="744345" cy="744345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ED4E79A-474C-D384-CFEC-A44DF24388B2}"/>
                </a:ext>
              </a:extLst>
            </p:cNvPr>
            <p:cNvSpPr/>
            <p:nvPr/>
          </p:nvSpPr>
          <p:spPr>
            <a:xfrm>
              <a:off x="7600360" y="2744859"/>
              <a:ext cx="1654101" cy="661640"/>
            </a:xfrm>
            <a:custGeom>
              <a:avLst/>
              <a:gdLst>
                <a:gd name="connsiteX0" fmla="*/ 0 w 1654101"/>
                <a:gd name="connsiteY0" fmla="*/ 0 h 661640"/>
                <a:gd name="connsiteX1" fmla="*/ 1654101 w 1654101"/>
                <a:gd name="connsiteY1" fmla="*/ 0 h 661640"/>
                <a:gd name="connsiteX2" fmla="*/ 1654101 w 1654101"/>
                <a:gd name="connsiteY2" fmla="*/ 661640 h 661640"/>
                <a:gd name="connsiteX3" fmla="*/ 0 w 1654101"/>
                <a:gd name="connsiteY3" fmla="*/ 661640 h 661640"/>
                <a:gd name="connsiteX4" fmla="*/ 0 w 1654101"/>
                <a:gd name="connsiteY4" fmla="*/ 0 h 66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4101" h="661640">
                  <a:moveTo>
                    <a:pt x="0" y="0"/>
                  </a:moveTo>
                  <a:lnTo>
                    <a:pt x="1654101" y="0"/>
                  </a:lnTo>
                  <a:lnTo>
                    <a:pt x="1654101" y="661640"/>
                  </a:lnTo>
                  <a:lnTo>
                    <a:pt x="0" y="6616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Aim of the Project</a:t>
              </a:r>
            </a:p>
          </p:txBody>
        </p:sp>
        <p:sp>
          <p:nvSpPr>
            <p:cNvPr id="68" name="Rectangle 67" descr="Checkmark">
              <a:extLst>
                <a:ext uri="{FF2B5EF4-FFF2-40B4-BE49-F238E27FC236}">
                  <a16:creationId xmlns:a16="http://schemas.microsoft.com/office/drawing/2014/main" id="{735CF85D-3911-51A0-709E-42EFFE1F42EF}"/>
                </a:ext>
              </a:extLst>
            </p:cNvPr>
            <p:cNvSpPr/>
            <p:nvPr/>
          </p:nvSpPr>
          <p:spPr>
            <a:xfrm>
              <a:off x="9998807" y="1742486"/>
              <a:ext cx="744345" cy="744345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D28426B-958E-3516-73D7-C76722DAB807}"/>
                </a:ext>
              </a:extLst>
            </p:cNvPr>
            <p:cNvSpPr/>
            <p:nvPr/>
          </p:nvSpPr>
          <p:spPr>
            <a:xfrm>
              <a:off x="9543930" y="2744859"/>
              <a:ext cx="1654101" cy="661640"/>
            </a:xfrm>
            <a:custGeom>
              <a:avLst/>
              <a:gdLst>
                <a:gd name="connsiteX0" fmla="*/ 0 w 1654101"/>
                <a:gd name="connsiteY0" fmla="*/ 0 h 661640"/>
                <a:gd name="connsiteX1" fmla="*/ 1654101 w 1654101"/>
                <a:gd name="connsiteY1" fmla="*/ 0 h 661640"/>
                <a:gd name="connsiteX2" fmla="*/ 1654101 w 1654101"/>
                <a:gd name="connsiteY2" fmla="*/ 661640 h 661640"/>
                <a:gd name="connsiteX3" fmla="*/ 0 w 1654101"/>
                <a:gd name="connsiteY3" fmla="*/ 661640 h 661640"/>
                <a:gd name="connsiteX4" fmla="*/ 0 w 1654101"/>
                <a:gd name="connsiteY4" fmla="*/ 0 h 66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4101" h="661640">
                  <a:moveTo>
                    <a:pt x="0" y="0"/>
                  </a:moveTo>
                  <a:lnTo>
                    <a:pt x="1654101" y="0"/>
                  </a:lnTo>
                  <a:lnTo>
                    <a:pt x="1654101" y="661640"/>
                  </a:lnTo>
                  <a:lnTo>
                    <a:pt x="0" y="6616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Past Work</a:t>
              </a:r>
            </a:p>
          </p:txBody>
        </p:sp>
        <p:sp>
          <p:nvSpPr>
            <p:cNvPr id="70" name="Rectangle 69" descr="Business Growth">
              <a:extLst>
                <a:ext uri="{FF2B5EF4-FFF2-40B4-BE49-F238E27FC236}">
                  <a16:creationId xmlns:a16="http://schemas.microsoft.com/office/drawing/2014/main" id="{66CE2188-1A07-46DE-988E-B7F03D01F7AE}"/>
                </a:ext>
              </a:extLst>
            </p:cNvPr>
            <p:cNvSpPr/>
            <p:nvPr/>
          </p:nvSpPr>
          <p:spPr>
            <a:xfrm>
              <a:off x="6111669" y="3820025"/>
              <a:ext cx="744345" cy="744345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8DCAD7D-DBF7-1D99-CB1E-F93EAA4B7386}"/>
                </a:ext>
              </a:extLst>
            </p:cNvPr>
            <p:cNvSpPr/>
            <p:nvPr/>
          </p:nvSpPr>
          <p:spPr>
            <a:xfrm>
              <a:off x="5656791" y="4822397"/>
              <a:ext cx="1654101" cy="661640"/>
            </a:xfrm>
            <a:custGeom>
              <a:avLst/>
              <a:gdLst>
                <a:gd name="connsiteX0" fmla="*/ 0 w 1654101"/>
                <a:gd name="connsiteY0" fmla="*/ 0 h 661640"/>
                <a:gd name="connsiteX1" fmla="*/ 1654101 w 1654101"/>
                <a:gd name="connsiteY1" fmla="*/ 0 h 661640"/>
                <a:gd name="connsiteX2" fmla="*/ 1654101 w 1654101"/>
                <a:gd name="connsiteY2" fmla="*/ 661640 h 661640"/>
                <a:gd name="connsiteX3" fmla="*/ 0 w 1654101"/>
                <a:gd name="connsiteY3" fmla="*/ 661640 h 661640"/>
                <a:gd name="connsiteX4" fmla="*/ 0 w 1654101"/>
                <a:gd name="connsiteY4" fmla="*/ 0 h 66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4101" h="661640">
                  <a:moveTo>
                    <a:pt x="0" y="0"/>
                  </a:moveTo>
                  <a:lnTo>
                    <a:pt x="1654101" y="0"/>
                  </a:lnTo>
                  <a:lnTo>
                    <a:pt x="1654101" y="661640"/>
                  </a:lnTo>
                  <a:lnTo>
                    <a:pt x="0" y="6616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Progress in the project</a:t>
              </a:r>
            </a:p>
          </p:txBody>
        </p:sp>
        <p:sp>
          <p:nvSpPr>
            <p:cNvPr id="72" name="Rectangle 71" descr="Bar chart">
              <a:extLst>
                <a:ext uri="{FF2B5EF4-FFF2-40B4-BE49-F238E27FC236}">
                  <a16:creationId xmlns:a16="http://schemas.microsoft.com/office/drawing/2014/main" id="{5BDCEFC8-0EFF-84E4-5AB9-66F5733C89E2}"/>
                </a:ext>
              </a:extLst>
            </p:cNvPr>
            <p:cNvSpPr/>
            <p:nvPr/>
          </p:nvSpPr>
          <p:spPr>
            <a:xfrm>
              <a:off x="8055238" y="3820025"/>
              <a:ext cx="744345" cy="744345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87A7D4D-263C-ADAE-53B0-0E5E13C3F668}"/>
                </a:ext>
              </a:extLst>
            </p:cNvPr>
            <p:cNvSpPr/>
            <p:nvPr/>
          </p:nvSpPr>
          <p:spPr>
            <a:xfrm>
              <a:off x="7600360" y="4822397"/>
              <a:ext cx="1654101" cy="661640"/>
            </a:xfrm>
            <a:custGeom>
              <a:avLst/>
              <a:gdLst>
                <a:gd name="connsiteX0" fmla="*/ 0 w 1654101"/>
                <a:gd name="connsiteY0" fmla="*/ 0 h 661640"/>
                <a:gd name="connsiteX1" fmla="*/ 1654101 w 1654101"/>
                <a:gd name="connsiteY1" fmla="*/ 0 h 661640"/>
                <a:gd name="connsiteX2" fmla="*/ 1654101 w 1654101"/>
                <a:gd name="connsiteY2" fmla="*/ 661640 h 661640"/>
                <a:gd name="connsiteX3" fmla="*/ 0 w 1654101"/>
                <a:gd name="connsiteY3" fmla="*/ 661640 h 661640"/>
                <a:gd name="connsiteX4" fmla="*/ 0 w 1654101"/>
                <a:gd name="connsiteY4" fmla="*/ 0 h 66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4101" h="661640">
                  <a:moveTo>
                    <a:pt x="0" y="0"/>
                  </a:moveTo>
                  <a:lnTo>
                    <a:pt x="1654101" y="0"/>
                  </a:lnTo>
                  <a:lnTo>
                    <a:pt x="1654101" y="661640"/>
                  </a:lnTo>
                  <a:lnTo>
                    <a:pt x="0" y="6616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Impact and Results</a:t>
              </a:r>
            </a:p>
          </p:txBody>
        </p:sp>
        <p:sp>
          <p:nvSpPr>
            <p:cNvPr id="74" name="Rectangle 73" descr="Car">
              <a:extLst>
                <a:ext uri="{FF2B5EF4-FFF2-40B4-BE49-F238E27FC236}">
                  <a16:creationId xmlns:a16="http://schemas.microsoft.com/office/drawing/2014/main" id="{55DD92B8-1FEC-EB64-D128-27BA23CBAFF6}"/>
                </a:ext>
              </a:extLst>
            </p:cNvPr>
            <p:cNvSpPr/>
            <p:nvPr/>
          </p:nvSpPr>
          <p:spPr>
            <a:xfrm>
              <a:off x="9998807" y="3820025"/>
              <a:ext cx="744345" cy="744345"/>
            </a:xfrm>
            <a:prstGeom prst="rect">
              <a:avLst/>
            </a:prstGeom>
            <a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8CFE1AA-B744-27D3-CF01-E3D6ED3F096E}"/>
                </a:ext>
              </a:extLst>
            </p:cNvPr>
            <p:cNvSpPr/>
            <p:nvPr/>
          </p:nvSpPr>
          <p:spPr>
            <a:xfrm>
              <a:off x="9543930" y="4822397"/>
              <a:ext cx="1654101" cy="661640"/>
            </a:xfrm>
            <a:custGeom>
              <a:avLst/>
              <a:gdLst>
                <a:gd name="connsiteX0" fmla="*/ 0 w 1654101"/>
                <a:gd name="connsiteY0" fmla="*/ 0 h 661640"/>
                <a:gd name="connsiteX1" fmla="*/ 1654101 w 1654101"/>
                <a:gd name="connsiteY1" fmla="*/ 0 h 661640"/>
                <a:gd name="connsiteX2" fmla="*/ 1654101 w 1654101"/>
                <a:gd name="connsiteY2" fmla="*/ 661640 h 661640"/>
                <a:gd name="connsiteX3" fmla="*/ 0 w 1654101"/>
                <a:gd name="connsiteY3" fmla="*/ 661640 h 661640"/>
                <a:gd name="connsiteX4" fmla="*/ 0 w 1654101"/>
                <a:gd name="connsiteY4" fmla="*/ 0 h 66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4101" h="661640">
                  <a:moveTo>
                    <a:pt x="0" y="0"/>
                  </a:moveTo>
                  <a:lnTo>
                    <a:pt x="1654101" y="0"/>
                  </a:lnTo>
                  <a:lnTo>
                    <a:pt x="1654101" y="661640"/>
                  </a:lnTo>
                  <a:lnTo>
                    <a:pt x="0" y="6616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Road Ahead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143922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4E34-B52F-CB1C-B046-0A78F24D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Problems in the Current Voting System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 descr="Bank">
            <a:extLst>
              <a:ext uri="{FF2B5EF4-FFF2-40B4-BE49-F238E27FC236}">
                <a16:creationId xmlns:a16="http://schemas.microsoft.com/office/drawing/2014/main" id="{3C4FAD3D-A918-A969-37E5-308893C22EE6}"/>
              </a:ext>
            </a:extLst>
          </p:cNvPr>
          <p:cNvSpPr/>
          <p:nvPr/>
        </p:nvSpPr>
        <p:spPr>
          <a:xfrm>
            <a:off x="1398000" y="2118609"/>
            <a:ext cx="1512000" cy="1512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4040294-A243-BE4E-24CD-0D90577A81AF}"/>
              </a:ext>
            </a:extLst>
          </p:cNvPr>
          <p:cNvSpPr/>
          <p:nvPr/>
        </p:nvSpPr>
        <p:spPr>
          <a:xfrm>
            <a:off x="1398000" y="3801441"/>
            <a:ext cx="4320000" cy="648000"/>
          </a:xfrm>
          <a:custGeom>
            <a:avLst/>
            <a:gdLst>
              <a:gd name="connsiteX0" fmla="*/ 0 w 4320000"/>
              <a:gd name="connsiteY0" fmla="*/ 0 h 648000"/>
              <a:gd name="connsiteX1" fmla="*/ 4320000 w 4320000"/>
              <a:gd name="connsiteY1" fmla="*/ 0 h 648000"/>
              <a:gd name="connsiteX2" fmla="*/ 4320000 w 4320000"/>
              <a:gd name="connsiteY2" fmla="*/ 648000 h 648000"/>
              <a:gd name="connsiteX3" fmla="*/ 0 w 4320000"/>
              <a:gd name="connsiteY3" fmla="*/ 648000 h 648000"/>
              <a:gd name="connsiteX4" fmla="*/ 0 w 4320000"/>
              <a:gd name="connsiteY4" fmla="*/ 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0" h="648000">
                <a:moveTo>
                  <a:pt x="0" y="0"/>
                </a:moveTo>
                <a:lnTo>
                  <a:pt x="4320000" y="0"/>
                </a:lnTo>
                <a:lnTo>
                  <a:pt x="4320000" y="648000"/>
                </a:lnTo>
                <a:lnTo>
                  <a:pt x="0" y="648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2000" kern="1200"/>
              <a:t>Systems which rely completely on paper-audit trails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37CE53F-D5F0-2AA7-A9CB-A34B8879B14D}"/>
              </a:ext>
            </a:extLst>
          </p:cNvPr>
          <p:cNvSpPr/>
          <p:nvPr/>
        </p:nvSpPr>
        <p:spPr>
          <a:xfrm>
            <a:off x="1398000" y="4528898"/>
            <a:ext cx="4320000" cy="1562548"/>
          </a:xfrm>
          <a:custGeom>
            <a:avLst/>
            <a:gdLst>
              <a:gd name="connsiteX0" fmla="*/ 0 w 4320000"/>
              <a:gd name="connsiteY0" fmla="*/ 0 h 1562548"/>
              <a:gd name="connsiteX1" fmla="*/ 4320000 w 4320000"/>
              <a:gd name="connsiteY1" fmla="*/ 0 h 1562548"/>
              <a:gd name="connsiteX2" fmla="*/ 4320000 w 4320000"/>
              <a:gd name="connsiteY2" fmla="*/ 1562548 h 1562548"/>
              <a:gd name="connsiteX3" fmla="*/ 0 w 4320000"/>
              <a:gd name="connsiteY3" fmla="*/ 1562548 h 1562548"/>
              <a:gd name="connsiteX4" fmla="*/ 0 w 4320000"/>
              <a:gd name="connsiteY4" fmla="*/ 0 h 156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0" h="1562548">
                <a:moveTo>
                  <a:pt x="0" y="0"/>
                </a:moveTo>
                <a:lnTo>
                  <a:pt x="4320000" y="0"/>
                </a:lnTo>
                <a:lnTo>
                  <a:pt x="4320000" y="1562548"/>
                </a:lnTo>
                <a:lnTo>
                  <a:pt x="0" y="15625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/>
              <a:t>Reliable Records - </a:t>
            </a:r>
            <a:r>
              <a:rPr lang="en-IN" sz="1500" b="0" i="0" kern="1200" baseline="0"/>
              <a:t>voter-verified paper records (VVPRs)</a:t>
            </a:r>
            <a:endParaRPr lang="en-US" sz="1500" kern="1200"/>
          </a:p>
          <a:p>
            <a:pPr marL="0" lvl="0" indent="0" algn="l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500" kern="1200"/>
              <a:t>Trustworthy at the time of voting</a:t>
            </a:r>
            <a:endParaRPr lang="en-US" sz="1500" kern="1200"/>
          </a:p>
          <a:p>
            <a:pPr marL="0" lvl="0" indent="0" algn="l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0" i="0" kern="1200" baseline="0"/>
              <a:t>May not remain trustworthy at the time of </a:t>
            </a:r>
            <a:r>
              <a:rPr lang="en-IN" sz="1500" b="0" i="0" kern="1200" baseline="0"/>
              <a:t>counting or auditing</a:t>
            </a:r>
            <a:endParaRPr lang="en-US" sz="1500" kern="1200"/>
          </a:p>
          <a:p>
            <a:pPr marL="0" lvl="0" indent="0" algn="l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500" kern="1200"/>
              <a:t>Requires trusting the custody chain of paper records</a:t>
            </a:r>
            <a:endParaRPr lang="en-US" sz="1500" kern="1200"/>
          </a:p>
        </p:txBody>
      </p:sp>
      <p:sp>
        <p:nvSpPr>
          <p:cNvPr id="26" name="Rectangle 25" descr="Key">
            <a:extLst>
              <a:ext uri="{FF2B5EF4-FFF2-40B4-BE49-F238E27FC236}">
                <a16:creationId xmlns:a16="http://schemas.microsoft.com/office/drawing/2014/main" id="{D3EC5288-3DD9-7130-2921-E1BCDE4E5B0F}"/>
              </a:ext>
            </a:extLst>
          </p:cNvPr>
          <p:cNvSpPr/>
          <p:nvPr/>
        </p:nvSpPr>
        <p:spPr>
          <a:xfrm>
            <a:off x="6474000" y="2118609"/>
            <a:ext cx="1512000" cy="151200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02E24FF-8466-792C-A4F5-2DF9BB226D3B}"/>
              </a:ext>
            </a:extLst>
          </p:cNvPr>
          <p:cNvSpPr/>
          <p:nvPr/>
        </p:nvSpPr>
        <p:spPr>
          <a:xfrm>
            <a:off x="6474000" y="3801441"/>
            <a:ext cx="4320000" cy="648000"/>
          </a:xfrm>
          <a:custGeom>
            <a:avLst/>
            <a:gdLst>
              <a:gd name="connsiteX0" fmla="*/ 0 w 4320000"/>
              <a:gd name="connsiteY0" fmla="*/ 0 h 648000"/>
              <a:gd name="connsiteX1" fmla="*/ 4320000 w 4320000"/>
              <a:gd name="connsiteY1" fmla="*/ 0 h 648000"/>
              <a:gd name="connsiteX2" fmla="*/ 4320000 w 4320000"/>
              <a:gd name="connsiteY2" fmla="*/ 648000 h 648000"/>
              <a:gd name="connsiteX3" fmla="*/ 0 w 4320000"/>
              <a:gd name="connsiteY3" fmla="*/ 648000 h 648000"/>
              <a:gd name="connsiteX4" fmla="*/ 0 w 4320000"/>
              <a:gd name="connsiteY4" fmla="*/ 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0" h="648000">
                <a:moveTo>
                  <a:pt x="0" y="0"/>
                </a:moveTo>
                <a:lnTo>
                  <a:pt x="4320000" y="0"/>
                </a:lnTo>
                <a:lnTo>
                  <a:pt x="4320000" y="648000"/>
                </a:lnTo>
                <a:lnTo>
                  <a:pt x="0" y="648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IN" sz="2000" kern="1200" dirty="0"/>
              <a:t>End-to-End verifiable (E2E-V) cryptographic voting systems</a:t>
            </a:r>
            <a:endParaRPr lang="en-US" sz="2000" kern="12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F1A6E02-1C0D-90E7-BD4D-8A7B927CB195}"/>
              </a:ext>
            </a:extLst>
          </p:cNvPr>
          <p:cNvSpPr/>
          <p:nvPr/>
        </p:nvSpPr>
        <p:spPr>
          <a:xfrm>
            <a:off x="6474000" y="4528898"/>
            <a:ext cx="4320000" cy="1562548"/>
          </a:xfrm>
          <a:custGeom>
            <a:avLst/>
            <a:gdLst>
              <a:gd name="connsiteX0" fmla="*/ 0 w 4320000"/>
              <a:gd name="connsiteY0" fmla="*/ 0 h 1562548"/>
              <a:gd name="connsiteX1" fmla="*/ 4320000 w 4320000"/>
              <a:gd name="connsiteY1" fmla="*/ 0 h 1562548"/>
              <a:gd name="connsiteX2" fmla="*/ 4320000 w 4320000"/>
              <a:gd name="connsiteY2" fmla="*/ 1562548 h 1562548"/>
              <a:gd name="connsiteX3" fmla="*/ 0 w 4320000"/>
              <a:gd name="connsiteY3" fmla="*/ 1562548 h 1562548"/>
              <a:gd name="connsiteX4" fmla="*/ 0 w 4320000"/>
              <a:gd name="connsiteY4" fmla="*/ 0 h 156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0" h="1562548">
                <a:moveTo>
                  <a:pt x="0" y="0"/>
                </a:moveTo>
                <a:lnTo>
                  <a:pt x="4320000" y="0"/>
                </a:lnTo>
                <a:lnTo>
                  <a:pt x="4320000" y="1562548"/>
                </a:lnTo>
                <a:lnTo>
                  <a:pt x="0" y="15625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500" kern="1200" dirty="0"/>
              <a:t>Can theoretically guarantee correctness of elections</a:t>
            </a:r>
            <a:endParaRPr lang="en-US" sz="1500" kern="1200" dirty="0"/>
          </a:p>
          <a:p>
            <a:pPr marL="0" lvl="0" indent="0" algn="l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T</a:t>
            </a:r>
            <a:r>
              <a:rPr lang="en-US" sz="1500" b="0" i="0" kern="1200" baseline="0" dirty="0"/>
              <a:t>hey shift significant parts of the responsibilities of audit from authorities to individual voters</a:t>
            </a:r>
            <a:endParaRPr lang="en-US" sz="1500" kern="1200" dirty="0"/>
          </a:p>
          <a:p>
            <a:pPr marL="0" lvl="0" indent="0" algn="l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/>
              <a:t>German Constitutional Court said – “We can use EVMs if a complementary examination by voter, by electoral bodies or by general public is possible”</a:t>
            </a:r>
          </a:p>
        </p:txBody>
      </p:sp>
    </p:spTree>
    <p:extLst>
      <p:ext uri="{BB962C8B-B14F-4D97-AF65-F5344CB8AC3E}">
        <p14:creationId xmlns:p14="http://schemas.microsoft.com/office/powerpoint/2010/main" val="2077615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25" grpId="0"/>
      <p:bldP spid="26" grpId="0" animBg="1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8A5C5-2374-B20F-EAA7-927B5B0D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Aim of the Project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6D80914-596E-2CD9-1AFD-BA9753E44E79}"/>
              </a:ext>
            </a:extLst>
          </p:cNvPr>
          <p:cNvSpPr/>
          <p:nvPr/>
        </p:nvSpPr>
        <p:spPr>
          <a:xfrm>
            <a:off x="7335" y="2832898"/>
            <a:ext cx="2293471" cy="2752166"/>
          </a:xfrm>
          <a:custGeom>
            <a:avLst/>
            <a:gdLst>
              <a:gd name="connsiteX0" fmla="*/ 0 w 2293471"/>
              <a:gd name="connsiteY0" fmla="*/ 0 h 2752166"/>
              <a:gd name="connsiteX1" fmla="*/ 2293471 w 2293471"/>
              <a:gd name="connsiteY1" fmla="*/ 0 h 2752166"/>
              <a:gd name="connsiteX2" fmla="*/ 2293471 w 2293471"/>
              <a:gd name="connsiteY2" fmla="*/ 2752166 h 2752166"/>
              <a:gd name="connsiteX3" fmla="*/ 0 w 2293471"/>
              <a:gd name="connsiteY3" fmla="*/ 2752166 h 2752166"/>
              <a:gd name="connsiteX4" fmla="*/ 0 w 2293471"/>
              <a:gd name="connsiteY4" fmla="*/ 0 h 275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471" h="2752166">
                <a:moveTo>
                  <a:pt x="0" y="0"/>
                </a:moveTo>
                <a:lnTo>
                  <a:pt x="2293471" y="0"/>
                </a:lnTo>
                <a:lnTo>
                  <a:pt x="2293471" y="2752166"/>
                </a:lnTo>
                <a:lnTo>
                  <a:pt x="0" y="275216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544" tIns="1100867" rIns="226544" bIns="330200" numCol="1" spcCol="1270" anchor="t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/>
              <a:t>We want to create a </a:t>
            </a:r>
            <a:r>
              <a:rPr lang="en-IN" sz="1500" b="0" i="0" kern="1200" baseline="0"/>
              <a:t>hybrid dual voting system – the best of both</a:t>
            </a:r>
            <a:endParaRPr lang="en-US" sz="1500" kern="12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CEE7E2C-0184-3233-D377-F1C831FC6589}"/>
              </a:ext>
            </a:extLst>
          </p:cNvPr>
          <p:cNvSpPr/>
          <p:nvPr/>
        </p:nvSpPr>
        <p:spPr>
          <a:xfrm>
            <a:off x="7335" y="2832898"/>
            <a:ext cx="2293471" cy="1100866"/>
          </a:xfrm>
          <a:custGeom>
            <a:avLst/>
            <a:gdLst>
              <a:gd name="connsiteX0" fmla="*/ 0 w 2293471"/>
              <a:gd name="connsiteY0" fmla="*/ 0 h 1100866"/>
              <a:gd name="connsiteX1" fmla="*/ 2293471 w 2293471"/>
              <a:gd name="connsiteY1" fmla="*/ 0 h 1100866"/>
              <a:gd name="connsiteX2" fmla="*/ 2293471 w 2293471"/>
              <a:gd name="connsiteY2" fmla="*/ 1100866 h 1100866"/>
              <a:gd name="connsiteX3" fmla="*/ 0 w 2293471"/>
              <a:gd name="connsiteY3" fmla="*/ 1100866 h 1100866"/>
              <a:gd name="connsiteX4" fmla="*/ 0 w 2293471"/>
              <a:gd name="connsiteY4" fmla="*/ 0 h 1100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471" h="1100866">
                <a:moveTo>
                  <a:pt x="0" y="0"/>
                </a:moveTo>
                <a:lnTo>
                  <a:pt x="2293471" y="0"/>
                </a:lnTo>
                <a:lnTo>
                  <a:pt x="2293471" y="1100866"/>
                </a:lnTo>
                <a:lnTo>
                  <a:pt x="0" y="110086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544" tIns="165100" rIns="226544" bIns="165100" numCol="1" spcCol="1270" anchor="ctr" anchorCtr="0">
            <a:noAutofit/>
          </a:bodyPr>
          <a:lstStyle/>
          <a:p>
            <a:pPr marL="0" lvl="0" indent="0" algn="l"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400" kern="1200" dirty="0"/>
              <a:t>01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0B554CE-FABA-EB99-6620-5A1C747AC836}"/>
              </a:ext>
            </a:extLst>
          </p:cNvPr>
          <p:cNvSpPr/>
          <p:nvPr/>
        </p:nvSpPr>
        <p:spPr>
          <a:xfrm>
            <a:off x="2484285" y="2832898"/>
            <a:ext cx="2293471" cy="2752166"/>
          </a:xfrm>
          <a:custGeom>
            <a:avLst/>
            <a:gdLst>
              <a:gd name="connsiteX0" fmla="*/ 0 w 2293471"/>
              <a:gd name="connsiteY0" fmla="*/ 0 h 2752166"/>
              <a:gd name="connsiteX1" fmla="*/ 2293471 w 2293471"/>
              <a:gd name="connsiteY1" fmla="*/ 0 h 2752166"/>
              <a:gd name="connsiteX2" fmla="*/ 2293471 w 2293471"/>
              <a:gd name="connsiteY2" fmla="*/ 2752166 h 2752166"/>
              <a:gd name="connsiteX3" fmla="*/ 0 w 2293471"/>
              <a:gd name="connsiteY3" fmla="*/ 2752166 h 2752166"/>
              <a:gd name="connsiteX4" fmla="*/ 0 w 2293471"/>
              <a:gd name="connsiteY4" fmla="*/ 0 h 275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471" h="2752166">
                <a:moveTo>
                  <a:pt x="0" y="0"/>
                </a:moveTo>
                <a:lnTo>
                  <a:pt x="2293471" y="0"/>
                </a:lnTo>
                <a:lnTo>
                  <a:pt x="2293471" y="2752166"/>
                </a:lnTo>
                <a:lnTo>
                  <a:pt x="0" y="275216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363841"/>
              <a:satOff val="-20982"/>
              <a:lumOff val="2157"/>
              <a:alphaOff val="0"/>
            </a:schemeClr>
          </a:lnRef>
          <a:fillRef idx="1">
            <a:schemeClr val="accent2">
              <a:hueOff val="-363841"/>
              <a:satOff val="-20982"/>
              <a:lumOff val="2157"/>
              <a:alphaOff val="0"/>
            </a:schemeClr>
          </a:fillRef>
          <a:effectRef idx="0">
            <a:schemeClr val="accent2">
              <a:hueOff val="-363841"/>
              <a:satOff val="-20982"/>
              <a:lumOff val="21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544" tIns="1100867" rIns="226544" bIns="330200" numCol="1" spcCol="1270" anchor="t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500" kern="1200"/>
              <a:t>Develop A novel Dual Voting Protocol which demonstrates one-to-one correspondence and strong recovery properties</a:t>
            </a:r>
            <a:endParaRPr lang="en-US" sz="15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4120D0-E13A-2930-19A6-2A0A248977E3}"/>
              </a:ext>
            </a:extLst>
          </p:cNvPr>
          <p:cNvSpPr/>
          <p:nvPr/>
        </p:nvSpPr>
        <p:spPr>
          <a:xfrm>
            <a:off x="2484285" y="2832898"/>
            <a:ext cx="2293471" cy="1100866"/>
          </a:xfrm>
          <a:custGeom>
            <a:avLst/>
            <a:gdLst>
              <a:gd name="connsiteX0" fmla="*/ 0 w 2293471"/>
              <a:gd name="connsiteY0" fmla="*/ 0 h 1100866"/>
              <a:gd name="connsiteX1" fmla="*/ 2293471 w 2293471"/>
              <a:gd name="connsiteY1" fmla="*/ 0 h 1100866"/>
              <a:gd name="connsiteX2" fmla="*/ 2293471 w 2293471"/>
              <a:gd name="connsiteY2" fmla="*/ 1100866 h 1100866"/>
              <a:gd name="connsiteX3" fmla="*/ 0 w 2293471"/>
              <a:gd name="connsiteY3" fmla="*/ 1100866 h 1100866"/>
              <a:gd name="connsiteX4" fmla="*/ 0 w 2293471"/>
              <a:gd name="connsiteY4" fmla="*/ 0 h 1100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471" h="1100866">
                <a:moveTo>
                  <a:pt x="0" y="0"/>
                </a:moveTo>
                <a:lnTo>
                  <a:pt x="2293471" y="0"/>
                </a:lnTo>
                <a:lnTo>
                  <a:pt x="2293471" y="1100866"/>
                </a:lnTo>
                <a:lnTo>
                  <a:pt x="0" y="110086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63841"/>
              <a:satOff val="-20982"/>
              <a:lumOff val="21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544" tIns="165100" rIns="226544" bIns="165100" numCol="1" spcCol="1270" anchor="ctr" anchorCtr="0">
            <a:noAutofit/>
          </a:bodyPr>
          <a:lstStyle/>
          <a:p>
            <a:pPr marL="0" lvl="0" indent="0" algn="l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500" kern="1200" dirty="0"/>
              <a:t>02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55AC2E-1CE2-D8AC-9B67-236DB2C63CCC}"/>
              </a:ext>
            </a:extLst>
          </p:cNvPr>
          <p:cNvSpPr/>
          <p:nvPr/>
        </p:nvSpPr>
        <p:spPr>
          <a:xfrm>
            <a:off x="4961235" y="2832898"/>
            <a:ext cx="2293471" cy="2752166"/>
          </a:xfrm>
          <a:custGeom>
            <a:avLst/>
            <a:gdLst>
              <a:gd name="connsiteX0" fmla="*/ 0 w 2293471"/>
              <a:gd name="connsiteY0" fmla="*/ 0 h 2752166"/>
              <a:gd name="connsiteX1" fmla="*/ 2293471 w 2293471"/>
              <a:gd name="connsiteY1" fmla="*/ 0 h 2752166"/>
              <a:gd name="connsiteX2" fmla="*/ 2293471 w 2293471"/>
              <a:gd name="connsiteY2" fmla="*/ 2752166 h 2752166"/>
              <a:gd name="connsiteX3" fmla="*/ 0 w 2293471"/>
              <a:gd name="connsiteY3" fmla="*/ 2752166 h 2752166"/>
              <a:gd name="connsiteX4" fmla="*/ 0 w 2293471"/>
              <a:gd name="connsiteY4" fmla="*/ 0 h 275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471" h="2752166">
                <a:moveTo>
                  <a:pt x="0" y="0"/>
                </a:moveTo>
                <a:lnTo>
                  <a:pt x="2293471" y="0"/>
                </a:lnTo>
                <a:lnTo>
                  <a:pt x="2293471" y="2752166"/>
                </a:lnTo>
                <a:lnTo>
                  <a:pt x="0" y="275216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727682"/>
              <a:satOff val="-41964"/>
              <a:lumOff val="4314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544" tIns="1100867" rIns="226544" bIns="330200" numCol="1" spcCol="1270" anchor="t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500" kern="1200"/>
              <a:t>Overall correctness: Three major steps –</a:t>
            </a:r>
            <a:endParaRPr lang="en-US" sz="1500" kern="120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400" kern="1200" dirty="0"/>
              <a:t>Cast-as-intended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400" kern="1200" dirty="0"/>
              <a:t>Recorded-as-cast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IN" sz="1400" kern="1200" dirty="0"/>
              <a:t>Counted-as-recorded</a:t>
            </a:r>
            <a:endParaRPr lang="en-US" sz="14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A2609A-90D0-342B-891F-F471AC2BE405}"/>
              </a:ext>
            </a:extLst>
          </p:cNvPr>
          <p:cNvSpPr/>
          <p:nvPr/>
        </p:nvSpPr>
        <p:spPr>
          <a:xfrm>
            <a:off x="4961235" y="2832898"/>
            <a:ext cx="2293471" cy="1100866"/>
          </a:xfrm>
          <a:custGeom>
            <a:avLst/>
            <a:gdLst>
              <a:gd name="connsiteX0" fmla="*/ 0 w 2293471"/>
              <a:gd name="connsiteY0" fmla="*/ 0 h 1100866"/>
              <a:gd name="connsiteX1" fmla="*/ 2293471 w 2293471"/>
              <a:gd name="connsiteY1" fmla="*/ 0 h 1100866"/>
              <a:gd name="connsiteX2" fmla="*/ 2293471 w 2293471"/>
              <a:gd name="connsiteY2" fmla="*/ 1100866 h 1100866"/>
              <a:gd name="connsiteX3" fmla="*/ 0 w 2293471"/>
              <a:gd name="connsiteY3" fmla="*/ 1100866 h 1100866"/>
              <a:gd name="connsiteX4" fmla="*/ 0 w 2293471"/>
              <a:gd name="connsiteY4" fmla="*/ 0 h 1100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471" h="1100866">
                <a:moveTo>
                  <a:pt x="0" y="0"/>
                </a:moveTo>
                <a:lnTo>
                  <a:pt x="2293471" y="0"/>
                </a:lnTo>
                <a:lnTo>
                  <a:pt x="2293471" y="1100866"/>
                </a:lnTo>
                <a:lnTo>
                  <a:pt x="0" y="110086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544" tIns="165100" rIns="226544" bIns="165100" numCol="1" spcCol="1270" anchor="ctr" anchorCtr="0">
            <a:noAutofit/>
          </a:bodyPr>
          <a:lstStyle/>
          <a:p>
            <a:pPr marL="0" lvl="0" indent="0" algn="l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500" kern="1200" dirty="0"/>
              <a:t>03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25CF113-BF5A-E97C-4E09-67F569BE25BA}"/>
              </a:ext>
            </a:extLst>
          </p:cNvPr>
          <p:cNvSpPr/>
          <p:nvPr/>
        </p:nvSpPr>
        <p:spPr>
          <a:xfrm>
            <a:off x="7438184" y="2832898"/>
            <a:ext cx="2293471" cy="2752166"/>
          </a:xfrm>
          <a:custGeom>
            <a:avLst/>
            <a:gdLst>
              <a:gd name="connsiteX0" fmla="*/ 0 w 2293471"/>
              <a:gd name="connsiteY0" fmla="*/ 0 h 2752166"/>
              <a:gd name="connsiteX1" fmla="*/ 2293471 w 2293471"/>
              <a:gd name="connsiteY1" fmla="*/ 0 h 2752166"/>
              <a:gd name="connsiteX2" fmla="*/ 2293471 w 2293471"/>
              <a:gd name="connsiteY2" fmla="*/ 2752166 h 2752166"/>
              <a:gd name="connsiteX3" fmla="*/ 0 w 2293471"/>
              <a:gd name="connsiteY3" fmla="*/ 2752166 h 2752166"/>
              <a:gd name="connsiteX4" fmla="*/ 0 w 2293471"/>
              <a:gd name="connsiteY4" fmla="*/ 0 h 275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471" h="2752166">
                <a:moveTo>
                  <a:pt x="0" y="0"/>
                </a:moveTo>
                <a:lnTo>
                  <a:pt x="2293471" y="0"/>
                </a:lnTo>
                <a:lnTo>
                  <a:pt x="2293471" y="2752166"/>
                </a:lnTo>
                <a:lnTo>
                  <a:pt x="0" y="275216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1091522"/>
              <a:satOff val="-62946"/>
              <a:lumOff val="6471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544" tIns="1100867" rIns="226544" bIns="330200" numCol="1" spcCol="1270" anchor="t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500" kern="1200" dirty="0"/>
              <a:t>Individual Verifiability and Universal Verifiability</a:t>
            </a:r>
            <a:endParaRPr lang="en-US" sz="15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747C595-2210-3BA2-A7F3-7402B245083E}"/>
              </a:ext>
            </a:extLst>
          </p:cNvPr>
          <p:cNvSpPr/>
          <p:nvPr/>
        </p:nvSpPr>
        <p:spPr>
          <a:xfrm>
            <a:off x="7438184" y="2832898"/>
            <a:ext cx="2293471" cy="1100866"/>
          </a:xfrm>
          <a:custGeom>
            <a:avLst/>
            <a:gdLst>
              <a:gd name="connsiteX0" fmla="*/ 0 w 2293471"/>
              <a:gd name="connsiteY0" fmla="*/ 0 h 1100866"/>
              <a:gd name="connsiteX1" fmla="*/ 2293471 w 2293471"/>
              <a:gd name="connsiteY1" fmla="*/ 0 h 1100866"/>
              <a:gd name="connsiteX2" fmla="*/ 2293471 w 2293471"/>
              <a:gd name="connsiteY2" fmla="*/ 1100866 h 1100866"/>
              <a:gd name="connsiteX3" fmla="*/ 0 w 2293471"/>
              <a:gd name="connsiteY3" fmla="*/ 1100866 h 1100866"/>
              <a:gd name="connsiteX4" fmla="*/ 0 w 2293471"/>
              <a:gd name="connsiteY4" fmla="*/ 0 h 1100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471" h="1100866">
                <a:moveTo>
                  <a:pt x="0" y="0"/>
                </a:moveTo>
                <a:lnTo>
                  <a:pt x="2293471" y="0"/>
                </a:lnTo>
                <a:lnTo>
                  <a:pt x="2293471" y="1100866"/>
                </a:lnTo>
                <a:lnTo>
                  <a:pt x="0" y="110086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544" tIns="165100" rIns="226544" bIns="165100" numCol="1" spcCol="1270" anchor="ctr" anchorCtr="0">
            <a:noAutofit/>
          </a:bodyPr>
          <a:lstStyle/>
          <a:p>
            <a:pPr marL="0" lvl="0" indent="0" algn="l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500" kern="1200"/>
              <a:t>04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09AD38D-5EA4-7725-24EA-3B6168DAC831}"/>
              </a:ext>
            </a:extLst>
          </p:cNvPr>
          <p:cNvSpPr/>
          <p:nvPr/>
        </p:nvSpPr>
        <p:spPr>
          <a:xfrm>
            <a:off x="9915134" y="2832898"/>
            <a:ext cx="2293471" cy="2752166"/>
          </a:xfrm>
          <a:custGeom>
            <a:avLst/>
            <a:gdLst>
              <a:gd name="connsiteX0" fmla="*/ 0 w 2293471"/>
              <a:gd name="connsiteY0" fmla="*/ 0 h 2752166"/>
              <a:gd name="connsiteX1" fmla="*/ 2293471 w 2293471"/>
              <a:gd name="connsiteY1" fmla="*/ 0 h 2752166"/>
              <a:gd name="connsiteX2" fmla="*/ 2293471 w 2293471"/>
              <a:gd name="connsiteY2" fmla="*/ 2752166 h 2752166"/>
              <a:gd name="connsiteX3" fmla="*/ 0 w 2293471"/>
              <a:gd name="connsiteY3" fmla="*/ 2752166 h 2752166"/>
              <a:gd name="connsiteX4" fmla="*/ 0 w 2293471"/>
              <a:gd name="connsiteY4" fmla="*/ 0 h 275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471" h="2752166">
                <a:moveTo>
                  <a:pt x="0" y="0"/>
                </a:moveTo>
                <a:lnTo>
                  <a:pt x="2293471" y="0"/>
                </a:lnTo>
                <a:lnTo>
                  <a:pt x="2293471" y="2752166"/>
                </a:lnTo>
                <a:lnTo>
                  <a:pt x="0" y="275216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1455363"/>
              <a:satOff val="-83928"/>
              <a:lumOff val="8628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544" tIns="1100867" rIns="226544" bIns="330200" numCol="1" spcCol="1270" anchor="t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500" kern="1200" dirty="0"/>
              <a:t>Secrecy and Coercion Resistance</a:t>
            </a:r>
            <a:endParaRPr lang="en-US" sz="1500" kern="12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0BE37CF-3C68-368D-0DDF-9D8D54F7D6F7}"/>
              </a:ext>
            </a:extLst>
          </p:cNvPr>
          <p:cNvSpPr/>
          <p:nvPr/>
        </p:nvSpPr>
        <p:spPr>
          <a:xfrm>
            <a:off x="9915134" y="2832898"/>
            <a:ext cx="2293471" cy="1100866"/>
          </a:xfrm>
          <a:custGeom>
            <a:avLst/>
            <a:gdLst>
              <a:gd name="connsiteX0" fmla="*/ 0 w 2293471"/>
              <a:gd name="connsiteY0" fmla="*/ 0 h 1100866"/>
              <a:gd name="connsiteX1" fmla="*/ 2293471 w 2293471"/>
              <a:gd name="connsiteY1" fmla="*/ 0 h 1100866"/>
              <a:gd name="connsiteX2" fmla="*/ 2293471 w 2293471"/>
              <a:gd name="connsiteY2" fmla="*/ 1100866 h 1100866"/>
              <a:gd name="connsiteX3" fmla="*/ 0 w 2293471"/>
              <a:gd name="connsiteY3" fmla="*/ 1100866 h 1100866"/>
              <a:gd name="connsiteX4" fmla="*/ 0 w 2293471"/>
              <a:gd name="connsiteY4" fmla="*/ 0 h 1100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471" h="1100866">
                <a:moveTo>
                  <a:pt x="0" y="0"/>
                </a:moveTo>
                <a:lnTo>
                  <a:pt x="2293471" y="0"/>
                </a:lnTo>
                <a:lnTo>
                  <a:pt x="2293471" y="1100866"/>
                </a:lnTo>
                <a:lnTo>
                  <a:pt x="0" y="110086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544" tIns="165100" rIns="226544" bIns="165100" numCol="1" spcCol="1270" anchor="ctr" anchorCtr="0">
            <a:noAutofit/>
          </a:bodyPr>
          <a:lstStyle/>
          <a:p>
            <a:pPr marL="0" lvl="0" indent="0" algn="l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500" kern="120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053580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  <p:bldP spid="12" grpId="0" animBg="1"/>
      <p:bldP spid="14" grpId="0"/>
      <p:bldP spid="16" grpId="0" animBg="1"/>
      <p:bldP spid="18" grpId="0"/>
      <p:bldP spid="19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C697-43FE-9DBD-A0F2-858E14E0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9994"/>
            <a:ext cx="5791199" cy="940064"/>
          </a:xfrm>
        </p:spPr>
        <p:txBody>
          <a:bodyPr anchor="t">
            <a:normAutofit/>
          </a:bodyPr>
          <a:lstStyle/>
          <a:p>
            <a:r>
              <a:rPr lang="en-US" sz="3200" dirty="0"/>
              <a:t>Past Works in the Field</a:t>
            </a:r>
            <a:endParaRPr lang="en-IN" sz="32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A977-37E7-9044-563A-4C7D9EB74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8905"/>
            <a:ext cx="6629400" cy="3602935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OpenVoting</a:t>
            </a:r>
            <a:r>
              <a:rPr lang="en-US" dirty="0"/>
              <a:t>: Recoverability from Failures in Dual Voting </a:t>
            </a:r>
          </a:p>
          <a:p>
            <a:pPr lvl="1"/>
            <a:r>
              <a:rPr lang="en-US" sz="2800" dirty="0"/>
              <a:t>Paper by </a:t>
            </a:r>
            <a:r>
              <a:rPr lang="en-IN" sz="2800" dirty="0"/>
              <a:t>Prashant Agrawal and Prof Subodh</a:t>
            </a:r>
          </a:p>
          <a:p>
            <a:pPr lvl="1"/>
            <a:r>
              <a:rPr lang="en-IN" sz="2800" dirty="0"/>
              <a:t>Proposes a dual electronic voting protocol</a:t>
            </a:r>
          </a:p>
          <a:p>
            <a:pPr lvl="1"/>
            <a:r>
              <a:rPr lang="en-IN" sz="2800" dirty="0"/>
              <a:t>Provides the above-mentioned Securities</a:t>
            </a:r>
          </a:p>
          <a:p>
            <a:pPr lvl="1"/>
            <a:r>
              <a:rPr lang="en-IN" sz="2800" dirty="0"/>
              <a:t>Also provides recoverability </a:t>
            </a:r>
            <a:r>
              <a:rPr lang="en-US" sz="2800" dirty="0"/>
              <a:t>of the dual voting protocol from audit failures.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8BC164-E230-753F-2C7E-B4EE7BA7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8086" y="0"/>
            <a:ext cx="4803913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EC7895FE-C26B-43AF-4176-9795313E2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4191" y="1700246"/>
            <a:ext cx="3452192" cy="345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3888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840C728-4E01-4237-82C8-9624DFA85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39" name="Color">
              <a:extLst>
                <a:ext uri="{FF2B5EF4-FFF2-40B4-BE49-F238E27FC236}">
                  <a16:creationId xmlns:a16="http://schemas.microsoft.com/office/drawing/2014/main" id="{F1CFB22B-2D73-4F2C-953D-8C306B45B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Color">
              <a:extLst>
                <a:ext uri="{FF2B5EF4-FFF2-40B4-BE49-F238E27FC236}">
                  <a16:creationId xmlns:a16="http://schemas.microsoft.com/office/drawing/2014/main" id="{819F58A9-E813-4511-BEF2-5B65BB728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610A31-C608-24C6-D096-B3085527C3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5062" y="2095186"/>
            <a:ext cx="4808799" cy="2656861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94F68C-F6DA-B391-A761-E7660F1F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9"/>
            <a:ext cx="5074368" cy="813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Progress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36A7C-4829-C299-057D-91C23C1E6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488" y="2124451"/>
            <a:ext cx="5074368" cy="40371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Created a software-based voting system which contains a server and client.</a:t>
            </a:r>
          </a:p>
          <a:p>
            <a:r>
              <a:rPr lang="en-US" sz="1800" dirty="0">
                <a:solidFill>
                  <a:schemeClr val="bg1"/>
                </a:solidFill>
              </a:rPr>
              <a:t>Django based server, has restful APIs and a database to store the Candidate List, the Electorate and the votes.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App and Web Based Client that has an EC portal, a Polling Officer Portal and a Polling Booth.</a:t>
            </a:r>
          </a:p>
          <a:p>
            <a:r>
              <a:rPr lang="en-US" sz="1800" dirty="0">
                <a:solidFill>
                  <a:schemeClr val="bg1"/>
                </a:solidFill>
              </a:rPr>
              <a:t>Allows multiple Polling Officers and Dedicated Booths</a:t>
            </a:r>
          </a:p>
          <a:p>
            <a:r>
              <a:rPr lang="en-US" sz="1800" dirty="0">
                <a:solidFill>
                  <a:schemeClr val="bg1"/>
                </a:solidFill>
              </a:rPr>
              <a:t>Supports multiple elections with multiple votes at once</a:t>
            </a:r>
          </a:p>
        </p:txBody>
      </p:sp>
    </p:spTree>
    <p:extLst>
      <p:ext uri="{BB962C8B-B14F-4D97-AF65-F5344CB8AC3E}">
        <p14:creationId xmlns:p14="http://schemas.microsoft.com/office/powerpoint/2010/main" val="144755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Slide Background Fill">
            <a:extLst>
              <a:ext uri="{FF2B5EF4-FFF2-40B4-BE49-F238E27FC236}">
                <a16:creationId xmlns:a16="http://schemas.microsoft.com/office/drawing/2014/main" id="{953EC90C-082B-4667-A29F-E4E4D515A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lor Cover">
            <a:extLst>
              <a:ext uri="{FF2B5EF4-FFF2-40B4-BE49-F238E27FC236}">
                <a16:creationId xmlns:a16="http://schemas.microsoft.com/office/drawing/2014/main" id="{E99FF883-3EBA-49CC-8D77-1EE69E18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690C4ED-5E67-4827-AED1-DEC2B100A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57" name="Color">
              <a:extLst>
                <a:ext uri="{FF2B5EF4-FFF2-40B4-BE49-F238E27FC236}">
                  <a16:creationId xmlns:a16="http://schemas.microsoft.com/office/drawing/2014/main" id="{316B1774-E483-4832-A4C7-1277F9928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Color">
              <a:extLst>
                <a:ext uri="{FF2B5EF4-FFF2-40B4-BE49-F238E27FC236}">
                  <a16:creationId xmlns:a16="http://schemas.microsoft.com/office/drawing/2014/main" id="{CE4BA6BE-9BF5-4DFA-8E3F-C49023E53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7F7E44-6357-4F76-7507-E12B2426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171367" y="1793158"/>
            <a:ext cx="5961888" cy="30979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Admin Interface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4BD6A4-3772-7549-8D05-072C7F332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0007" y="244694"/>
            <a:ext cx="7262371" cy="24350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Allows creating an election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Allows setting election start and end dates and times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Allows uploading a list of candidates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Allows uploading the electorate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7" name="Content Placeholder 46">
            <a:extLst>
              <a:ext uri="{FF2B5EF4-FFF2-40B4-BE49-F238E27FC236}">
                <a16:creationId xmlns:a16="http://schemas.microsoft.com/office/drawing/2014/main" id="{171BDAD7-A338-51D0-AE4A-7A432031B6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114"/>
          <a:stretch/>
        </p:blipFill>
        <p:spPr>
          <a:xfrm>
            <a:off x="4280006" y="2390523"/>
            <a:ext cx="7262372" cy="418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512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F58F5-1FF2-F40E-607F-934AB861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Election Procedure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2DDD0B3-714E-1024-3ED3-37929CC2A7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03207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5877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392F-2648-68CE-011B-68DF5871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265"/>
            <a:ext cx="5791199" cy="1401183"/>
          </a:xfrm>
        </p:spPr>
        <p:txBody>
          <a:bodyPr anchor="t">
            <a:normAutofit/>
          </a:bodyPr>
          <a:lstStyle/>
          <a:p>
            <a:r>
              <a:rPr lang="en-US" sz="3200"/>
              <a:t>Impact and Results</a:t>
            </a:r>
            <a:endParaRPr lang="en-IN" sz="32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0DE9-98FE-E7C2-ECE4-5932A7CA2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013858"/>
            <a:ext cx="6281057" cy="4140254"/>
          </a:xfrm>
        </p:spPr>
        <p:txBody>
          <a:bodyPr>
            <a:normAutofit/>
          </a:bodyPr>
          <a:lstStyle/>
          <a:p>
            <a:r>
              <a:rPr lang="en-US" sz="2000" dirty="0"/>
              <a:t>We have already built a small solution for this protocol (with some guarantees still left to implement)</a:t>
            </a:r>
          </a:p>
          <a:p>
            <a:r>
              <a:rPr lang="en-US" sz="2000" dirty="0"/>
              <a:t>Conducted 40 student elections in the campus through this protocol</a:t>
            </a:r>
          </a:p>
          <a:p>
            <a:r>
              <a:rPr lang="en-US" sz="2000" dirty="0"/>
              <a:t>A total electorate of about 5700</a:t>
            </a:r>
          </a:p>
          <a:p>
            <a:r>
              <a:rPr lang="en-US" sz="2000" dirty="0"/>
              <a:t>More than 3000 votes were cast</a:t>
            </a:r>
          </a:p>
          <a:p>
            <a:r>
              <a:rPr lang="en-US" sz="2000" dirty="0"/>
              <a:t>Results were published within minutes after the election</a:t>
            </a:r>
          </a:p>
          <a:p>
            <a:r>
              <a:rPr lang="en-US" sz="2000" dirty="0"/>
              <a:t>Students could come with the receipt to the EO and verify their votes</a:t>
            </a:r>
          </a:p>
          <a:p>
            <a:r>
              <a:rPr lang="en-US" sz="2000" dirty="0"/>
              <a:t>Ensured confidentiality of votes and prevents and vote tampering</a:t>
            </a:r>
            <a:endParaRPr lang="en-IN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8BC164-E230-753F-2C7E-B4EE7BA7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8086" y="0"/>
            <a:ext cx="4803913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choolhouse">
            <a:extLst>
              <a:ext uri="{FF2B5EF4-FFF2-40B4-BE49-F238E27FC236}">
                <a16:creationId xmlns:a16="http://schemas.microsoft.com/office/drawing/2014/main" id="{2860B8D4-4A77-E2D4-FDFC-7ACFE4DD3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4191" y="1700246"/>
            <a:ext cx="3452192" cy="345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5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  <wetp:taskpane dockstate="right" visibility="0" width="438" row="5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2723E32-3124-438E-B425-75D06F9238A4}">
  <we:reference id="78f4d70e-fb8b-4f8d-b284-0a2e60aeef37" version="3.4.3.0" store="EXCatalog" storeType="EXCatalog"/>
  <we:alternateReferences>
    <we:reference id="WA104380955" version="3.4.3.0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008DDCD-C3F1-406C-942B-ADD9FCAA8C38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537</Words>
  <Application>Microsoft Office PowerPoint</Application>
  <PresentationFormat>Widescreen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Trade Gothic Next Cond</vt:lpstr>
      <vt:lpstr>Trade Gothic Next Light</vt:lpstr>
      <vt:lpstr>PortalVTI</vt:lpstr>
      <vt:lpstr>Office Theme</vt:lpstr>
      <vt:lpstr>DevelopinG a secure Electronic Voting Machine</vt:lpstr>
      <vt:lpstr>Overview</vt:lpstr>
      <vt:lpstr>Problems in the Current Voting System</vt:lpstr>
      <vt:lpstr>Aim of the Project</vt:lpstr>
      <vt:lpstr>Past Works in the Field</vt:lpstr>
      <vt:lpstr>Progress</vt:lpstr>
      <vt:lpstr>Admin Interface</vt:lpstr>
      <vt:lpstr>Election Procedure</vt:lpstr>
      <vt:lpstr>Impact and Results</vt:lpstr>
      <vt:lpstr>Road Ahead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secure Electronic Voting Machine</dc:title>
  <dc:creator>Harshit Mawandia</dc:creator>
  <cp:lastModifiedBy>Harshit Mawandia</cp:lastModifiedBy>
  <cp:revision>3</cp:revision>
  <dcterms:created xsi:type="dcterms:W3CDTF">2023-09-21T17:59:35Z</dcterms:created>
  <dcterms:modified xsi:type="dcterms:W3CDTF">2023-09-21T22:46:16Z</dcterms:modified>
</cp:coreProperties>
</file>