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0" r:id="rId4"/>
    <p:sldId id="261"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9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66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1660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6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8018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1593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0749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7481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8365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3401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79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5/14/2023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17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5/14/2023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01238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ctrTitle"/>
          </p:nvPr>
        </p:nvSpPr>
        <p:spPr>
          <a:xfrm>
            <a:off x="3033932" y="2180490"/>
            <a:ext cx="6124136" cy="2075571"/>
          </a:xfrm>
        </p:spPr>
        <p:txBody>
          <a:bodyPr>
            <a:normAutofit/>
          </a:bodyPr>
          <a:lstStyle/>
          <a:p>
            <a:pPr algn="ctr"/>
            <a:r>
              <a:rPr lang="en-US" sz="4400" dirty="0"/>
              <a:t>Document Repository on Django and REACT</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type="subTitle" idx="1"/>
          </p:nvPr>
        </p:nvSpPr>
        <p:spPr>
          <a:xfrm>
            <a:off x="4337538" y="4557931"/>
            <a:ext cx="3516924" cy="817741"/>
          </a:xfrm>
        </p:spPr>
        <p:txBody>
          <a:bodyPr>
            <a:normAutofit/>
          </a:bodyPr>
          <a:lstStyle/>
          <a:p>
            <a:pPr algn="ctr"/>
            <a:r>
              <a:rPr lang="en-US" dirty="0"/>
              <a:t>By</a:t>
            </a:r>
            <a:r>
              <a:rPr lang="en-IN" dirty="0"/>
              <a:t>: Harshit Mawandia</a:t>
            </a:r>
            <a:endParaRPr lang="en-US" dirty="0"/>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a:xfrm rot="5400000">
            <a:off x="10425981" y="4687095"/>
            <a:ext cx="2706690" cy="365125"/>
          </a:xfrm>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55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ctrTitle"/>
          </p:nvPr>
        </p:nvSpPr>
        <p:spPr>
          <a:xfrm>
            <a:off x="3033932" y="3020129"/>
            <a:ext cx="6124136" cy="817741"/>
          </a:xfrm>
        </p:spPr>
        <p:txBody>
          <a:bodyPr>
            <a:normAutofit/>
          </a:bodyPr>
          <a:lstStyle/>
          <a:p>
            <a:pPr algn="ctr"/>
            <a:r>
              <a:rPr lang="en-US" sz="4400" dirty="0"/>
              <a:t>Thank You</a:t>
            </a:r>
            <a:endParaRPr lang="en-IN" sz="4400" dirty="0"/>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a:xfrm rot="5400000">
            <a:off x="10425981" y="4687095"/>
            <a:ext cx="2706690" cy="365125"/>
          </a:xfrm>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694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dirty="0"/>
              <a:t>Project aim:</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idx="1"/>
          </p:nvPr>
        </p:nvSpPr>
        <p:spPr/>
        <p:txBody>
          <a:bodyPr>
            <a:normAutofit/>
          </a:bodyPr>
          <a:lstStyle/>
          <a:p>
            <a:r>
              <a:rPr lang="en-US" dirty="0"/>
              <a:t>Build a web-app to track ongoing projects in the institute (Currently for CSE department)</a:t>
            </a:r>
          </a:p>
          <a:p>
            <a:r>
              <a:rPr lang="en-US" dirty="0"/>
              <a:t>Allow users to store their documents in a repository </a:t>
            </a:r>
          </a:p>
          <a:p>
            <a:r>
              <a:rPr lang="en-US" dirty="0"/>
              <a:t>Allow instructors to put up deadlines for evaluations (multiple evaluations)</a:t>
            </a:r>
          </a:p>
          <a:p>
            <a:r>
              <a:rPr lang="en-US" dirty="0"/>
              <a:t>Allow students to collaborate with other students for a project</a:t>
            </a:r>
          </a:p>
          <a:p>
            <a:r>
              <a:rPr lang="en-US" dirty="0"/>
              <a:t>Allow multiple supervisors for a project</a:t>
            </a:r>
          </a:p>
          <a:p>
            <a:r>
              <a:rPr lang="en-US" dirty="0"/>
              <a:t>Enable access control for the instructors to approve a project</a:t>
            </a:r>
          </a:p>
          <a:p>
            <a:r>
              <a:rPr lang="en-US" dirty="0"/>
              <a:t>Setup OAuth for login for security and privacy reasons</a:t>
            </a:r>
          </a:p>
          <a:p>
            <a:r>
              <a:rPr lang="en-US" dirty="0"/>
              <a:t>Allow students to raise requests to instructor or committee</a:t>
            </a:r>
          </a:p>
          <a:p>
            <a:r>
              <a:rPr lang="en-US" dirty="0"/>
              <a:t>Implementing SOLR indexing to search for words or phrases inside documents for easy access</a:t>
            </a:r>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521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dirty="0"/>
              <a:t>WHY DJANGO &amp; react</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idx="1"/>
          </p:nvPr>
        </p:nvSpPr>
        <p:spPr>
          <a:xfrm>
            <a:off x="851052" y="1964728"/>
            <a:ext cx="10515600" cy="4114801"/>
          </a:xfrm>
        </p:spPr>
        <p:txBody>
          <a:bodyPr>
            <a:normAutofit fontScale="92500"/>
          </a:bodyPr>
          <a:lstStyle/>
          <a:p>
            <a:pPr marL="0" indent="0">
              <a:buNone/>
            </a:pPr>
            <a:r>
              <a:rPr lang="en-US" dirty="0"/>
              <a:t>We prefer Django and ReactJS for this project over DSpace, due to multiple reasons:</a:t>
            </a:r>
          </a:p>
          <a:p>
            <a:r>
              <a:rPr lang="en-US" dirty="0"/>
              <a:t>DSpace is an old framework with a restrictive database and design choices</a:t>
            </a:r>
          </a:p>
          <a:p>
            <a:r>
              <a:rPr lang="en-US" dirty="0"/>
              <a:t>DSpace is restricts separation of backend and frontend, so we have to stick with AngularJS for both which is a relatively old framework and has many deprecated modules.</a:t>
            </a:r>
          </a:p>
          <a:p>
            <a:r>
              <a:rPr lang="en-US" dirty="0"/>
              <a:t>Django is based on python which has a huge library of packages which can be used directly, like </a:t>
            </a:r>
            <a:r>
              <a:rPr lang="en-US" dirty="0" err="1"/>
              <a:t>django</a:t>
            </a:r>
            <a:r>
              <a:rPr lang="en-US" dirty="0"/>
              <a:t>-haystack(for using </a:t>
            </a:r>
            <a:r>
              <a:rPr lang="en-US" dirty="0" err="1"/>
              <a:t>SoLR</a:t>
            </a:r>
            <a:r>
              <a:rPr lang="en-US" dirty="0"/>
              <a:t>), </a:t>
            </a:r>
            <a:r>
              <a:rPr lang="en-US" dirty="0" err="1"/>
              <a:t>django-ldap</a:t>
            </a:r>
            <a:r>
              <a:rPr lang="en-US" dirty="0"/>
              <a:t>(for integration with </a:t>
            </a:r>
            <a:r>
              <a:rPr lang="en-US" dirty="0" err="1"/>
              <a:t>openldap</a:t>
            </a:r>
            <a:r>
              <a:rPr lang="en-US" dirty="0"/>
              <a:t>), etc.</a:t>
            </a:r>
          </a:p>
          <a:p>
            <a:r>
              <a:rPr lang="en-US" dirty="0"/>
              <a:t>It provides a built-in </a:t>
            </a:r>
            <a:r>
              <a:rPr lang="en-US" dirty="0" err="1"/>
              <a:t>django</a:t>
            </a:r>
            <a:r>
              <a:rPr lang="en-US" dirty="0"/>
              <a:t>-admin portal for direct access of database for the privileged users.</a:t>
            </a:r>
          </a:p>
          <a:p>
            <a:r>
              <a:rPr lang="en-US" dirty="0"/>
              <a:t>React allows us to built fully dynamic apps using </a:t>
            </a:r>
            <a:r>
              <a:rPr lang="en-US" dirty="0" err="1"/>
              <a:t>nodeJS</a:t>
            </a:r>
            <a:r>
              <a:rPr lang="en-US" dirty="0"/>
              <a:t> packages, which is better than the DSpace front-end given we want to build a highly interactive web-app.</a:t>
            </a:r>
          </a:p>
          <a:p>
            <a:r>
              <a:rPr lang="en-US" dirty="0"/>
              <a:t>Separation of backend and frontend allows us to use APIs and allow easy development and debugging.</a:t>
            </a:r>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192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A54431-89C1-5091-61D7-43A9BE7E4EAD}"/>
              </a:ext>
            </a:extLst>
          </p:cNvPr>
          <p:cNvSpPr txBox="1"/>
          <p:nvPr/>
        </p:nvSpPr>
        <p:spPr>
          <a:xfrm>
            <a:off x="8649694" y="1351918"/>
            <a:ext cx="4043680" cy="3291839"/>
          </a:xfrm>
        </p:spPr>
        <p:txBody>
          <a:bodyPr vert="horz" lIns="91440" tIns="45720" rIns="91440" bIns="45720" rtlCol="0" anchor="b">
            <a:normAutofit/>
          </a:bodyPr>
          <a:lstStyle/>
          <a:p>
            <a:pPr>
              <a:lnSpc>
                <a:spcPct val="90000"/>
              </a:lnSpc>
              <a:spcBef>
                <a:spcPct val="0"/>
              </a:spcBef>
              <a:spcAft>
                <a:spcPts val="600"/>
              </a:spcAft>
            </a:pPr>
            <a:r>
              <a:rPr lang="en-US" sz="4400" dirty="0">
                <a:latin typeface="+mj-lt"/>
                <a:ea typeface="+mj-ea"/>
                <a:cs typeface="+mj-cs"/>
              </a:rPr>
              <a:t>Database Schema</a:t>
            </a:r>
          </a:p>
          <a:p>
            <a:pPr>
              <a:lnSpc>
                <a:spcPct val="90000"/>
              </a:lnSpc>
              <a:spcBef>
                <a:spcPct val="0"/>
              </a:spcBef>
              <a:spcAft>
                <a:spcPts val="600"/>
              </a:spcAft>
            </a:pPr>
            <a:endParaRPr lang="en-US" sz="4400" dirty="0">
              <a:latin typeface="+mj-lt"/>
              <a:ea typeface="+mj-ea"/>
              <a:cs typeface="+mj-cs"/>
            </a:endParaRPr>
          </a:p>
        </p:txBody>
      </p:sp>
      <p:pic>
        <p:nvPicPr>
          <p:cNvPr id="5" name="Picture 4">
            <a:extLst>
              <a:ext uri="{FF2B5EF4-FFF2-40B4-BE49-F238E27FC236}">
                <a16:creationId xmlns:a16="http://schemas.microsoft.com/office/drawing/2014/main" id="{F3A19228-7EA7-38C8-67C8-C46EE6018C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0825" y="180696"/>
            <a:ext cx="7930388" cy="6538987"/>
          </a:xfrm>
          <a:prstGeom prst="rect">
            <a:avLst/>
          </a:prstGeom>
          <a:noFill/>
        </p:spPr>
      </p:pic>
      <p:sp>
        <p:nvSpPr>
          <p:cNvPr id="15" name="Date Placeholder 3">
            <a:extLst>
              <a:ext uri="{FF2B5EF4-FFF2-40B4-BE49-F238E27FC236}">
                <a16:creationId xmlns:a16="http://schemas.microsoft.com/office/drawing/2014/main" id="{1B2AAE15-94E5-496C-93B9-A85D985C741C}"/>
              </a:ext>
            </a:extLst>
          </p:cNvPr>
          <p:cNvSpPr>
            <a:spLocks noGrp="1"/>
          </p:cNvSpPr>
          <p:nvPr>
            <p:ph type="dt" sz="half" idx="10"/>
          </p:nvPr>
        </p:nvSpPr>
        <p:spPr>
          <a:xfrm rot="5400000">
            <a:off x="10425981" y="4687095"/>
            <a:ext cx="2706690" cy="365125"/>
          </a:xfrm>
        </p:spPr>
        <p:txBody>
          <a:bodyPr/>
          <a:lstStyle/>
          <a:p>
            <a:pPr>
              <a:spcAft>
                <a:spcPts val="600"/>
              </a:spcAft>
            </a:pPr>
            <a:fld id="{79CE4975-1795-4C66-93A8-77AD8DF009ED}" type="datetime1">
              <a:rPr lang="en-US" smtClean="0"/>
              <a:pPr>
                <a:spcAft>
                  <a:spcPts val="600"/>
                </a:spcAft>
              </a:pPr>
              <a:t>5/14/2023</a:t>
            </a:fld>
            <a:endParaRPr lang="en-US"/>
          </a:p>
        </p:txBody>
      </p:sp>
      <p:sp>
        <p:nvSpPr>
          <p:cNvPr id="17" name="Slide Number Placeholder 18">
            <a:extLst>
              <a:ext uri="{FF2B5EF4-FFF2-40B4-BE49-F238E27FC236}">
                <a16:creationId xmlns:a16="http://schemas.microsoft.com/office/drawing/2014/main" id="{C1C55277-AB30-473F-9D07-4466F576929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53936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dirty="0"/>
              <a:t>Schema Explained</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idx="1"/>
          </p:nvPr>
        </p:nvSpPr>
        <p:spPr>
          <a:xfrm>
            <a:off x="851052" y="1964728"/>
            <a:ext cx="10515600" cy="4114801"/>
          </a:xfrm>
        </p:spPr>
        <p:txBody>
          <a:bodyPr>
            <a:normAutofit/>
          </a:bodyPr>
          <a:lstStyle/>
          <a:p>
            <a:pPr marL="0" indent="0">
              <a:buNone/>
            </a:pPr>
            <a:r>
              <a:rPr lang="en-US" dirty="0"/>
              <a:t>We have implemented the Schema in the previous file for our PostgreSQL server. Its important characteristics are:</a:t>
            </a:r>
          </a:p>
          <a:p>
            <a:r>
              <a:rPr lang="en-US" dirty="0"/>
              <a:t>The schema is generic so it can be extended across all departments within or outside IITD with small addition for </a:t>
            </a:r>
            <a:r>
              <a:rPr lang="en-US" dirty="0" err="1"/>
              <a:t>InstituteName</a:t>
            </a:r>
            <a:r>
              <a:rPr lang="en-US" dirty="0"/>
              <a:t> field</a:t>
            </a:r>
          </a:p>
          <a:p>
            <a:r>
              <a:rPr lang="en-US" dirty="0"/>
              <a:t>The schema allows Instructors to perform as many evaluations as possible for the research projects</a:t>
            </a:r>
          </a:p>
          <a:p>
            <a:r>
              <a:rPr lang="en-US" dirty="0"/>
              <a:t>The schema design is in BCNF, so there would not be any redundancy in data upon deletion or modification.</a:t>
            </a:r>
          </a:p>
          <a:p>
            <a:r>
              <a:rPr lang="en-US" dirty="0"/>
              <a:t>Currently, the documents are linked to projects, but the structure of the schema for the documents allows it, so that it does not have to be limited to projects and can be extended to personal documents.</a:t>
            </a:r>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5</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632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sz="4400"/>
              <a:t>SERVER and HOSTING</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idx="1"/>
          </p:nvPr>
        </p:nvSpPr>
        <p:spPr>
          <a:xfrm>
            <a:off x="851052" y="2492629"/>
            <a:ext cx="10515600" cy="2852369"/>
          </a:xfrm>
        </p:spPr>
        <p:txBody>
          <a:bodyPr>
            <a:normAutofit/>
          </a:bodyPr>
          <a:lstStyle/>
          <a:p>
            <a:pPr marL="0" indent="0">
              <a:buNone/>
            </a:pPr>
            <a:r>
              <a:rPr lang="en-US" dirty="0"/>
              <a:t>We are hosting the backend and frontend on </a:t>
            </a:r>
            <a:r>
              <a:rPr lang="en-US" dirty="0" err="1"/>
              <a:t>baadalVM</a:t>
            </a:r>
            <a:r>
              <a:rPr lang="en-US" dirty="0"/>
              <a:t>.</a:t>
            </a:r>
          </a:p>
          <a:p>
            <a:r>
              <a:rPr lang="en-US" dirty="0"/>
              <a:t>IP : 10.17.51.131</a:t>
            </a:r>
          </a:p>
          <a:p>
            <a:r>
              <a:rPr lang="en-US" dirty="0"/>
              <a:t>Domain : docs.iitd.ac.in</a:t>
            </a:r>
          </a:p>
          <a:p>
            <a:r>
              <a:rPr lang="en-US" dirty="0"/>
              <a:t>Backend is currently hosted on port 443 but needs to be shifted to another port (let's say 8000), as the frontend with SSL will be hosted on 443 when CSC provides an SSL certificate for the same.</a:t>
            </a:r>
          </a:p>
          <a:p>
            <a:r>
              <a:rPr lang="en-US" dirty="0"/>
              <a:t>We are using Nginx server for hosting, currently up and running on the Virtual Machine</a:t>
            </a:r>
          </a:p>
          <a:p>
            <a:pPr marL="0" indent="0">
              <a:buNone/>
            </a:pPr>
            <a:endParaRPr lang="en-US" dirty="0"/>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6</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757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sz="4400" dirty="0"/>
              <a:t>Progress</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idx="1"/>
          </p:nvPr>
        </p:nvSpPr>
        <p:spPr>
          <a:xfrm>
            <a:off x="851052" y="1729058"/>
            <a:ext cx="10515600" cy="4784864"/>
          </a:xfrm>
        </p:spPr>
        <p:txBody>
          <a:bodyPr>
            <a:normAutofit/>
          </a:bodyPr>
          <a:lstStyle/>
          <a:p>
            <a:r>
              <a:rPr lang="en-US" dirty="0"/>
              <a:t>The database has been setup with the previously mentioned schema, credentials can be shared later.</a:t>
            </a:r>
          </a:p>
          <a:p>
            <a:r>
              <a:rPr lang="en-US" dirty="0"/>
              <a:t>The backend is up and running on a nginx server on the </a:t>
            </a:r>
            <a:r>
              <a:rPr lang="en-US" dirty="0" err="1"/>
              <a:t>baadalvm</a:t>
            </a:r>
            <a:endParaRPr lang="en-US" dirty="0"/>
          </a:p>
          <a:p>
            <a:r>
              <a:rPr lang="en-US" dirty="0"/>
              <a:t>The login and signup APIs have been integrated with the IITD </a:t>
            </a:r>
            <a:r>
              <a:rPr lang="en-US" dirty="0" err="1"/>
              <a:t>Oauth</a:t>
            </a:r>
            <a:r>
              <a:rPr lang="en-US" dirty="0"/>
              <a:t> 2.0</a:t>
            </a:r>
          </a:p>
          <a:p>
            <a:r>
              <a:rPr lang="en-US" dirty="0"/>
              <a:t>The API to create projects have been created and tested</a:t>
            </a:r>
          </a:p>
          <a:p>
            <a:r>
              <a:rPr lang="en-US" dirty="0"/>
              <a:t>The API to create a  request has been developed</a:t>
            </a:r>
          </a:p>
          <a:p>
            <a:r>
              <a:rPr lang="en-US" dirty="0"/>
              <a:t>Session Management has been setup</a:t>
            </a:r>
          </a:p>
          <a:p>
            <a:r>
              <a:rPr lang="en-US" dirty="0"/>
              <a:t>LDAP has been integrated with the backend and can be accessed if needed</a:t>
            </a:r>
          </a:p>
          <a:p>
            <a:r>
              <a:rPr lang="en-US" dirty="0"/>
              <a:t>The API for custom user creation upon special request has been created(to be used for people outside IITD)</a:t>
            </a:r>
          </a:p>
          <a:p>
            <a:r>
              <a:rPr lang="en-US" dirty="0"/>
              <a:t>The Design for the frontend is ready, changes can be made as required.</a:t>
            </a:r>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856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0"/>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sz="4400" dirty="0"/>
              <a:t>UI - </a:t>
            </a:r>
            <a:r>
              <a:rPr lang="en-US" sz="4400" dirty="0" err="1"/>
              <a:t>FRONTend</a:t>
            </a:r>
            <a:endParaRPr lang="en-IN" sz="4400" dirty="0"/>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8</a:t>
            </a:fld>
            <a:endParaRPr lang="en-US" dirty="0">
              <a:solidFill>
                <a:srgbClr val="FFFFFF"/>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E327932-D315-67E8-16E9-58930816AD13}"/>
              </a:ext>
            </a:extLst>
          </p:cNvPr>
          <p:cNvPicPr>
            <a:picLocks noChangeAspect="1"/>
          </p:cNvPicPr>
          <p:nvPr/>
        </p:nvPicPr>
        <p:blipFill>
          <a:blip r:embed="rId3"/>
          <a:stretch>
            <a:fillRect/>
          </a:stretch>
        </p:blipFill>
        <p:spPr>
          <a:xfrm>
            <a:off x="230111" y="2243579"/>
            <a:ext cx="3457943" cy="3395544"/>
          </a:xfrm>
          <a:prstGeom prst="rect">
            <a:avLst/>
          </a:prstGeom>
        </p:spPr>
      </p:pic>
      <p:pic>
        <p:nvPicPr>
          <p:cNvPr id="10" name="Picture 9">
            <a:extLst>
              <a:ext uri="{FF2B5EF4-FFF2-40B4-BE49-F238E27FC236}">
                <a16:creationId xmlns:a16="http://schemas.microsoft.com/office/drawing/2014/main" id="{C62CC367-7579-5DA6-DDB0-E8105AA13C42}"/>
              </a:ext>
            </a:extLst>
          </p:cNvPr>
          <p:cNvPicPr>
            <a:picLocks noChangeAspect="1"/>
          </p:cNvPicPr>
          <p:nvPr/>
        </p:nvPicPr>
        <p:blipFill>
          <a:blip r:embed="rId4"/>
          <a:stretch>
            <a:fillRect/>
          </a:stretch>
        </p:blipFill>
        <p:spPr>
          <a:xfrm>
            <a:off x="8054352" y="2243579"/>
            <a:ext cx="3457944" cy="3364010"/>
          </a:xfrm>
          <a:prstGeom prst="rect">
            <a:avLst/>
          </a:prstGeom>
        </p:spPr>
      </p:pic>
      <p:pic>
        <p:nvPicPr>
          <p:cNvPr id="12" name="Picture 11">
            <a:extLst>
              <a:ext uri="{FF2B5EF4-FFF2-40B4-BE49-F238E27FC236}">
                <a16:creationId xmlns:a16="http://schemas.microsoft.com/office/drawing/2014/main" id="{E924B64B-DEA5-EFB6-EE8F-EED4788E95B8}"/>
              </a:ext>
            </a:extLst>
          </p:cNvPr>
          <p:cNvPicPr>
            <a:picLocks noChangeAspect="1"/>
          </p:cNvPicPr>
          <p:nvPr/>
        </p:nvPicPr>
        <p:blipFill>
          <a:blip r:embed="rId5"/>
          <a:stretch>
            <a:fillRect/>
          </a:stretch>
        </p:blipFill>
        <p:spPr>
          <a:xfrm>
            <a:off x="3750921" y="2243579"/>
            <a:ext cx="4240564" cy="2765136"/>
          </a:xfrm>
          <a:prstGeom prst="rect">
            <a:avLst/>
          </a:prstGeom>
        </p:spPr>
      </p:pic>
    </p:spTree>
    <p:extLst>
      <p:ext uri="{BB962C8B-B14F-4D97-AF65-F5344CB8AC3E}">
        <p14:creationId xmlns:p14="http://schemas.microsoft.com/office/powerpoint/2010/main" val="416007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DC396901-5318-B2FC-DDB0-FE78CFE36F60}"/>
              </a:ext>
            </a:extLst>
          </p:cNvPr>
          <p:cNvPicPr>
            <a:picLocks noChangeAspect="1"/>
          </p:cNvPicPr>
          <p:nvPr/>
        </p:nvPicPr>
        <p:blipFill rotWithShape="1">
          <a:blip r:embed="rId2">
            <a:alphaModFix amt="60000"/>
          </a:blip>
          <a:srcRect t="11484" b="4247"/>
          <a:stretch/>
        </p:blipFill>
        <p:spPr>
          <a:xfrm>
            <a:off x="20" y="-18325"/>
            <a:ext cx="12191980" cy="6857999"/>
          </a:xfrm>
          <a:prstGeom prst="rect">
            <a:avLst/>
          </a:prstGeom>
          <a:noFill/>
        </p:spPr>
      </p:pic>
      <p:sp>
        <p:nvSpPr>
          <p:cNvPr id="2" name="Title 1">
            <a:extLst>
              <a:ext uri="{FF2B5EF4-FFF2-40B4-BE49-F238E27FC236}">
                <a16:creationId xmlns:a16="http://schemas.microsoft.com/office/drawing/2014/main" id="{2A8B8261-1E2C-AF87-B8A5-2CAF78450E92}"/>
              </a:ext>
            </a:extLst>
          </p:cNvPr>
          <p:cNvSpPr>
            <a:spLocks noGrp="1"/>
          </p:cNvSpPr>
          <p:nvPr>
            <p:ph type="title"/>
          </p:nvPr>
        </p:nvSpPr>
        <p:spPr>
          <a:xfrm>
            <a:off x="838200" y="584990"/>
            <a:ext cx="10515600" cy="794749"/>
          </a:xfrm>
        </p:spPr>
        <p:txBody>
          <a:bodyPr>
            <a:normAutofit/>
          </a:bodyPr>
          <a:lstStyle/>
          <a:p>
            <a:pPr algn="ctr"/>
            <a:r>
              <a:rPr lang="en-US" sz="4400" dirty="0"/>
              <a:t>Things Left to do</a:t>
            </a:r>
            <a:endParaRPr lang="en-IN" sz="4400" dirty="0"/>
          </a:p>
        </p:txBody>
      </p:sp>
      <p:sp>
        <p:nvSpPr>
          <p:cNvPr id="3" name="Subtitle 2">
            <a:extLst>
              <a:ext uri="{FF2B5EF4-FFF2-40B4-BE49-F238E27FC236}">
                <a16:creationId xmlns:a16="http://schemas.microsoft.com/office/drawing/2014/main" id="{B831A451-22D2-A7FE-BABD-8DC0867BF9C4}"/>
              </a:ext>
            </a:extLst>
          </p:cNvPr>
          <p:cNvSpPr>
            <a:spLocks noGrp="1"/>
          </p:cNvSpPr>
          <p:nvPr>
            <p:ph idx="1"/>
          </p:nvPr>
        </p:nvSpPr>
        <p:spPr>
          <a:xfrm>
            <a:off x="851052" y="1729058"/>
            <a:ext cx="10515600" cy="4784864"/>
          </a:xfrm>
        </p:spPr>
        <p:txBody>
          <a:bodyPr>
            <a:normAutofit/>
          </a:bodyPr>
          <a:lstStyle/>
          <a:p>
            <a:r>
              <a:rPr lang="en-US" dirty="0"/>
              <a:t>Getting an SSL certificate from CSC to test the OAuth from the frontend. (might prove to be the bottleneck given past experiences with CSC)</a:t>
            </a:r>
          </a:p>
          <a:p>
            <a:r>
              <a:rPr lang="en-US" dirty="0"/>
              <a:t>Resetting the ports as required for working with https</a:t>
            </a:r>
          </a:p>
          <a:p>
            <a:r>
              <a:rPr lang="en-US" dirty="0"/>
              <a:t>Coding the frontend on ReactJS app (Easy but a tedious thing to do)</a:t>
            </a:r>
          </a:p>
          <a:p>
            <a:r>
              <a:rPr lang="en-US" dirty="0"/>
              <a:t>Creating API to integrate with the frontend as necessary (Best to do while coding the frontend)</a:t>
            </a:r>
          </a:p>
          <a:p>
            <a:r>
              <a:rPr lang="en-US" dirty="0"/>
              <a:t>Creating access control for Staffs separate from Instructors</a:t>
            </a:r>
          </a:p>
          <a:p>
            <a:r>
              <a:rPr lang="en-US" dirty="0"/>
              <a:t>Documentation of the code.</a:t>
            </a:r>
          </a:p>
          <a:p>
            <a:r>
              <a:rPr lang="en-US" dirty="0"/>
              <a:t>Indexing with </a:t>
            </a:r>
            <a:r>
              <a:rPr lang="en-US" dirty="0" err="1"/>
              <a:t>SoLR</a:t>
            </a:r>
            <a:r>
              <a:rPr lang="en-US" dirty="0"/>
              <a:t> for better search experiences. (Tags can only take us so far)</a:t>
            </a:r>
          </a:p>
        </p:txBody>
      </p:sp>
      <p:sp>
        <p:nvSpPr>
          <p:cNvPr id="18" name="Date Placeholder 4">
            <a:extLst>
              <a:ext uri="{FF2B5EF4-FFF2-40B4-BE49-F238E27FC236}">
                <a16:creationId xmlns:a16="http://schemas.microsoft.com/office/drawing/2014/main" id="{D1463C87-9AF0-4790-8077-703648FA0E0D}"/>
              </a:ext>
            </a:extLst>
          </p:cNvPr>
          <p:cNvSpPr>
            <a:spLocks noGrp="1"/>
          </p:cNvSpPr>
          <p:nvPr>
            <p:ph type="dt" sz="half" idx="10"/>
          </p:nvPr>
        </p:nvSpPr>
        <p:spPr/>
        <p:txBody>
          <a:bodyPr/>
          <a:lstStyle/>
          <a:p>
            <a:pPr>
              <a:spcAft>
                <a:spcPts val="600"/>
              </a:spcAft>
            </a:pPr>
            <a:fld id="{75D78221-A8F0-4E1C-9FCD-42B8567285CC}" type="datetime1">
              <a:rPr lang="en-US" smtClean="0">
                <a:solidFill>
                  <a:srgbClr val="FFFFFF"/>
                </a:solidFill>
                <a:effectLst>
                  <a:outerShdw blurRad="38100" dist="38100" dir="2700000" algn="tl">
                    <a:srgbClr val="000000">
                      <a:alpha val="43137"/>
                    </a:srgbClr>
                  </a:outerShdw>
                </a:effectLst>
              </a:rPr>
              <a:pPr>
                <a:spcAft>
                  <a:spcPts val="600"/>
                </a:spcAft>
              </a:pPr>
              <a:t>5/14/2023</a:t>
            </a:fld>
            <a:endParaRPr lang="en-US">
              <a:solidFill>
                <a:srgbClr val="FFFFFF"/>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6ADB23FC-861F-4A36-8A3C-BD050BACA951}"/>
              </a:ext>
            </a:extLst>
          </p:cNvPr>
          <p:cNvSpPr>
            <a:spLocks noGrp="1"/>
          </p:cNvSpPr>
          <p:nvPr>
            <p:ph type="sldNum" sz="quarter" idx="12"/>
          </p:nvPr>
        </p:nvSpPr>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9</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2712456"/>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113</TotalTime>
  <Words>713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Felix Titling</vt:lpstr>
      <vt:lpstr>Goudy Old Style</vt:lpstr>
      <vt:lpstr>ArchwayVTI</vt:lpstr>
      <vt:lpstr>Document Repository on Django and REACT</vt:lpstr>
      <vt:lpstr>Project aim:</vt:lpstr>
      <vt:lpstr>WHY DJANGO &amp; react</vt:lpstr>
      <vt:lpstr>PowerPoint Presentation</vt:lpstr>
      <vt:lpstr>Schema Explained</vt:lpstr>
      <vt:lpstr>SERVER and HOSTING</vt:lpstr>
      <vt:lpstr>Progress</vt:lpstr>
      <vt:lpstr>UI - FRONTend</vt:lpstr>
      <vt:lpstr>Things Left to do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Repository on Django and REACT</dc:title>
  <dc:creator>Harshit Mawandia</dc:creator>
  <cp:lastModifiedBy>Harshit Mawandia</cp:lastModifiedBy>
  <cp:revision>2</cp:revision>
  <dcterms:created xsi:type="dcterms:W3CDTF">2023-05-14T19:59:51Z</dcterms:created>
  <dcterms:modified xsi:type="dcterms:W3CDTF">2023-05-14T21:53:31Z</dcterms:modified>
</cp:coreProperties>
</file>