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"/>
  </p:notes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277" r:id="rId18"/>
    <p:sldId id="279" r:id="rId19"/>
    <p:sldId id="298" r:id="rId20"/>
    <p:sldId id="275" r:id="rId21"/>
    <p:sldId id="278" r:id="rId22"/>
    <p:sldId id="280" r:id="rId23"/>
    <p:sldId id="281" r:id="rId24"/>
    <p:sldId id="282" r:id="rId25"/>
    <p:sldId id="283" r:id="rId26"/>
    <p:sldId id="293" r:id="rId27"/>
    <p:sldId id="286" r:id="rId28"/>
    <p:sldId id="297" r:id="rId29"/>
    <p:sldId id="292" r:id="rId30"/>
    <p:sldId id="291" r:id="rId31"/>
    <p:sldId id="294" r:id="rId32"/>
    <p:sldId id="287" r:id="rId33"/>
    <p:sldId id="309" r:id="rId34"/>
    <p:sldId id="288" r:id="rId35"/>
    <p:sldId id="295" r:id="rId36"/>
    <p:sldId id="300" r:id="rId37"/>
    <p:sldId id="301" r:id="rId38"/>
    <p:sldId id="304" r:id="rId39"/>
    <p:sldId id="305" r:id="rId40"/>
    <p:sldId id="310" r:id="rId41"/>
    <p:sldId id="338" r:id="rId42"/>
    <p:sldId id="311" r:id="rId43"/>
    <p:sldId id="337" r:id="rId44"/>
    <p:sldId id="299" r:id="rId45"/>
    <p:sldId id="296" r:id="rId46"/>
    <p:sldId id="302" r:id="rId47"/>
    <p:sldId id="303" r:id="rId48"/>
    <p:sldId id="264" r:id="rId49"/>
    <p:sldId id="284" r:id="rId50"/>
    <p:sldId id="289" r:id="rId51"/>
    <p:sldId id="290" r:id="rId52"/>
    <p:sldId id="313" r:id="rId53"/>
    <p:sldId id="314" r:id="rId54"/>
    <p:sldId id="315" r:id="rId55"/>
    <p:sldId id="339" r:id="rId56"/>
    <p:sldId id="307" r:id="rId57"/>
    <p:sldId id="316" r:id="rId58"/>
    <p:sldId id="327" r:id="rId59"/>
    <p:sldId id="334" r:id="rId60"/>
    <p:sldId id="320" r:id="rId61"/>
    <p:sldId id="308" r:id="rId62"/>
    <p:sldId id="321" r:id="rId63"/>
    <p:sldId id="312" r:id="rId64"/>
    <p:sldId id="336" r:id="rId65"/>
    <p:sldId id="317" r:id="rId66"/>
    <p:sldId id="318" r:id="rId67"/>
    <p:sldId id="319" r:id="rId68"/>
    <p:sldId id="324" r:id="rId69"/>
    <p:sldId id="322" r:id="rId70"/>
    <p:sldId id="326" r:id="rId71"/>
    <p:sldId id="328" r:id="rId72"/>
    <p:sldId id="340" r:id="rId73"/>
    <p:sldId id="329" r:id="rId74"/>
    <p:sldId id="331" r:id="rId75"/>
    <p:sldId id="330" r:id="rId76"/>
    <p:sldId id="323" r:id="rId77"/>
    <p:sldId id="325" r:id="rId78"/>
    <p:sldId id="332" r:id="rId79"/>
    <p:sldId id="333" r:id="rId80"/>
    <p:sldId id="335" r:id="rId81"/>
    <p:sldId id="25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BA01D-5055-CCD7-4A56-DB3585E4D298}" v="1" dt="2023-02-01T16:42:26.874"/>
    <p1510:client id="{8F175AA7-CCE1-42AE-8FFE-4ECA8A8C10D4}" v="120" dt="2023-02-01T11:17:31.371"/>
    <p1510:client id="{978B7869-D4BA-5161-1980-4BFF1BF319A2}" v="273" dt="2023-02-03T13:48:04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13BF4-CC2A-4073-A295-003A08812351}">
      <dgm:prSet phldrT="[Text]"/>
      <dgm:spPr/>
      <dgm:t>
        <a:bodyPr/>
        <a:lstStyle/>
        <a:p>
          <a:r>
            <a:rPr lang="en-US"/>
            <a:t>Single-threaded</a:t>
          </a:r>
        </a:p>
      </dgm:t>
    </dgm:pt>
    <dgm:pt modelId="{CF1135C5-BC7C-4E02-B4EC-09F684298B7E}" type="parTrans" cxnId="{4161E1C6-69D3-4A31-BA8F-C48CB2E6941D}">
      <dgm:prSet/>
      <dgm:spPr/>
      <dgm:t>
        <a:bodyPr/>
        <a:lstStyle/>
        <a:p>
          <a:endParaRPr lang="en-US"/>
        </a:p>
      </dgm:t>
    </dgm:pt>
    <dgm:pt modelId="{2700C38C-4468-4412-8018-7A6D0C42560A}" type="sibTrans" cxnId="{4161E1C6-69D3-4A31-BA8F-C48CB2E6941D}">
      <dgm:prSet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r>
            <a:rPr lang="en-US"/>
            <a:t> 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r>
            <a:rPr lang="en-US"/>
            <a:t> Contain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33BE1CAF-4DD5-4AD3-BD30-6EF9049506EA}">
      <dgm:prSet phldrT="[Text]"/>
      <dgm:spPr/>
      <dgm:t>
        <a:bodyPr/>
        <a:lstStyle/>
        <a:p>
          <a:r>
            <a:rPr lang="en-US"/>
            <a:t>Stand-alone or as a lightweight process in a group</a:t>
          </a:r>
        </a:p>
      </dgm:t>
    </dgm:pt>
    <dgm:pt modelId="{4B9DB703-BFB5-4118-8A72-890D9582A3B9}" type="parTrans" cxnId="{8BC95CB4-6FBB-4D1E-A38C-56BC84A89AA0}">
      <dgm:prSet/>
      <dgm:spPr/>
    </dgm:pt>
    <dgm:pt modelId="{2D45234E-44B2-41B6-A943-3BE2C6A0F2DF}" type="sibTrans" cxnId="{8BC95CB4-6FBB-4D1E-A38C-56BC84A89AA0}">
      <dgm:prSet/>
      <dgm:spPr/>
    </dgm:pt>
    <dgm:pt modelId="{4014AD35-C254-48C4-A3D5-801EE126DF8F}">
      <dgm:prSet phldrT="[Text]"/>
      <dgm:spPr/>
      <dgm:t>
        <a:bodyPr/>
        <a:lstStyle/>
        <a:p>
          <a:r>
            <a:rPr lang="en-US"/>
            <a:t>A group of lightweight processes (threads) share part of the address space between themselves. </a:t>
          </a:r>
        </a:p>
      </dgm:t>
    </dgm:pt>
    <dgm:pt modelId="{C17D84B0-C19F-41CD-B930-F5397EE88B16}" type="parTrans" cxnId="{076B0809-3CE5-412E-8A9F-CD9927AB2651}">
      <dgm:prSet/>
      <dgm:spPr/>
    </dgm:pt>
    <dgm:pt modelId="{D1292853-6916-4077-9BD9-80F2FF26F4C0}" type="sibTrans" cxnId="{076B0809-3CE5-412E-8A9F-CD9927AB2651}">
      <dgm:prSet/>
      <dgm:spPr/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21506628-1003-4B1B-B00F-A68596B43A9F}" type="pres">
      <dgm:prSet presAssocID="{33BE1CAF-4DD5-4AD3-BD30-6EF9049506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9DC044-4A3E-469E-8F01-93AC4F96BC28}" type="pres">
      <dgm:prSet presAssocID="{33BE1CAF-4DD5-4AD3-BD30-6EF9049506EA}" presName="childText" presStyleLbl="revTx" presStyleIdx="0" presStyleCnt="3">
        <dgm:presLayoutVars>
          <dgm:bulletEnabled val="1"/>
        </dgm:presLayoutVars>
      </dgm:prSet>
      <dgm:spPr/>
    </dgm:pt>
    <dgm:pt modelId="{3FB1A9F2-3DDE-4C5B-8B85-EC9C5EE04B2E}" type="pres">
      <dgm:prSet presAssocID="{81113BF4-CC2A-4073-A295-003A088123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63F041-834F-406F-BEB1-D64506817646}" type="pres">
      <dgm:prSet presAssocID="{81113BF4-CC2A-4073-A295-003A08812351}" presName="childText" presStyleLbl="revTx" presStyleIdx="1" presStyleCnt="3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76B0809-3CE5-412E-8A9F-CD9927AB2651}" srcId="{33BE1CAF-4DD5-4AD3-BD30-6EF9049506EA}" destId="{4014AD35-C254-48C4-A3D5-801EE126DF8F}" srcOrd="0" destOrd="0" parTransId="{C17D84B0-C19F-41CD-B930-F5397EE88B16}" sibTransId="{D1292853-6916-4077-9BD9-80F2FF26F4C0}"/>
    <dgm:cxn modelId="{F9956F0E-EF86-4C5E-9BB5-6F57A3F73887}" type="presOf" srcId="{7164312E-841B-4EE9-86C4-F1C77328D5F3}" destId="{F693D79F-0D2E-4C8B-B72C-B38C73522226}" srcOrd="0" destOrd="0" presId="urn:microsoft.com/office/officeart/2005/8/layout/vList2"/>
    <dgm:cxn modelId="{229B2327-217E-4D91-A390-836F82FD0EE6}" type="presOf" srcId="{2EFAD3B6-79CB-46D1-B52F-61BDDA37F8B9}" destId="{576CD9B5-5AA0-42EA-A809-F769C0383974}" srcOrd="0" destOrd="0" presId="urn:microsoft.com/office/officeart/2005/8/layout/vList2"/>
    <dgm:cxn modelId="{2BC4A13A-0D89-4E41-BA3A-911DB996CD9D}" type="presOf" srcId="{81113BF4-CC2A-4073-A295-003A08812351}" destId="{3FB1A9F2-3DDE-4C5B-8B85-EC9C5EE04B2E}" srcOrd="0" destOrd="0" presId="urn:microsoft.com/office/officeart/2005/8/layout/vList2"/>
    <dgm:cxn modelId="{65CC234B-8E84-444E-9C85-D25F9FF76BA3}" type="presOf" srcId="{33BE1CAF-4DD5-4AD3-BD30-6EF9049506EA}" destId="{21506628-1003-4B1B-B00F-A68596B43A9F}" srcOrd="0" destOrd="0" presId="urn:microsoft.com/office/officeart/2005/8/layout/vList2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600DCB82-BB2B-44A0-AA53-9C367F33291F}" srcId="{81113BF4-CC2A-4073-A295-003A08812351}" destId="{589F301A-C946-4564-8919-2218DBF93BA5}" srcOrd="0" destOrd="0" parTransId="{22C7CE5F-27A8-493B-99A7-DE544C7DFAB8}" sibTransId="{31C88A4B-5F28-423E-8263-04524DC27DE1}"/>
    <dgm:cxn modelId="{AB556F86-4A2F-4DC0-9310-E3F08084EE54}" type="presOf" srcId="{4014AD35-C254-48C4-A3D5-801EE126DF8F}" destId="{D29DC044-4A3E-469E-8F01-93AC4F96BC28}" srcOrd="0" destOrd="0" presId="urn:microsoft.com/office/officeart/2005/8/layout/vList2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64D2779E-55F6-4AC6-B884-025BEF9B1828}" srcId="{2419464A-A599-4433-88E3-51D6695CD793}" destId="{2EFAD3B6-79CB-46D1-B52F-61BDDA37F8B9}" srcOrd="2" destOrd="0" parTransId="{73116272-81EC-4E00-B9EF-B91502D0C1A9}" sibTransId="{047ECCA7-71C4-46BD-A601-E149ECC2A3F6}"/>
    <dgm:cxn modelId="{DEA92CA6-2860-470A-8904-356123272776}" type="presOf" srcId="{589F301A-C946-4564-8919-2218DBF93BA5}" destId="{0A63F041-834F-406F-BEB1-D64506817646}" srcOrd="0" destOrd="0" presId="urn:microsoft.com/office/officeart/2005/8/layout/vList2"/>
    <dgm:cxn modelId="{8BC95CB4-6FBB-4D1E-A38C-56BC84A89AA0}" srcId="{2419464A-A599-4433-88E3-51D6695CD793}" destId="{33BE1CAF-4DD5-4AD3-BD30-6EF9049506EA}" srcOrd="0" destOrd="0" parTransId="{4B9DB703-BFB5-4118-8A72-890D9582A3B9}" sibTransId="{2D45234E-44B2-41B6-A943-3BE2C6A0F2DF}"/>
    <dgm:cxn modelId="{4161E1C6-69D3-4A31-BA8F-C48CB2E6941D}" srcId="{2419464A-A599-4433-88E3-51D6695CD793}" destId="{81113BF4-CC2A-4073-A295-003A08812351}" srcOrd="1" destOrd="0" parTransId="{CF1135C5-BC7C-4E02-B4EC-09F684298B7E}" sibTransId="{2700C38C-4468-4412-8018-7A6D0C42560A}"/>
    <dgm:cxn modelId="{529F2665-219A-41E3-A18F-90308FF2943D}" type="presParOf" srcId="{C2FD345B-17BA-4DAE-86E7-E50B3778C7CB}" destId="{21506628-1003-4B1B-B00F-A68596B43A9F}" srcOrd="0" destOrd="0" presId="urn:microsoft.com/office/officeart/2005/8/layout/vList2"/>
    <dgm:cxn modelId="{79239DB9-DA31-4531-AE9D-BEAC7C19B74B}" type="presParOf" srcId="{C2FD345B-17BA-4DAE-86E7-E50B3778C7CB}" destId="{D29DC044-4A3E-469E-8F01-93AC4F96BC28}" srcOrd="1" destOrd="0" presId="urn:microsoft.com/office/officeart/2005/8/layout/vList2"/>
    <dgm:cxn modelId="{D4579A20-9581-4193-B1BA-402CDD5224F8}" type="presParOf" srcId="{C2FD345B-17BA-4DAE-86E7-E50B3778C7CB}" destId="{3FB1A9F2-3DDE-4C5B-8B85-EC9C5EE04B2E}" srcOrd="2" destOrd="0" presId="urn:microsoft.com/office/officeart/2005/8/layout/vList2"/>
    <dgm:cxn modelId="{998BFEE2-9752-48B3-8527-4EB62282B57A}" type="presParOf" srcId="{C2FD345B-17BA-4DAE-86E7-E50B3778C7CB}" destId="{0A63F041-834F-406F-BEB1-D64506817646}" srcOrd="3" destOrd="0" presId="urn:microsoft.com/office/officeart/2005/8/layout/vList2"/>
    <dgm:cxn modelId="{489A77E7-8BD7-400D-8ED8-4F3920C7C088}" type="presParOf" srcId="{C2FD345B-17BA-4DAE-86E7-E50B3778C7CB}" destId="{576CD9B5-5AA0-42EA-A809-F769C0383974}" srcOrd="4" destOrd="0" presId="urn:microsoft.com/office/officeart/2005/8/layout/vList2"/>
    <dgm:cxn modelId="{77FFE4AC-47D5-45B8-A9D2-030660EA2D3D}" type="presParOf" srcId="{C2FD345B-17BA-4DAE-86E7-E50B3778C7CB}" destId="{F693D79F-0D2E-4C8B-B72C-B38C7352222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 dirty="0"/>
            <a:t>Find the next free </a:t>
          </a:r>
          <a:r>
            <a:rPr lang="en-IN" dirty="0" err="1"/>
            <a:t>pid</a:t>
          </a:r>
          <a:endParaRPr lang="en-IN" dirty="0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 dirty="0"/>
            <a:t>Quickly free a </a:t>
          </a:r>
          <a:r>
            <a:rPr lang="en-IN" dirty="0" err="1"/>
            <a:t>pid</a:t>
          </a:r>
          <a:endParaRPr lang="en-IN" dirty="0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 dirty="0"/>
            <a:t>Find if a </a:t>
          </a:r>
          <a:r>
            <a:rPr lang="en-IN" dirty="0" err="1"/>
            <a:t>pid</a:t>
          </a:r>
          <a:r>
            <a:rPr lang="en-IN" dirty="0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Radix tree</a:t>
          </a: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Van </a:t>
          </a:r>
          <a:r>
            <a:rPr lang="en-IN" dirty="0" err="1">
              <a:solidFill>
                <a:schemeClr val="tx1"/>
              </a:solidFill>
            </a:rPr>
            <a:t>Emde</a:t>
          </a:r>
          <a:r>
            <a:rPr lang="en-IN" dirty="0">
              <a:solidFill>
                <a:schemeClr val="tx1"/>
              </a:solidFill>
            </a:rPr>
            <a:t> Boas tree</a:t>
          </a: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60E28D-BD24-4F6F-A260-D6BE5989268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058AAF-7942-4F15-85C6-4A861A244EAB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0703CBD9-E04C-4174-8B41-34AF2E981EC2}" type="parTrans" cxnId="{44F52D3A-3B51-45A9-8FCF-3688643AF611}">
      <dgm:prSet/>
      <dgm:spPr/>
      <dgm:t>
        <a:bodyPr/>
        <a:lstStyle/>
        <a:p>
          <a:endParaRPr lang="en-IN"/>
        </a:p>
      </dgm:t>
    </dgm:pt>
    <dgm:pt modelId="{E334AF52-F39E-4EB2-879F-C98D57C218D3}" type="sibTrans" cxnId="{44F52D3A-3B51-45A9-8FCF-3688643AF611}">
      <dgm:prSet/>
      <dgm:spPr/>
      <dgm:t>
        <a:bodyPr/>
        <a:lstStyle/>
        <a:p>
          <a:endParaRPr lang="en-IN"/>
        </a:p>
      </dgm:t>
    </dgm:pt>
    <dgm:pt modelId="{63E8C6B9-8DC7-44AB-8748-8705EA988484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D5318171-048C-4329-A3B0-884E8D0DCBD9}" type="parTrans" cxnId="{FA60A5A2-0536-4105-845E-5751F5F2234F}">
      <dgm:prSet/>
      <dgm:spPr/>
      <dgm:t>
        <a:bodyPr/>
        <a:lstStyle/>
        <a:p>
          <a:endParaRPr lang="en-IN"/>
        </a:p>
      </dgm:t>
    </dgm:pt>
    <dgm:pt modelId="{C9FEA392-7CCB-40E8-8082-E7038752F330}" type="sibTrans" cxnId="{FA60A5A2-0536-4105-845E-5751F5F2234F}">
      <dgm:prSet/>
      <dgm:spPr/>
      <dgm:t>
        <a:bodyPr/>
        <a:lstStyle/>
        <a:p>
          <a:endParaRPr lang="en-IN"/>
        </a:p>
      </dgm:t>
    </dgm:pt>
    <dgm:pt modelId="{D579241E-F082-44E6-98A4-734B1F837B2C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7BC92A1A-0C1E-4CA5-B5A8-8351883A62C1}" type="parTrans" cxnId="{22389C9F-6702-40B8-9F5F-ED02481C4376}">
      <dgm:prSet/>
      <dgm:spPr/>
      <dgm:t>
        <a:bodyPr/>
        <a:lstStyle/>
        <a:p>
          <a:endParaRPr lang="en-IN"/>
        </a:p>
      </dgm:t>
    </dgm:pt>
    <dgm:pt modelId="{B5E24854-CE37-4357-8D5E-DC9A0CD3280C}" type="sibTrans" cxnId="{22389C9F-6702-40B8-9F5F-ED02481C4376}">
      <dgm:prSet/>
      <dgm:spPr/>
      <dgm:t>
        <a:bodyPr/>
        <a:lstStyle/>
        <a:p>
          <a:endParaRPr lang="en-IN"/>
        </a:p>
      </dgm:t>
    </dgm:pt>
    <dgm:pt modelId="{792783E4-A9DD-4CD9-B481-076E31DABC7F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B5C80ECF-C751-4719-83E7-77BB6C86B145}" type="parTrans" cxnId="{CA5BEAF8-BA27-4755-A29C-731D86E6EBE6}">
      <dgm:prSet/>
      <dgm:spPr/>
      <dgm:t>
        <a:bodyPr/>
        <a:lstStyle/>
        <a:p>
          <a:endParaRPr lang="en-IN"/>
        </a:p>
      </dgm:t>
    </dgm:pt>
    <dgm:pt modelId="{4B8CEF42-828A-4F29-86A3-B87111A2AAB5}" type="sibTrans" cxnId="{CA5BEAF8-BA27-4755-A29C-731D86E6EBE6}">
      <dgm:prSet/>
      <dgm:spPr/>
      <dgm:t>
        <a:bodyPr/>
        <a:lstStyle/>
        <a:p>
          <a:endParaRPr lang="en-IN"/>
        </a:p>
      </dgm:t>
    </dgm:pt>
    <dgm:pt modelId="{BC0C0B27-886C-4EFF-BBB0-4DD27263D763}" type="pres">
      <dgm:prSet presAssocID="{7D60E28D-BD24-4F6F-A260-D6BE5989268C}" presName="Name0" presStyleCnt="0">
        <dgm:presLayoutVars>
          <dgm:chMax val="7"/>
          <dgm:chPref val="7"/>
          <dgm:dir/>
        </dgm:presLayoutVars>
      </dgm:prSet>
      <dgm:spPr/>
    </dgm:pt>
    <dgm:pt modelId="{66D7FE1E-75EC-4792-AFB4-D88922C3B60B}" type="pres">
      <dgm:prSet presAssocID="{7D60E28D-BD24-4F6F-A260-D6BE5989268C}" presName="Name1" presStyleCnt="0"/>
      <dgm:spPr/>
    </dgm:pt>
    <dgm:pt modelId="{B7E574D0-9BD9-4411-ABDA-BA65BDA947A8}" type="pres">
      <dgm:prSet presAssocID="{7D60E28D-BD24-4F6F-A260-D6BE5989268C}" presName="cycle" presStyleCnt="0"/>
      <dgm:spPr/>
    </dgm:pt>
    <dgm:pt modelId="{891EE81F-BD50-43A8-8D20-7B3BACC09419}" type="pres">
      <dgm:prSet presAssocID="{7D60E28D-BD24-4F6F-A260-D6BE5989268C}" presName="srcNode" presStyleLbl="node1" presStyleIdx="0" presStyleCnt="4"/>
      <dgm:spPr/>
    </dgm:pt>
    <dgm:pt modelId="{E7E8D860-1C67-4DFB-B96D-8B858AB4B729}" type="pres">
      <dgm:prSet presAssocID="{7D60E28D-BD24-4F6F-A260-D6BE5989268C}" presName="conn" presStyleLbl="parChTrans1D2" presStyleIdx="0" presStyleCnt="1"/>
      <dgm:spPr/>
    </dgm:pt>
    <dgm:pt modelId="{F20123B6-FE49-46A6-B507-63238106DF8C}" type="pres">
      <dgm:prSet presAssocID="{7D60E28D-BD24-4F6F-A260-D6BE5989268C}" presName="extraNode" presStyleLbl="node1" presStyleIdx="0" presStyleCnt="4"/>
      <dgm:spPr/>
    </dgm:pt>
    <dgm:pt modelId="{172F179A-22CC-4BC2-8A5C-B0BF4934C6DB}" type="pres">
      <dgm:prSet presAssocID="{7D60E28D-BD24-4F6F-A260-D6BE5989268C}" presName="dstNode" presStyleLbl="node1" presStyleIdx="0" presStyleCnt="4"/>
      <dgm:spPr/>
    </dgm:pt>
    <dgm:pt modelId="{966E276B-2B6E-4088-9B34-65FD5CF0908B}" type="pres">
      <dgm:prSet presAssocID="{C1058AAF-7942-4F15-85C6-4A861A244EAB}" presName="text_1" presStyleLbl="node1" presStyleIdx="0" presStyleCnt="4">
        <dgm:presLayoutVars>
          <dgm:bulletEnabled val="1"/>
        </dgm:presLayoutVars>
      </dgm:prSet>
      <dgm:spPr/>
    </dgm:pt>
    <dgm:pt modelId="{34623FC3-78F1-4C47-905D-0BED5ECBA73E}" type="pres">
      <dgm:prSet presAssocID="{C1058AAF-7942-4F15-85C6-4A861A244EAB}" presName="accent_1" presStyleCnt="0"/>
      <dgm:spPr/>
    </dgm:pt>
    <dgm:pt modelId="{6751E48E-1753-4C70-A878-9984D0B4697D}" type="pres">
      <dgm:prSet presAssocID="{C1058AAF-7942-4F15-85C6-4A861A244EAB}" presName="accentRepeatNode" presStyleLbl="solidFgAcc1" presStyleIdx="0" presStyleCnt="4"/>
      <dgm:spPr/>
    </dgm:pt>
    <dgm:pt modelId="{C1F6D5C8-BB0A-4672-B418-14AB83D1DD75}" type="pres">
      <dgm:prSet presAssocID="{63E8C6B9-8DC7-44AB-8748-8705EA988484}" presName="text_2" presStyleLbl="node1" presStyleIdx="1" presStyleCnt="4">
        <dgm:presLayoutVars>
          <dgm:bulletEnabled val="1"/>
        </dgm:presLayoutVars>
      </dgm:prSet>
      <dgm:spPr/>
    </dgm:pt>
    <dgm:pt modelId="{BA443F72-88A4-4D3C-A5BE-4D0305FDC8FD}" type="pres">
      <dgm:prSet presAssocID="{63E8C6B9-8DC7-44AB-8748-8705EA988484}" presName="accent_2" presStyleCnt="0"/>
      <dgm:spPr/>
    </dgm:pt>
    <dgm:pt modelId="{B03D81EB-8AA6-4E05-B4E8-71FE00E6C356}" type="pres">
      <dgm:prSet presAssocID="{63E8C6B9-8DC7-44AB-8748-8705EA988484}" presName="accentRepeatNode" presStyleLbl="solidFgAcc1" presStyleIdx="1" presStyleCnt="4"/>
      <dgm:spPr/>
    </dgm:pt>
    <dgm:pt modelId="{D110B5D3-DA42-4983-B54F-E8E1F4AA36FE}" type="pres">
      <dgm:prSet presAssocID="{D579241E-F082-44E6-98A4-734B1F837B2C}" presName="text_3" presStyleLbl="node1" presStyleIdx="2" presStyleCnt="4">
        <dgm:presLayoutVars>
          <dgm:bulletEnabled val="1"/>
        </dgm:presLayoutVars>
      </dgm:prSet>
      <dgm:spPr/>
    </dgm:pt>
    <dgm:pt modelId="{E2E9F5A5-A7F3-46EA-8614-AAC90A29A85A}" type="pres">
      <dgm:prSet presAssocID="{D579241E-F082-44E6-98A4-734B1F837B2C}" presName="accent_3" presStyleCnt="0"/>
      <dgm:spPr/>
    </dgm:pt>
    <dgm:pt modelId="{CD7AC500-F259-480D-9A38-0338D776A5BE}" type="pres">
      <dgm:prSet presAssocID="{D579241E-F082-44E6-98A4-734B1F837B2C}" presName="accentRepeatNode" presStyleLbl="solidFgAcc1" presStyleIdx="2" presStyleCnt="4"/>
      <dgm:spPr/>
    </dgm:pt>
    <dgm:pt modelId="{E28ACEDB-C232-445C-A96B-F55BE3517892}" type="pres">
      <dgm:prSet presAssocID="{792783E4-A9DD-4CD9-B481-076E31DABC7F}" presName="text_4" presStyleLbl="node1" presStyleIdx="3" presStyleCnt="4">
        <dgm:presLayoutVars>
          <dgm:bulletEnabled val="1"/>
        </dgm:presLayoutVars>
      </dgm:prSet>
      <dgm:spPr/>
    </dgm:pt>
    <dgm:pt modelId="{3109D3F8-96E8-45FE-8320-305794F72C1F}" type="pres">
      <dgm:prSet presAssocID="{792783E4-A9DD-4CD9-B481-076E31DABC7F}" presName="accent_4" presStyleCnt="0"/>
      <dgm:spPr/>
    </dgm:pt>
    <dgm:pt modelId="{EDF63994-93FD-41CB-8BA9-33A3ECF2389C}" type="pres">
      <dgm:prSet presAssocID="{792783E4-A9DD-4CD9-B481-076E31DABC7F}" presName="accentRepeatNode" presStyleLbl="solidFgAcc1" presStyleIdx="3" presStyleCnt="4"/>
      <dgm:spPr/>
    </dgm:pt>
  </dgm:ptLst>
  <dgm:cxnLst>
    <dgm:cxn modelId="{44F52D3A-3B51-45A9-8FCF-3688643AF611}" srcId="{7D60E28D-BD24-4F6F-A260-D6BE5989268C}" destId="{C1058AAF-7942-4F15-85C6-4A861A244EAB}" srcOrd="0" destOrd="0" parTransId="{0703CBD9-E04C-4174-8B41-34AF2E981EC2}" sibTransId="{E334AF52-F39E-4EB2-879F-C98D57C218D3}"/>
    <dgm:cxn modelId="{21172249-8196-4149-B6A1-57EB8FAC235A}" type="presOf" srcId="{7D60E28D-BD24-4F6F-A260-D6BE5989268C}" destId="{BC0C0B27-886C-4EFF-BBB0-4DD27263D763}" srcOrd="0" destOrd="0" presId="urn:microsoft.com/office/officeart/2008/layout/VerticalCurvedList"/>
    <dgm:cxn modelId="{CD70EE57-7BEF-4C02-9327-B3E42362813C}" type="presOf" srcId="{C1058AAF-7942-4F15-85C6-4A861A244EAB}" destId="{966E276B-2B6E-4088-9B34-65FD5CF0908B}" srcOrd="0" destOrd="0" presId="urn:microsoft.com/office/officeart/2008/layout/VerticalCurvedList"/>
    <dgm:cxn modelId="{B9655378-7003-4CF4-AD54-1C618EF72A92}" type="presOf" srcId="{63E8C6B9-8DC7-44AB-8748-8705EA988484}" destId="{C1F6D5C8-BB0A-4672-B418-14AB83D1DD75}" srcOrd="0" destOrd="0" presId="urn:microsoft.com/office/officeart/2008/layout/VerticalCurvedList"/>
    <dgm:cxn modelId="{B90BDF84-5A81-47A8-9032-ECECF692DC63}" type="presOf" srcId="{792783E4-A9DD-4CD9-B481-076E31DABC7F}" destId="{E28ACEDB-C232-445C-A96B-F55BE3517892}" srcOrd="0" destOrd="0" presId="urn:microsoft.com/office/officeart/2008/layout/VerticalCurvedList"/>
    <dgm:cxn modelId="{22389C9F-6702-40B8-9F5F-ED02481C4376}" srcId="{7D60E28D-BD24-4F6F-A260-D6BE5989268C}" destId="{D579241E-F082-44E6-98A4-734B1F837B2C}" srcOrd="2" destOrd="0" parTransId="{7BC92A1A-0C1E-4CA5-B5A8-8351883A62C1}" sibTransId="{B5E24854-CE37-4357-8D5E-DC9A0CD3280C}"/>
    <dgm:cxn modelId="{FA60A5A2-0536-4105-845E-5751F5F2234F}" srcId="{7D60E28D-BD24-4F6F-A260-D6BE5989268C}" destId="{63E8C6B9-8DC7-44AB-8748-8705EA988484}" srcOrd="1" destOrd="0" parTransId="{D5318171-048C-4329-A3B0-884E8D0DCBD9}" sibTransId="{C9FEA392-7CCB-40E8-8082-E7038752F330}"/>
    <dgm:cxn modelId="{BEAC08E0-56E3-4F31-9EDC-4C8BF7B10172}" type="presOf" srcId="{E334AF52-F39E-4EB2-879F-C98D57C218D3}" destId="{E7E8D860-1C67-4DFB-B96D-8B858AB4B729}" srcOrd="0" destOrd="0" presId="urn:microsoft.com/office/officeart/2008/layout/VerticalCurvedList"/>
    <dgm:cxn modelId="{CA5BEAF8-BA27-4755-A29C-731D86E6EBE6}" srcId="{7D60E28D-BD24-4F6F-A260-D6BE5989268C}" destId="{792783E4-A9DD-4CD9-B481-076E31DABC7F}" srcOrd="3" destOrd="0" parTransId="{B5C80ECF-C751-4719-83E7-77BB6C86B145}" sibTransId="{4B8CEF42-828A-4F29-86A3-B87111A2AAB5}"/>
    <dgm:cxn modelId="{3359B4FB-28B0-4AFD-828E-39748B2538FE}" type="presOf" srcId="{D579241E-F082-44E6-98A4-734B1F837B2C}" destId="{D110B5D3-DA42-4983-B54F-E8E1F4AA36FE}" srcOrd="0" destOrd="0" presId="urn:microsoft.com/office/officeart/2008/layout/VerticalCurvedList"/>
    <dgm:cxn modelId="{04F69A63-6A02-49FA-AEBF-6A361AD39CFA}" type="presParOf" srcId="{BC0C0B27-886C-4EFF-BBB0-4DD27263D763}" destId="{66D7FE1E-75EC-4792-AFB4-D88922C3B60B}" srcOrd="0" destOrd="0" presId="urn:microsoft.com/office/officeart/2008/layout/VerticalCurvedList"/>
    <dgm:cxn modelId="{82642F25-424D-49D9-B4BA-3438756D7418}" type="presParOf" srcId="{66D7FE1E-75EC-4792-AFB4-D88922C3B60B}" destId="{B7E574D0-9BD9-4411-ABDA-BA65BDA947A8}" srcOrd="0" destOrd="0" presId="urn:microsoft.com/office/officeart/2008/layout/VerticalCurvedList"/>
    <dgm:cxn modelId="{91588011-1D54-4038-AEBF-746BDDF9FB7C}" type="presParOf" srcId="{B7E574D0-9BD9-4411-ABDA-BA65BDA947A8}" destId="{891EE81F-BD50-43A8-8D20-7B3BACC09419}" srcOrd="0" destOrd="0" presId="urn:microsoft.com/office/officeart/2008/layout/VerticalCurvedList"/>
    <dgm:cxn modelId="{0E78330B-B765-48AC-A5DD-6FCE742E471B}" type="presParOf" srcId="{B7E574D0-9BD9-4411-ABDA-BA65BDA947A8}" destId="{E7E8D860-1C67-4DFB-B96D-8B858AB4B729}" srcOrd="1" destOrd="0" presId="urn:microsoft.com/office/officeart/2008/layout/VerticalCurvedList"/>
    <dgm:cxn modelId="{37E1D79C-287A-446F-801B-38901AF240B8}" type="presParOf" srcId="{B7E574D0-9BD9-4411-ABDA-BA65BDA947A8}" destId="{F20123B6-FE49-46A6-B507-63238106DF8C}" srcOrd="2" destOrd="0" presId="urn:microsoft.com/office/officeart/2008/layout/VerticalCurvedList"/>
    <dgm:cxn modelId="{97B91439-14C0-4EC6-AD29-E559BED5E9E6}" type="presParOf" srcId="{B7E574D0-9BD9-4411-ABDA-BA65BDA947A8}" destId="{172F179A-22CC-4BC2-8A5C-B0BF4934C6DB}" srcOrd="3" destOrd="0" presId="urn:microsoft.com/office/officeart/2008/layout/VerticalCurvedList"/>
    <dgm:cxn modelId="{05C645CD-093C-42FD-88C6-07AF7D213917}" type="presParOf" srcId="{66D7FE1E-75EC-4792-AFB4-D88922C3B60B}" destId="{966E276B-2B6E-4088-9B34-65FD5CF0908B}" srcOrd="1" destOrd="0" presId="urn:microsoft.com/office/officeart/2008/layout/VerticalCurvedList"/>
    <dgm:cxn modelId="{F5B5CB12-39A9-4B0C-AEE7-D5A88468EC7C}" type="presParOf" srcId="{66D7FE1E-75EC-4792-AFB4-D88922C3B60B}" destId="{34623FC3-78F1-4C47-905D-0BED5ECBA73E}" srcOrd="2" destOrd="0" presId="urn:microsoft.com/office/officeart/2008/layout/VerticalCurvedList"/>
    <dgm:cxn modelId="{AEBA52FF-FADD-483E-9B42-620AD8611D31}" type="presParOf" srcId="{34623FC3-78F1-4C47-905D-0BED5ECBA73E}" destId="{6751E48E-1753-4C70-A878-9984D0B4697D}" srcOrd="0" destOrd="0" presId="urn:microsoft.com/office/officeart/2008/layout/VerticalCurvedList"/>
    <dgm:cxn modelId="{68BFD7A1-6615-40EC-B88A-7EB6BEB60622}" type="presParOf" srcId="{66D7FE1E-75EC-4792-AFB4-D88922C3B60B}" destId="{C1F6D5C8-BB0A-4672-B418-14AB83D1DD75}" srcOrd="3" destOrd="0" presId="urn:microsoft.com/office/officeart/2008/layout/VerticalCurvedList"/>
    <dgm:cxn modelId="{B5DB0394-7299-45FC-A208-165D4F173C24}" type="presParOf" srcId="{66D7FE1E-75EC-4792-AFB4-D88922C3B60B}" destId="{BA443F72-88A4-4D3C-A5BE-4D0305FDC8FD}" srcOrd="4" destOrd="0" presId="urn:microsoft.com/office/officeart/2008/layout/VerticalCurvedList"/>
    <dgm:cxn modelId="{DAD6DD5E-32CB-4278-B56B-1765E0EC2B54}" type="presParOf" srcId="{BA443F72-88A4-4D3C-A5BE-4D0305FDC8FD}" destId="{B03D81EB-8AA6-4E05-B4E8-71FE00E6C356}" srcOrd="0" destOrd="0" presId="urn:microsoft.com/office/officeart/2008/layout/VerticalCurvedList"/>
    <dgm:cxn modelId="{41A9ACC1-8963-4900-8C99-8BC447346747}" type="presParOf" srcId="{66D7FE1E-75EC-4792-AFB4-D88922C3B60B}" destId="{D110B5D3-DA42-4983-B54F-E8E1F4AA36FE}" srcOrd="5" destOrd="0" presId="urn:microsoft.com/office/officeart/2008/layout/VerticalCurvedList"/>
    <dgm:cxn modelId="{CD74B83A-5FBC-47A5-834A-0146727B2392}" type="presParOf" srcId="{66D7FE1E-75EC-4792-AFB4-D88922C3B60B}" destId="{E2E9F5A5-A7F3-46EA-8614-AAC90A29A85A}" srcOrd="6" destOrd="0" presId="urn:microsoft.com/office/officeart/2008/layout/VerticalCurvedList"/>
    <dgm:cxn modelId="{A81BD805-375C-4D1C-86F0-F86DFA68485D}" type="presParOf" srcId="{E2E9F5A5-A7F3-46EA-8614-AAC90A29A85A}" destId="{CD7AC500-F259-480D-9A38-0338D776A5BE}" srcOrd="0" destOrd="0" presId="urn:microsoft.com/office/officeart/2008/layout/VerticalCurvedList"/>
    <dgm:cxn modelId="{0D7D9E83-93C0-4775-BE98-8AC067B367D5}" type="presParOf" srcId="{66D7FE1E-75EC-4792-AFB4-D88922C3B60B}" destId="{E28ACEDB-C232-445C-A96B-F55BE3517892}" srcOrd="7" destOrd="0" presId="urn:microsoft.com/office/officeart/2008/layout/VerticalCurvedList"/>
    <dgm:cxn modelId="{ACBE1040-D308-4512-B549-9EA9779AA1A4}" type="presParOf" srcId="{66D7FE1E-75EC-4792-AFB4-D88922C3B60B}" destId="{3109D3F8-96E8-45FE-8320-305794F72C1F}" srcOrd="8" destOrd="0" presId="urn:microsoft.com/office/officeart/2008/layout/VerticalCurvedList"/>
    <dgm:cxn modelId="{02F24C7D-9984-46FC-9157-F1339D53365C}" type="presParOf" srcId="{3109D3F8-96E8-45FE-8320-305794F72C1F}" destId="{EDF63994-93FD-41CB-8BA9-33A3ECF23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06628-1003-4B1B-B00F-A68596B43A9F}">
      <dsp:nvSpPr>
        <dsp:cNvPr id="0" name=""/>
        <dsp:cNvSpPr/>
      </dsp:nvSpPr>
      <dsp:spPr>
        <a:xfrm>
          <a:off x="0" y="15267"/>
          <a:ext cx="941832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Stand-alone or as a lightweight process in a group</a:t>
          </a:r>
        </a:p>
      </dsp:txBody>
      <dsp:txXfrm>
        <a:off x="39809" y="55076"/>
        <a:ext cx="9338702" cy="735872"/>
      </dsp:txXfrm>
    </dsp:sp>
    <dsp:sp modelId="{D29DC044-4A3E-469E-8F01-93AC4F96BC28}">
      <dsp:nvSpPr>
        <dsp:cNvPr id="0" name=""/>
        <dsp:cNvSpPr/>
      </dsp:nvSpPr>
      <dsp:spPr>
        <a:xfrm>
          <a:off x="0" y="830757"/>
          <a:ext cx="941832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 group of lightweight processes (threads) share part of the address space between themselves. </a:t>
          </a:r>
        </a:p>
      </dsp:txBody>
      <dsp:txXfrm>
        <a:off x="0" y="830757"/>
        <a:ext cx="9418320" cy="844560"/>
      </dsp:txXfrm>
    </dsp:sp>
    <dsp:sp modelId="{3FB1A9F2-3DDE-4C5B-8B85-EC9C5EE04B2E}">
      <dsp:nvSpPr>
        <dsp:cNvPr id="0" name=""/>
        <dsp:cNvSpPr/>
      </dsp:nvSpPr>
      <dsp:spPr>
        <a:xfrm>
          <a:off x="0" y="1675317"/>
          <a:ext cx="941832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Single-threaded</a:t>
          </a:r>
        </a:p>
      </dsp:txBody>
      <dsp:txXfrm>
        <a:off x="39809" y="1715126"/>
        <a:ext cx="9338702" cy="735872"/>
      </dsp:txXfrm>
    </dsp:sp>
    <dsp:sp modelId="{0A63F041-834F-406F-BEB1-D64506817646}">
      <dsp:nvSpPr>
        <dsp:cNvPr id="0" name=""/>
        <dsp:cNvSpPr/>
      </dsp:nvSpPr>
      <dsp:spPr>
        <a:xfrm>
          <a:off x="0" y="2490807"/>
          <a:ext cx="941832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 Contains only a single thread of execution</a:t>
          </a:r>
        </a:p>
      </dsp:txBody>
      <dsp:txXfrm>
        <a:off x="0" y="2490807"/>
        <a:ext cx="9418320" cy="563040"/>
      </dsp:txXfrm>
    </dsp:sp>
    <dsp:sp modelId="{576CD9B5-5AA0-42EA-A809-F769C0383974}">
      <dsp:nvSpPr>
        <dsp:cNvPr id="0" name=""/>
        <dsp:cNvSpPr/>
      </dsp:nvSpPr>
      <dsp:spPr>
        <a:xfrm>
          <a:off x="0" y="3053847"/>
          <a:ext cx="941832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Multi-threaded</a:t>
          </a:r>
        </a:p>
      </dsp:txBody>
      <dsp:txXfrm>
        <a:off x="39809" y="3093656"/>
        <a:ext cx="9338702" cy="735872"/>
      </dsp:txXfrm>
    </dsp:sp>
    <dsp:sp modelId="{F693D79F-0D2E-4C8B-B72C-B38C73522226}">
      <dsp:nvSpPr>
        <dsp:cNvPr id="0" name=""/>
        <dsp:cNvSpPr/>
      </dsp:nvSpPr>
      <dsp:spPr>
        <a:xfrm>
          <a:off x="0" y="3869337"/>
          <a:ext cx="941832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 Contain multiple threads of execution</a:t>
          </a:r>
        </a:p>
      </dsp:txBody>
      <dsp:txXfrm>
        <a:off x="0" y="3869337"/>
        <a:ext cx="9418320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the next free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Quickly free a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if a </a:t>
          </a:r>
          <a:r>
            <a:rPr lang="en-IN" sz="2600" kern="1200" dirty="0" err="1"/>
            <a:t>pid</a:t>
          </a:r>
          <a:r>
            <a:rPr lang="en-IN" sz="2600" kern="1200" dirty="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109605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Radix tree</a:t>
          </a:r>
        </a:p>
      </dsp:txBody>
      <dsp:txXfrm>
        <a:off x="1266328" y="170917"/>
        <a:ext cx="822162" cy="822162"/>
      </dsp:txXfrm>
    </dsp:sp>
    <dsp:sp modelId="{FD10824B-BBA9-4632-99D2-8FEA1E6A1625}">
      <dsp:nvSpPr>
        <dsp:cNvPr id="0" name=""/>
        <dsp:cNvSpPr/>
      </dsp:nvSpPr>
      <dsp:spPr>
        <a:xfrm>
          <a:off x="2353178" y="244811"/>
          <a:ext cx="674373" cy="674373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442566" y="502691"/>
        <a:ext cx="495597" cy="158613"/>
      </dsp:txXfrm>
    </dsp:sp>
    <dsp:sp modelId="{543EB54E-C24A-4FE6-B42C-7C770018F6AE}">
      <dsp:nvSpPr>
        <dsp:cNvPr id="0" name=""/>
        <dsp:cNvSpPr/>
      </dsp:nvSpPr>
      <dsp:spPr>
        <a:xfrm>
          <a:off x="312196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Van </a:t>
          </a:r>
          <a:r>
            <a:rPr lang="en-IN" sz="1600" kern="1200" dirty="0" err="1">
              <a:solidFill>
                <a:schemeClr val="tx1"/>
              </a:solidFill>
            </a:rPr>
            <a:t>Emde</a:t>
          </a:r>
          <a:r>
            <a:rPr lang="en-IN" sz="1600" kern="1200" dirty="0">
              <a:solidFill>
                <a:schemeClr val="tx1"/>
              </a:solidFill>
            </a:rPr>
            <a:t> Boas tree</a:t>
          </a:r>
        </a:p>
      </dsp:txBody>
      <dsp:txXfrm>
        <a:off x="3292238" y="170917"/>
        <a:ext cx="822162" cy="822162"/>
      </dsp:txXfrm>
    </dsp:sp>
    <dsp:sp modelId="{3690589E-549F-4B59-97F2-3F89F283AFB2}">
      <dsp:nvSpPr>
        <dsp:cNvPr id="0" name=""/>
        <dsp:cNvSpPr/>
      </dsp:nvSpPr>
      <dsp:spPr>
        <a:xfrm>
          <a:off x="4379088" y="244811"/>
          <a:ext cx="674373" cy="674373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468476" y="383732"/>
        <a:ext cx="495597" cy="396531"/>
      </dsp:txXfrm>
    </dsp:sp>
    <dsp:sp modelId="{3CF354C6-E6B1-4DFE-AC13-DE48A478E5B0}">
      <dsp:nvSpPr>
        <dsp:cNvPr id="0" name=""/>
        <dsp:cNvSpPr/>
      </dsp:nvSpPr>
      <dsp:spPr>
        <a:xfrm>
          <a:off x="514787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Linux IDR tree</a:t>
          </a:r>
        </a:p>
      </dsp:txBody>
      <dsp:txXfrm>
        <a:off x="5318148" y="170917"/>
        <a:ext cx="822162" cy="822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D860-1C67-4DFB-B96D-8B858AB4B729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276B-2B6E-4088-9B34-65FD5CF0908B}">
      <dsp:nvSpPr>
        <dsp:cNvPr id="0" name=""/>
        <dsp:cNvSpPr/>
      </dsp:nvSpPr>
      <dsp:spPr>
        <a:xfrm>
          <a:off x="502715" y="341934"/>
          <a:ext cx="7564038" cy="684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502715" y="341934"/>
        <a:ext cx="7564038" cy="684225"/>
      </dsp:txXfrm>
    </dsp:sp>
    <dsp:sp modelId="{6751E48E-1753-4C70-A878-9984D0B4697D}">
      <dsp:nvSpPr>
        <dsp:cNvPr id="0" name=""/>
        <dsp:cNvSpPr/>
      </dsp:nvSpPr>
      <dsp:spPr>
        <a:xfrm>
          <a:off x="75074" y="25640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D5C8-BB0A-4672-B418-14AB83D1DD75}">
      <dsp:nvSpPr>
        <dsp:cNvPr id="0" name=""/>
        <dsp:cNvSpPr/>
      </dsp:nvSpPr>
      <dsp:spPr>
        <a:xfrm>
          <a:off x="894997" y="1368451"/>
          <a:ext cx="7171756" cy="6842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894997" y="1368451"/>
        <a:ext cx="7171756" cy="684225"/>
      </dsp:txXfrm>
    </dsp:sp>
    <dsp:sp modelId="{B03D81EB-8AA6-4E05-B4E8-71FE00E6C356}">
      <dsp:nvSpPr>
        <dsp:cNvPr id="0" name=""/>
        <dsp:cNvSpPr/>
      </dsp:nvSpPr>
      <dsp:spPr>
        <a:xfrm>
          <a:off x="467356" y="1282923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0B5D3-DA42-4983-B54F-E8E1F4AA36FE}">
      <dsp:nvSpPr>
        <dsp:cNvPr id="0" name=""/>
        <dsp:cNvSpPr/>
      </dsp:nvSpPr>
      <dsp:spPr>
        <a:xfrm>
          <a:off x="894997" y="2394967"/>
          <a:ext cx="7171756" cy="6842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894997" y="2394967"/>
        <a:ext cx="7171756" cy="684225"/>
      </dsp:txXfrm>
    </dsp:sp>
    <dsp:sp modelId="{CD7AC500-F259-480D-9A38-0338D776A5BE}">
      <dsp:nvSpPr>
        <dsp:cNvPr id="0" name=""/>
        <dsp:cNvSpPr/>
      </dsp:nvSpPr>
      <dsp:spPr>
        <a:xfrm>
          <a:off x="467356" y="2309439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CEDB-C232-445C-A96B-F55BE3517892}">
      <dsp:nvSpPr>
        <dsp:cNvPr id="0" name=""/>
        <dsp:cNvSpPr/>
      </dsp:nvSpPr>
      <dsp:spPr>
        <a:xfrm>
          <a:off x="502715" y="3421484"/>
          <a:ext cx="7564038" cy="684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502715" y="3421484"/>
        <a:ext cx="7564038" cy="684225"/>
      </dsp:txXfrm>
    </dsp:sp>
    <dsp:sp modelId="{EDF63994-93FD-41CB-8BA9-33A3ECF2389C}">
      <dsp:nvSpPr>
        <dsp:cNvPr id="0" name=""/>
        <dsp:cNvSpPr/>
      </dsp:nvSpPr>
      <dsp:spPr>
        <a:xfrm>
          <a:off x="75074" y="333595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TASK_ZOMBIE</a:t>
            </a:r>
          </a:p>
          <a:p>
            <a:pPr algn="ctr"/>
            <a:r>
              <a:rPr lang="en-US" sz="200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Wake up </a:t>
            </a:r>
            <a:br>
              <a:rPr lang="en-IN" sz="2400"/>
            </a:br>
            <a:r>
              <a:rPr lang="en-IN" sz="2400"/>
              <a:t>(by the 0S)</a:t>
            </a:r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 dirty="0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325563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have two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  <a:endParaRPr lang="en-IN" dirty="0"/>
          </a:p>
          <a:p>
            <a:pPr lvl="1"/>
            <a:r>
              <a:rPr lang="en-IN" dirty="0"/>
              <a:t>Can run (not getting an available </a:t>
            </a:r>
            <a:r>
              <a:rPr lang="en-IN" dirty="0">
                <a:solidFill>
                  <a:srgbClr val="00B050"/>
                </a:solidFill>
              </a:rPr>
              <a:t>CPU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Already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</a:p>
          <a:p>
            <a:r>
              <a:rPr lang="en-IN" dirty="0"/>
              <a:t>There are two </a:t>
            </a:r>
            <a:r>
              <a:rPr lang="en-IN" dirty="0">
                <a:solidFill>
                  <a:srgbClr val="C00000"/>
                </a:solidFill>
              </a:rPr>
              <a:t>interrupted</a:t>
            </a:r>
            <a:r>
              <a:rPr lang="en-IN" dirty="0"/>
              <a:t> states</a:t>
            </a:r>
          </a:p>
          <a:p>
            <a:pPr lvl="1"/>
            <a:r>
              <a:rPr lang="en-IN" dirty="0"/>
              <a:t>INTERRUPTIBLE </a:t>
            </a:r>
            <a:r>
              <a:rPr lang="en-IN" dirty="0">
                <a:sym typeface="Wingdings" panose="05000000000000000000" pitchFamily="2" charset="2"/>
              </a:rPr>
              <a:t> The process can be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 dirty="0">
                <a:sym typeface="Wingdings" panose="05000000000000000000" pitchFamily="2" charset="2"/>
              </a:rPr>
              <a:t> a message from the OS (known 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UNINTERRUPTIBLE  The process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 dirty="0">
                <a:sym typeface="Wingdings" panose="05000000000000000000" pitchFamily="2" charset="2"/>
              </a:rPr>
              <a:t> for a particular resource to become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ym typeface="Wingdings" panose="05000000000000000000" pitchFamily="2" charset="2"/>
              </a:rPr>
              <a:t>. It will not wake up regardless of the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 that is sent to it.</a:t>
            </a:r>
          </a:p>
          <a:p>
            <a:r>
              <a:rPr lang="en-IN" dirty="0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 process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 dirty="0">
                <a:sym typeface="Wingdings" panose="05000000000000000000" pitchFamily="2" charset="2"/>
              </a:rPr>
              <a:t> if the OS kills it or if it calls the </a:t>
            </a:r>
            <a:r>
              <a:rPr lang="en-IN" i="1" dirty="0">
                <a:sym typeface="Wingdings" panose="05000000000000000000" pitchFamily="2" charset="2"/>
              </a:rPr>
              <a:t>exit()</a:t>
            </a:r>
            <a:r>
              <a:rPr lang="en-IN" dirty="0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Its state is however not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 dirty="0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 dirty="0">
                <a:sym typeface="Wingdings" panose="05000000000000000000" pitchFamily="2" charset="2"/>
              </a:rPr>
              <a:t> needs to call the system call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 dirty="0">
                <a:sym typeface="Wingdings" panose="05000000000000000000" pitchFamily="2" charset="2"/>
              </a:rPr>
              <a:t> state is cleaned up.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1"/>
            <a:r>
              <a:rPr lang="en-IN"/>
              <a:t>If it is 0, then it means that the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executed </a:t>
            </a:r>
            <a:r>
              <a:rPr lang="en-IN">
                <a:solidFill>
                  <a:srgbClr val="FF0000"/>
                </a:solidFill>
              </a:rPr>
              <a:t>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1"/>
            <a:r>
              <a:rPr lang="en-IN"/>
              <a:t>The exit code indicates the </a:t>
            </a:r>
            <a:r>
              <a:rPr lang="en-IN">
                <a:solidFill>
                  <a:srgbClr val="0070C0"/>
                </a:solidFill>
              </a:rPr>
              <a:t>type</a:t>
            </a:r>
            <a:r>
              <a:rPr lang="en-IN"/>
              <a:t> of the error</a:t>
            </a:r>
          </a:p>
          <a:p>
            <a:pPr lvl="1"/>
            <a:r>
              <a:rPr lang="en-IN"/>
              <a:t>A value of `1’ indicates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 (</a:t>
            </a:r>
            <a:r>
              <a:rPr lang="en-IN">
                <a:solidFill>
                  <a:srgbClr val="7030A0"/>
                </a:solidFill>
              </a:rPr>
              <a:t>not specific</a:t>
            </a:r>
            <a:r>
              <a:rPr lang="en-IN"/>
              <a:t>)</a:t>
            </a:r>
          </a:p>
          <a:p>
            <a:pPr lvl="1"/>
            <a:r>
              <a:rPr lang="en-IN"/>
              <a:t>Any other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IN"/>
              <a:t> indicates the exact nature of the </a:t>
            </a:r>
            <a:r>
              <a:rPr lang="en-IN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can be stopped/suspended</a:t>
            </a:r>
          </a:p>
          <a:p>
            <a:pPr lvl="1"/>
            <a:r>
              <a:rPr lang="en-IN" dirty="0"/>
              <a:t>Send it the SIGSTOP signal: </a:t>
            </a:r>
            <a:r>
              <a:rPr lang="en-IN" dirty="0">
                <a:solidFill>
                  <a:srgbClr val="00B050"/>
                </a:solidFill>
              </a:rPr>
              <a:t>example</a:t>
            </a:r>
            <a:r>
              <a:rPr lang="en-IN" dirty="0"/>
              <a:t>, kill –STOP {process id}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kill </a:t>
            </a:r>
            <a:r>
              <a:rPr lang="en-IN" dirty="0"/>
              <a:t>system call or command line command </a:t>
            </a:r>
            <a:r>
              <a:rPr lang="en-IN" i="1" dirty="0"/>
              <a:t>kill </a:t>
            </a:r>
            <a:r>
              <a:rPr lang="en-IN" dirty="0"/>
              <a:t>sends a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process</a:t>
            </a:r>
          </a:p>
          <a:p>
            <a:pPr lvl="1"/>
            <a:r>
              <a:rPr lang="en-IN" dirty="0"/>
              <a:t>This </a:t>
            </a:r>
            <a:r>
              <a:rPr lang="en-IN" dirty="0">
                <a:solidFill>
                  <a:srgbClr val="FF0000"/>
                </a:solidFill>
              </a:rPr>
              <a:t>suspends</a:t>
            </a:r>
            <a:r>
              <a:rPr lang="en-IN" dirty="0"/>
              <a:t> the process</a:t>
            </a:r>
          </a:p>
          <a:p>
            <a:pPr lvl="1"/>
            <a:r>
              <a:rPr lang="en-IN" dirty="0"/>
              <a:t>Another approach: Type Ctrl-Z on the </a:t>
            </a:r>
            <a:r>
              <a:rPr lang="en-IN" dirty="0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 dirty="0"/>
              <a:t>Sends the </a:t>
            </a:r>
            <a:r>
              <a:rPr lang="en-IN" dirty="0">
                <a:solidFill>
                  <a:srgbClr val="7030A0"/>
                </a:solidFill>
              </a:rPr>
              <a:t>SIGTSTP</a:t>
            </a:r>
            <a:r>
              <a:rPr lang="en-IN" dirty="0"/>
              <a:t> signal</a:t>
            </a:r>
          </a:p>
          <a:p>
            <a:pPr lvl="2"/>
            <a:r>
              <a:rPr lang="en-IN" dirty="0"/>
              <a:t>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can choose to ignore this</a:t>
            </a:r>
          </a:p>
          <a:p>
            <a:pPr lvl="2"/>
            <a:r>
              <a:rPr lang="en-IN" dirty="0"/>
              <a:t>If it is not ignored, the process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 dirty="0"/>
              <a:t>The process can be resumed by sending the SIGCONT signal to it</a:t>
            </a:r>
          </a:p>
          <a:p>
            <a:pPr lvl="1"/>
            <a:r>
              <a:rPr lang="en-IN" dirty="0"/>
              <a:t>Use a system call to send the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 dirty="0"/>
              <a:t>Use the </a:t>
            </a:r>
            <a:r>
              <a:rPr lang="en-IN" i="1" dirty="0" err="1"/>
              <a:t>fg</a:t>
            </a:r>
            <a:r>
              <a:rPr lang="en-IN" i="1" dirty="0"/>
              <a:t> </a:t>
            </a:r>
            <a:r>
              <a:rPr lang="en-IN" dirty="0"/>
              <a:t>command line </a:t>
            </a:r>
            <a:r>
              <a:rPr lang="en-IN" dirty="0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 dirty="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Every process is </a:t>
            </a:r>
            <a:r>
              <a:rPr lang="en-IN" sz="2400" dirty="0">
                <a:solidFill>
                  <a:srgbClr val="0070C0"/>
                </a:solidFill>
              </a:rPr>
              <a:t>associated</a:t>
            </a:r>
            <a:r>
              <a:rPr lang="en-IN" sz="2400" dirty="0"/>
              <a:t> with a kernel stack and often a kernel thread. </a:t>
            </a:r>
          </a:p>
          <a:p>
            <a:pPr algn="l"/>
            <a:r>
              <a:rPr lang="en-IN" sz="2400" dirty="0"/>
              <a:t>When a kernel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works on behalf of 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to do some work for it, </a:t>
            </a:r>
          </a:p>
          <a:p>
            <a:pPr algn="l"/>
            <a:r>
              <a:rPr lang="en-IN" sz="2400" dirty="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There are some </a:t>
            </a:r>
            <a:r>
              <a:rPr lang="en-IN" sz="2400" dirty="0">
                <a:solidFill>
                  <a:srgbClr val="FF0000"/>
                </a:solidFill>
              </a:rPr>
              <a:t>limitations</a:t>
            </a:r>
            <a:r>
              <a:rPr lang="en-IN" sz="2400" dirty="0"/>
              <a:t> on the kernel stack. It cannot be arbitrarily large. </a:t>
            </a:r>
            <a:br>
              <a:rPr lang="en-IN" sz="2400" dirty="0"/>
            </a:br>
            <a:r>
              <a:rPr lang="en-IN" sz="2400" dirty="0"/>
              <a:t>In fact, no structure in the </a:t>
            </a:r>
            <a:r>
              <a:rPr lang="en-IN" sz="2400" dirty="0">
                <a:solidFill>
                  <a:srgbClr val="C00000"/>
                </a:solidFill>
              </a:rPr>
              <a:t>kernel</a:t>
            </a:r>
            <a:r>
              <a:rPr lang="en-IN" sz="2400" dirty="0"/>
              <a:t> can grow indefinitely and irregularly. Memory</a:t>
            </a:r>
            <a:br>
              <a:rPr lang="en-IN" sz="2400" dirty="0"/>
            </a:br>
            <a:r>
              <a:rPr lang="en-IN" sz="2400" dirty="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 dirty="0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size</a:t>
            </a:r>
            <a:r>
              <a:rPr lang="en-IN" dirty="0"/>
              <a:t> is limited to 4 KB * 2 = 8 KB</a:t>
            </a:r>
          </a:p>
          <a:p>
            <a:r>
              <a:rPr lang="en-IN" dirty="0"/>
              <a:t>They contain useful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as long as the thread is </a:t>
            </a:r>
            <a:r>
              <a:rPr lang="en-IN" dirty="0">
                <a:solidFill>
                  <a:srgbClr val="FF0000"/>
                </a:solidFill>
              </a:rPr>
              <a:t>alive</a:t>
            </a:r>
            <a:r>
              <a:rPr lang="en-IN" dirty="0"/>
              <a:t> or in a </a:t>
            </a:r>
            <a:r>
              <a:rPr lang="en-IN" dirty="0">
                <a:solidFill>
                  <a:srgbClr val="C00000"/>
                </a:solidFill>
              </a:rPr>
              <a:t>zombie</a:t>
            </a:r>
            <a:r>
              <a:rPr lang="en-IN" dirty="0"/>
              <a:t> state</a:t>
            </a:r>
          </a:p>
          <a:p>
            <a:r>
              <a:rPr lang="en-IN" dirty="0"/>
              <a:t>There are per-thread </a:t>
            </a:r>
            <a:r>
              <a:rPr lang="en-IN" dirty="0">
                <a:solidFill>
                  <a:srgbClr val="C00000"/>
                </a:solidFill>
              </a:rPr>
              <a:t>stacks</a:t>
            </a:r>
            <a:r>
              <a:rPr lang="en-IN" dirty="0"/>
              <a:t> and a few stacks that are reserved for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 dirty="0"/>
              <a:t>The main CPU stack is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 dirty="0"/>
              <a:t>that is used by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 dirty="0"/>
              <a:t>What about nested interrupts? </a:t>
            </a:r>
          </a:p>
          <a:p>
            <a:pPr lvl="1"/>
            <a:r>
              <a:rPr lang="en-IN" dirty="0"/>
              <a:t>Some </a:t>
            </a:r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are non-maskable interrupts (NMIs) </a:t>
            </a:r>
          </a:p>
          <a:p>
            <a:pPr lvl="1"/>
            <a:r>
              <a:rPr lang="en-IN" dirty="0"/>
              <a:t>They cannot be </a:t>
            </a:r>
            <a:r>
              <a:rPr lang="en-IN" dirty="0">
                <a:solidFill>
                  <a:srgbClr val="00B050"/>
                </a:solidFill>
              </a:rPr>
              <a:t>ignored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means that if we are already running an interrupt handler, then we need to still handle these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is thus a need to </a:t>
            </a:r>
            <a:r>
              <a:rPr lang="en-IN" dirty="0">
                <a:solidFill>
                  <a:srgbClr val="7030A0"/>
                </a:solidFill>
              </a:rPr>
              <a:t>switch</a:t>
            </a:r>
            <a:r>
              <a:rPr lang="en-IN" dirty="0"/>
              <a:t> to a new interrupt stack (for the NMI)</a:t>
            </a:r>
          </a:p>
          <a:p>
            <a:pPr lvl="1"/>
            <a:r>
              <a:rPr lang="en-IN" dirty="0"/>
              <a:t>x86 processors have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 dirty="0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226279" y="2225615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765429" y="2264495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670539" y="180283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226279" y="4804913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410090" y="3417973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08430" y="4566872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6018362" y="3820507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786241" y="5624409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It was at the </a:t>
            </a:r>
            <a:r>
              <a:rPr lang="en-IN" sz="2400">
                <a:solidFill>
                  <a:srgbClr val="FF0000"/>
                </a:solidFill>
              </a:rPr>
              <a:t>bottom</a:t>
            </a:r>
            <a:r>
              <a:rPr lang="en-IN" sz="2400"/>
              <a:t> of the </a:t>
            </a:r>
            <a:r>
              <a:rPr lang="en-IN" sz="240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/>
              <a:t>It was easy for code to </a:t>
            </a:r>
            <a:r>
              <a:rPr lang="en-IN" sz="2400">
                <a:solidFill>
                  <a:srgbClr val="00B050"/>
                </a:solidFill>
              </a:rPr>
              <a:t>find</a:t>
            </a:r>
            <a:r>
              <a:rPr lang="en-IN" sz="2400"/>
              <a:t> the address of the </a:t>
            </a:r>
            <a:r>
              <a:rPr lang="en-IN" sz="2400" i="1" err="1"/>
              <a:t>task_struct</a:t>
            </a:r>
            <a:br>
              <a:rPr lang="en-IN" sz="2400"/>
            </a:br>
            <a:r>
              <a:rPr lang="en-IN" sz="2400"/>
              <a:t>via the </a:t>
            </a:r>
            <a:r>
              <a:rPr lang="en-IN" sz="2400" err="1"/>
              <a:t>thread_info</a:t>
            </a:r>
            <a:r>
              <a:rPr lang="en-IN" sz="2400"/>
              <a:t> </a:t>
            </a:r>
            <a:r>
              <a:rPr lang="en-IN" sz="240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936407" y="5580342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415396" y="5319303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343349" y="505896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7408190" y="1357392"/>
            <a:ext cx="4466093" cy="13406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Given an </a:t>
            </a:r>
            <a:r>
              <a:rPr lang="en-US" sz="2000" i="1" dirty="0" err="1">
                <a:solidFill>
                  <a:schemeClr val="tx1"/>
                </a:solidFill>
                <a:cs typeface="Calibri"/>
              </a:rPr>
              <a:t>esp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, find the address of the bottom of the stack (assume it is aligned to an 8 KB boundary) 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908429" y="4897401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431984" y="224193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10" y="5077352"/>
            <a:ext cx="10153290" cy="1651251"/>
          </a:xfrm>
        </p:spPr>
        <p:txBody>
          <a:bodyPr>
            <a:normAutofit fontScale="92500" lnSpcReduction="20000"/>
          </a:bodyPr>
          <a:lstStyle/>
          <a:p>
            <a:r>
              <a:rPr lang="en-IN" sz="2400"/>
              <a:t>Store the pointer to the current task in a </a:t>
            </a:r>
            <a:r>
              <a:rPr lang="en-IN" sz="2400">
                <a:solidFill>
                  <a:srgbClr val="00B050"/>
                </a:solidFill>
              </a:rPr>
              <a:t>global</a:t>
            </a:r>
            <a:r>
              <a:rPr lang="en-IN" sz="2400"/>
              <a:t> variable.</a:t>
            </a:r>
          </a:p>
          <a:p>
            <a:r>
              <a:rPr lang="en-IN" sz="2400"/>
              <a:t>The </a:t>
            </a:r>
            <a:r>
              <a:rPr lang="en-IN" sz="2400" i="1" err="1">
                <a:solidFill>
                  <a:srgbClr val="002060"/>
                </a:solidFill>
              </a:rPr>
              <a:t>this_cpu_read_stable</a:t>
            </a:r>
            <a:r>
              <a:rPr lang="en-IN" sz="2400" i="1">
                <a:solidFill>
                  <a:srgbClr val="002060"/>
                </a:solidFill>
              </a:rPr>
              <a:t> </a:t>
            </a:r>
            <a:r>
              <a:rPr lang="en-IN" sz="2400"/>
              <a:t>macro reads the </a:t>
            </a:r>
            <a:r>
              <a:rPr lang="en-IN" sz="2400" i="1" err="1">
                <a:solidFill>
                  <a:srgbClr val="FF0000"/>
                </a:solidFill>
              </a:rPr>
              <a:t>task_struct</a:t>
            </a:r>
            <a:r>
              <a:rPr lang="en-IN" sz="2400" i="1">
                <a:solidFill>
                  <a:srgbClr val="FF0000"/>
                </a:solidFill>
              </a:rPr>
              <a:t> </a:t>
            </a:r>
            <a:r>
              <a:rPr lang="en-IN" sz="2400"/>
              <a:t>pointer from a separate per-CPU register.</a:t>
            </a:r>
          </a:p>
          <a:p>
            <a:r>
              <a:rPr lang="en-IN" sz="2400"/>
              <a:t>In some architectures, this </a:t>
            </a:r>
            <a:r>
              <a:rPr lang="en-IN" sz="2400">
                <a:solidFill>
                  <a:srgbClr val="00B050"/>
                </a:solidFill>
              </a:rPr>
              <a:t>points</a:t>
            </a:r>
            <a:r>
              <a:rPr lang="en-IN" sz="2400"/>
              <a:t> to a </a:t>
            </a:r>
            <a:r>
              <a:rPr lang="en-IN" sz="2400" i="1" err="1"/>
              <a:t>thread_info</a:t>
            </a:r>
            <a:r>
              <a:rPr lang="en-IN" sz="2400" i="1"/>
              <a:t> </a:t>
            </a:r>
            <a:r>
              <a:rPr lang="en-IN" sz="2400"/>
              <a:t>structure that in turn has a </a:t>
            </a:r>
            <a:r>
              <a:rPr lang="en-IN" sz="2400">
                <a:solidFill>
                  <a:srgbClr val="7030A0"/>
                </a:solidFill>
              </a:rPr>
              <a:t>pointer</a:t>
            </a:r>
            <a:r>
              <a:rPr lang="en-IN" sz="2400"/>
              <a:t> to the </a:t>
            </a:r>
            <a:r>
              <a:rPr lang="en-IN" sz="2400" i="1" err="1">
                <a:solidFill>
                  <a:srgbClr val="C00000"/>
                </a:solidFill>
              </a:rPr>
              <a:t>task_struct</a:t>
            </a:r>
            <a:endParaRPr lang="en-IN" sz="2400" i="1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854446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err="1"/>
              <a:t>task_struct</a:t>
            </a:r>
            <a:r>
              <a:rPr lang="en-IN"/>
              <a:t> 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 purpose </a:t>
            </a:r>
            <a:r>
              <a:rPr lang="en-IN" sz="2400" dirty="0"/>
              <a:t>register. We have </a:t>
            </a:r>
            <a:r>
              <a:rPr lang="en-IN" sz="2400" dirty="0">
                <a:solidFill>
                  <a:srgbClr val="FF0000"/>
                </a:solidFill>
              </a:rPr>
              <a:t>limited</a:t>
            </a:r>
            <a:r>
              <a:rPr lang="en-IN" sz="2400" dirty="0"/>
              <a:t> registers.</a:t>
            </a:r>
            <a:endParaRPr lang="en-IN" sz="2400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2060"/>
                </a:solidFill>
              </a:rPr>
              <a:t>global</a:t>
            </a:r>
            <a:r>
              <a:rPr lang="en-IN" sz="2400" dirty="0"/>
              <a:t> variable. Should be CPU-specific.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 store a </a:t>
            </a:r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it at the bottom of the stack. We would need additional</a:t>
            </a:r>
            <a:br>
              <a:rPr lang="en-IN" sz="2400" dirty="0"/>
            </a:br>
            <a:r>
              <a:rPr lang="en-IN" sz="2400" dirty="0">
                <a:solidFill>
                  <a:srgbClr val="7030A0"/>
                </a:solidFill>
              </a:rPr>
              <a:t>instructions</a:t>
            </a:r>
            <a:r>
              <a:rPr lang="en-IN" sz="2400" dirty="0"/>
              <a:t> to compute the </a:t>
            </a:r>
            <a:r>
              <a:rPr lang="en-IN" sz="2400" dirty="0">
                <a:solidFill>
                  <a:srgbClr val="C00000"/>
                </a:solidFill>
              </a:rPr>
              <a:t>address</a:t>
            </a:r>
            <a:r>
              <a:rPr lang="en-IN" sz="2400" dirty="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</a:t>
            </a:r>
            <a:r>
              <a:rPr lang="en-IN" sz="2400" dirty="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 dirty="0">
                <a:ea typeface="+mn-lt"/>
                <a:cs typeface="+mn-lt"/>
              </a:rPr>
              <a:t>can be stored in the local storage </a:t>
            </a:r>
            <a:r>
              <a:rPr lang="en-IN" sz="2400" dirty="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 dirty="0">
                <a:ea typeface="+mn-lt"/>
                <a:cs typeface="+mn-lt"/>
              </a:rPr>
              <a:t> on the CPU, whose </a:t>
            </a:r>
            <a:br>
              <a:rPr lang="en-IN" sz="2400" dirty="0">
                <a:ea typeface="+mn-lt"/>
                <a:cs typeface="+mn-lt"/>
              </a:rPr>
            </a:br>
            <a:r>
              <a:rPr lang="en-IN" sz="2400" dirty="0">
                <a:ea typeface="+mn-lt"/>
                <a:cs typeface="+mn-lt"/>
              </a:rPr>
              <a:t>address is known (used in x86)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 dirty="0"/>
              <a:t> We store CPU </a:t>
            </a:r>
            <a:r>
              <a:rPr lang="en-US" dirty="0">
                <a:solidFill>
                  <a:srgbClr val="00B050"/>
                </a:solidFill>
              </a:rPr>
              <a:t>variables</a:t>
            </a:r>
            <a:r>
              <a:rPr lang="en-US" dirty="0"/>
              <a:t> in segmented memory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gs</a:t>
            </a:r>
            <a:r>
              <a:rPr lang="en-US" dirty="0"/>
              <a:t> segment register can point to a per-</a:t>
            </a:r>
            <a:r>
              <a:rPr lang="en-US" dirty="0" err="1"/>
              <a:t>cpu</a:t>
            </a:r>
            <a:r>
              <a:rPr lang="en-US" dirty="0"/>
              <a:t> memory region</a:t>
            </a:r>
          </a:p>
          <a:p>
            <a:r>
              <a:rPr lang="en-US" dirty="0"/>
              <a:t>Store all CPU-local </a:t>
            </a:r>
            <a:r>
              <a:rPr lang="en-US" dirty="0">
                <a:solidFill>
                  <a:srgbClr val="002060"/>
                </a:solidFill>
              </a:rPr>
              <a:t>variables</a:t>
            </a:r>
            <a:r>
              <a:rPr lang="en-US" dirty="0"/>
              <a:t> there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DEFINE_PER_CPU </a:t>
            </a:r>
            <a:r>
              <a:rPr lang="en-US" dirty="0"/>
              <a:t>macro in the kernel does exactly this</a:t>
            </a:r>
          </a:p>
          <a:p>
            <a:r>
              <a:rPr lang="en-US" dirty="0"/>
              <a:t>The cache lines are not </a:t>
            </a:r>
            <a:r>
              <a:rPr lang="en-US" dirty="0">
                <a:solidFill>
                  <a:srgbClr val="7030A0"/>
                </a:solidFill>
              </a:rPr>
              <a:t>shared</a:t>
            </a:r>
            <a:r>
              <a:rPr lang="en-US" dirty="0"/>
              <a:t> between processors</a:t>
            </a:r>
          </a:p>
          <a:p>
            <a:pPr lvl="1"/>
            <a:r>
              <a:rPr lang="en-US" dirty="0"/>
              <a:t>Leads to a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performance (lines don’t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 dirty="0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63017"/>
            <a:ext cx="1112808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4" y="3250244"/>
            <a:ext cx="3433454" cy="1872309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 dirty="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real-time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higher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regular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lower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99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FF0000"/>
                </a:solidFill>
              </a:rPr>
              <a:t>highest priority </a:t>
            </a:r>
            <a:r>
              <a:rPr lang="en-IN" sz="2000" dirty="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139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lowest priority </a:t>
            </a:r>
            <a:r>
              <a:rPr lang="en-IN" sz="2000" dirty="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</a:t>
            </a:r>
            <a:r>
              <a:rPr lang="en-IN" sz="2400" i="1" dirty="0"/>
              <a:t>nice</a:t>
            </a:r>
            <a:r>
              <a:rPr lang="en-IN" sz="2400" dirty="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dirty="0" err="1">
                <a:solidFill>
                  <a:schemeClr val="tx1"/>
                </a:solidFill>
              </a:rPr>
              <a:t>chrt</a:t>
            </a:r>
            <a:r>
              <a:rPr lang="en-IN" sz="2000" dirty="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 dirty="0"/>
              <a:t>Lower the value of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, </a:t>
            </a:r>
            <a:r>
              <a:rPr lang="en-IN" sz="2400" dirty="0"/>
              <a:t>higher the actual priority</a:t>
            </a:r>
          </a:p>
          <a:p>
            <a:r>
              <a:rPr lang="en-IN" sz="2400" dirty="0"/>
              <a:t>Many systems allow the </a:t>
            </a:r>
            <a:r>
              <a:rPr lang="en-IN" sz="2400" dirty="0">
                <a:solidFill>
                  <a:srgbClr val="C00000"/>
                </a:solidFill>
              </a:rPr>
              <a:t>superuser</a:t>
            </a:r>
            <a:r>
              <a:rPr lang="en-IN" sz="2400" dirty="0"/>
              <a:t> to only issue commands with (-)</a:t>
            </a:r>
            <a:r>
              <a:rPr lang="en-IN" sz="2400" dirty="0" err="1"/>
              <a:t>ve</a:t>
            </a:r>
            <a:r>
              <a:rPr lang="en-IN" sz="2400" dirty="0"/>
              <a:t> nice values</a:t>
            </a:r>
          </a:p>
          <a:p>
            <a:r>
              <a:rPr lang="en-IN" sz="2400" dirty="0"/>
              <a:t>The scheduler typically has different queues for different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 </a:t>
            </a:r>
            <a:r>
              <a:rPr lang="en-IN" sz="2400" dirty="0"/>
              <a:t>values</a:t>
            </a:r>
          </a:p>
          <a:p>
            <a:pPr lvl="1"/>
            <a:r>
              <a:rPr lang="en-IN" dirty="0"/>
              <a:t>Higher-priority </a:t>
            </a:r>
            <a:r>
              <a:rPr lang="en-IN" dirty="0">
                <a:solidFill>
                  <a:srgbClr val="0070C0"/>
                </a:solidFill>
              </a:rPr>
              <a:t>queues</a:t>
            </a:r>
            <a:r>
              <a:rPr lang="en-IN" dirty="0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kernel/sched/</a:t>
            </a:r>
            <a:r>
              <a:rPr lang="en-IN" sz="2000" dirty="0" err="1">
                <a:solidFill>
                  <a:srgbClr val="0070C0"/>
                </a:solidFill>
              </a:rPr>
              <a:t>core.c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rt_policy</a:t>
            </a:r>
            <a:r>
              <a:rPr lang="en-US" sz="2000" dirty="0"/>
              <a:t>(policy))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MAX_RT_PRIO - 1 - </a:t>
            </a:r>
            <a:r>
              <a:rPr lang="en-US" sz="2000" dirty="0" err="1">
                <a:solidFill>
                  <a:srgbClr val="FF0000"/>
                </a:solidFill>
              </a:rPr>
              <a:t>rt_prio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NICE_TO_PRIO(nice);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prio</a:t>
            </a:r>
            <a:r>
              <a:rPr lang="en-IN" sz="2000" dirty="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sched_info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# of times we have run on this CPU: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pcount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Time spent waiting on a </a:t>
            </a:r>
            <a:r>
              <a:rPr lang="en-US" dirty="0" err="1"/>
              <a:t>runqueue</a:t>
            </a:r>
            <a:r>
              <a:rPr lang="en-US" dirty="0"/>
              <a:t>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long</a:t>
            </a:r>
            <a:r>
              <a:rPr lang="en-US" dirty="0"/>
              <a:t>	 </a:t>
            </a:r>
            <a:r>
              <a:rPr lang="en-US" dirty="0" err="1"/>
              <a:t>run_delay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>
                <a:solidFill>
                  <a:srgbClr val="0070C0"/>
                </a:solidFill>
              </a:rPr>
              <a:t>Timestamps</a:t>
            </a:r>
            <a:r>
              <a:rPr lang="en-US" dirty="0"/>
              <a:t>: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did we last run on a CPU?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last_arrival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were we last queued to run?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	</a:t>
            </a:r>
            <a:r>
              <a:rPr lang="en-US" dirty="0" err="1"/>
              <a:t>last_queued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sched.h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did the task last run and when did it last enter the </a:t>
            </a:r>
            <a:r>
              <a:rPr lang="en-IN" sz="2000" dirty="0" err="1"/>
              <a:t>runqueue</a:t>
            </a:r>
            <a:r>
              <a:rPr lang="en-IN" sz="2000" dirty="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mm_struct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 dirty="0"/>
              <a:t>This structure contains all the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  <a:r>
              <a:rPr lang="en-IN" dirty="0"/>
              <a:t> related to the memory usage of the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r>
              <a:rPr lang="en-IN" dirty="0"/>
              <a:t>It basically functions as the </a:t>
            </a:r>
            <a:r>
              <a:rPr lang="en-IN" dirty="0">
                <a:solidFill>
                  <a:srgbClr val="FF0000"/>
                </a:solidFill>
              </a:rPr>
              <a:t>memory descriptor </a:t>
            </a:r>
            <a:r>
              <a:rPr lang="en-IN" dirty="0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maple_tree</a:t>
            </a:r>
            <a:r>
              <a:rPr lang="en-IN" sz="2000" dirty="0"/>
              <a:t> </a:t>
            </a:r>
            <a:r>
              <a:rPr lang="en-IN" sz="2000" dirty="0" err="1"/>
              <a:t>mm_mt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unsigned long </a:t>
            </a:r>
            <a:r>
              <a:rPr lang="en-IN" sz="2000" dirty="0" err="1"/>
              <a:t>task_size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 </a:t>
            </a:r>
            <a:r>
              <a:rPr lang="en-IN" sz="2000" dirty="0" err="1"/>
              <a:t>map_count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stats: </a:t>
            </a:r>
          </a:p>
          <a:p>
            <a:r>
              <a:rPr lang="en-IN" sz="2000" dirty="0" err="1"/>
              <a:t>total_vm</a:t>
            </a:r>
            <a:r>
              <a:rPr lang="en-IN" sz="2000" dirty="0"/>
              <a:t>, </a:t>
            </a:r>
            <a:r>
              <a:rPr lang="en-IN" sz="2000" dirty="0" err="1"/>
              <a:t>locked_vm</a:t>
            </a:r>
            <a:r>
              <a:rPr lang="en-IN" sz="2000" dirty="0"/>
              <a:t>, </a:t>
            </a:r>
            <a:r>
              <a:rPr lang="en-IN" sz="2000" dirty="0" err="1"/>
              <a:t>pinned_vm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start_code</a:t>
            </a:r>
            <a:r>
              <a:rPr lang="en-IN" sz="2000" dirty="0"/>
              <a:t>, </a:t>
            </a:r>
            <a:r>
              <a:rPr lang="en-IN" sz="2000" dirty="0" err="1"/>
              <a:t>end_code</a:t>
            </a:r>
            <a:r>
              <a:rPr lang="en-IN" sz="2000" dirty="0"/>
              <a:t>, </a:t>
            </a:r>
            <a:r>
              <a:rPr lang="en-IN" sz="2000" dirty="0" err="1"/>
              <a:t>start_data</a:t>
            </a:r>
            <a:r>
              <a:rPr lang="en-IN" sz="2000" dirty="0"/>
              <a:t>, </a:t>
            </a:r>
            <a:r>
              <a:rPr lang="en-IN" sz="2000" dirty="0" err="1"/>
              <a:t>end_data</a:t>
            </a:r>
            <a:r>
              <a:rPr lang="en-IN" sz="2000" dirty="0"/>
              <a:t>, </a:t>
            </a:r>
            <a:r>
              <a:rPr lang="en-IN" sz="2000" dirty="0" err="1"/>
              <a:t>start_stack</a:t>
            </a:r>
            <a:r>
              <a:rPr lang="en-IN" sz="2000" dirty="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unsigned long </a:t>
            </a:r>
            <a:r>
              <a:rPr lang="en-IN" sz="2000" dirty="0" err="1"/>
              <a:t>cpu_bitmap</a:t>
            </a:r>
            <a:r>
              <a:rPr lang="en-IN" sz="2000" dirty="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pgd_t</a:t>
            </a:r>
            <a:r>
              <a:rPr lang="en-IN" sz="2000" dirty="0"/>
              <a:t> * </a:t>
            </a:r>
            <a:r>
              <a:rPr lang="en-IN" sz="2000" dirty="0" err="1"/>
              <a:t>pgd</a:t>
            </a:r>
            <a:r>
              <a:rPr lang="en-IN" sz="2000" dirty="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1150600" cy="594361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region is represented by a </a:t>
            </a:r>
            <a:r>
              <a:rPr lang="en-US" dirty="0" err="1"/>
              <a:t>vm_area_struct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include/</a:t>
            </a:r>
            <a:r>
              <a:rPr lang="en-US" sz="2800" dirty="0" err="1">
                <a:solidFill>
                  <a:srgbClr val="0070C0"/>
                </a:solidFill>
              </a:rPr>
              <a:t>linux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mm_types.h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429000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vm_area_struct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4131953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726314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431009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unsigned long </a:t>
            </a:r>
            <a:r>
              <a:rPr lang="en-US" sz="2400" dirty="0" err="1"/>
              <a:t>vm_start</a:t>
            </a:r>
            <a:r>
              <a:rPr lang="en-US" sz="2400" dirty="0"/>
              <a:t>, </a:t>
            </a:r>
            <a:r>
              <a:rPr lang="en-US" sz="2400" dirty="0" err="1"/>
              <a:t>vm_end</a:t>
            </a:r>
            <a:r>
              <a:rPr lang="en-US" sz="2400" dirty="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347656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5018701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</a:t>
            </a:r>
            <a:r>
              <a:rPr lang="en-US" sz="2400" dirty="0" err="1"/>
              <a:t>mm_struct</a:t>
            </a:r>
            <a:r>
              <a:rPr lang="en-US" sz="2400" dirty="0"/>
              <a:t> *</a:t>
            </a:r>
            <a:r>
              <a:rPr lang="en-US" sz="2400" dirty="0" err="1"/>
              <a:t>vm_mm</a:t>
            </a:r>
            <a:r>
              <a:rPr lang="en-US" sz="2400" dirty="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5045413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936936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706103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</a:t>
            </a:r>
            <a:r>
              <a:rPr lang="en-US" sz="2400" dirty="0" err="1"/>
              <a:t>list_head</a:t>
            </a:r>
            <a:r>
              <a:rPr lang="en-US" sz="2400" dirty="0"/>
              <a:t> </a:t>
            </a:r>
            <a:r>
              <a:rPr lang="en-US" sz="2400" dirty="0" err="1"/>
              <a:t>anon_vma_chain</a:t>
            </a:r>
            <a:r>
              <a:rPr lang="en-US" sz="2400" dirty="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563360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6244245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file *</a:t>
            </a:r>
            <a:r>
              <a:rPr lang="en-US" sz="2400" dirty="0" err="1"/>
              <a:t>vmfile</a:t>
            </a:r>
            <a:r>
              <a:rPr lang="en-US" sz="2400" dirty="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719458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6619" y="355890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7810500" y="0"/>
            <a:ext cx="434340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365001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61915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986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What is the best data structure for storing data about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263503" y="3912014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812520" y="3912014"/>
            <a:ext cx="9648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</a:t>
            </a:r>
            <a:r>
              <a:rPr lang="en-US" sz="2800" b="1" dirty="0"/>
              <a:t>black</a:t>
            </a:r>
            <a:r>
              <a:rPr lang="en-US" sz="2800" dirty="0"/>
              <a:t> tree used to be the default choice. It is increasingly</a:t>
            </a:r>
            <a:br>
              <a:rPr lang="en-US" sz="2800" dirty="0"/>
            </a:br>
            <a:r>
              <a:rPr lang="en-US" sz="2800" dirty="0"/>
              <a:t>being replaced by the </a:t>
            </a:r>
            <a:r>
              <a:rPr lang="en-US" sz="2800" dirty="0">
                <a:solidFill>
                  <a:srgbClr val="C00000"/>
                </a:solidFill>
              </a:rPr>
              <a:t>Maple</a:t>
            </a:r>
            <a:r>
              <a:rPr lang="en-US" sz="2800" dirty="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805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Hashes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738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 dirty="0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US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  <a:endParaRPr lang="en-US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  <a:endParaRPr lang="en-US" sz="2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2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645920" y="183801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365911" y="2465770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It is an instance of a </a:t>
            </a:r>
            <a:r>
              <a:rPr lang="en-US" sz="2400">
                <a:solidFill>
                  <a:srgbClr val="FF0000"/>
                </a:solidFill>
              </a:rPr>
              <a:t>running</a:t>
            </a:r>
            <a:r>
              <a:rPr lang="en-US" sz="240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>
                <a:solidFill>
                  <a:srgbClr val="00B050"/>
                </a:solidFill>
              </a:rPr>
              <a:t>process</a:t>
            </a:r>
            <a:r>
              <a:rPr lang="en-US" sz="240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" y="4236233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569111" y="4249440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609751" y="4711105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6" y="5377960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530787" y="5391167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725937" y="5852832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Processes </a:t>
            </a:r>
            <a:r>
              <a:rPr lang="en-US" sz="2400">
                <a:solidFill>
                  <a:srgbClr val="0070C0"/>
                </a:solidFill>
              </a:rPr>
              <a:t>send</a:t>
            </a:r>
            <a:r>
              <a:rPr lang="en-US" sz="2400"/>
              <a:t> messages to the OS via </a:t>
            </a:r>
            <a:r>
              <a:rPr lang="en-US" sz="2400">
                <a:solidFill>
                  <a:srgbClr val="C00000"/>
                </a:solidFill>
              </a:rPr>
              <a:t>system</a:t>
            </a:r>
            <a:r>
              <a:rPr lang="en-US" sz="2400"/>
              <a:t> calls. </a:t>
            </a:r>
            <a:br>
              <a:rPr lang="en-US" sz="2400"/>
            </a:br>
            <a:r>
              <a:rPr lang="en-US" sz="2400"/>
              <a:t>The OS </a:t>
            </a:r>
            <a:r>
              <a:rPr lang="en-US" sz="2400">
                <a:solidFill>
                  <a:srgbClr val="0070C0"/>
                </a:solidFill>
              </a:rPr>
              <a:t>sends</a:t>
            </a:r>
            <a:r>
              <a:rPr lang="en-US" sz="2400"/>
              <a:t> messages to a process via </a:t>
            </a:r>
            <a:r>
              <a:rPr lang="en-US" sz="2400">
                <a:solidFill>
                  <a:srgbClr val="FF0000"/>
                </a:solidFill>
              </a:rPr>
              <a:t>signals</a:t>
            </a:r>
            <a:r>
              <a:rPr lang="en-US" sz="240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range-based</a:t>
            </a:r>
            <a:r>
              <a:rPr lang="en-IN" dirty="0"/>
              <a:t> B-tree</a:t>
            </a:r>
          </a:p>
          <a:p>
            <a:r>
              <a:rPr lang="en-IN" dirty="0"/>
              <a:t>In the Maple tree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Branching</a:t>
            </a:r>
            <a:r>
              <a:rPr lang="en-IN" dirty="0"/>
              <a:t> factor: 10 for non-leaf nodes and 16 for leaf nodes, 256-byte node size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Faster</a:t>
            </a:r>
            <a:r>
              <a:rPr lang="en-IN" dirty="0"/>
              <a:t> than traditional red-black trees</a:t>
            </a:r>
          </a:p>
          <a:p>
            <a:pPr lvl="1"/>
            <a:r>
              <a:rPr lang="en-IN" dirty="0"/>
              <a:t>Optimized to fit </a:t>
            </a:r>
            <a:r>
              <a:rPr lang="en-IN" dirty="0">
                <a:solidFill>
                  <a:srgbClr val="7030A0"/>
                </a:solidFill>
              </a:rPr>
              <a:t>data</a:t>
            </a:r>
            <a:r>
              <a:rPr lang="en-IN" dirty="0"/>
              <a:t> at cache line granularities</a:t>
            </a:r>
          </a:p>
          <a:p>
            <a:r>
              <a:rPr lang="en-IN" dirty="0"/>
              <a:t>Allows more </a:t>
            </a:r>
            <a:r>
              <a:rPr lang="en-IN" dirty="0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 dirty="0"/>
              <a:t>Different users can operate on different parts of the </a:t>
            </a:r>
            <a:r>
              <a:rPr lang="en-IN" dirty="0">
                <a:solidFill>
                  <a:srgbClr val="FF0000"/>
                </a:solidFill>
              </a:rPr>
              <a:t>tree</a:t>
            </a:r>
            <a:r>
              <a:rPr lang="en-IN" dirty="0"/>
              <a:t> without interfering with each other. </a:t>
            </a:r>
          </a:p>
          <a:p>
            <a:pPr lvl="1"/>
            <a:r>
              <a:rPr lang="en-IN" dirty="0"/>
              <a:t>They will remain </a:t>
            </a:r>
            <a:r>
              <a:rPr lang="en-IN" dirty="0">
                <a:solidFill>
                  <a:srgbClr val="002060"/>
                </a:solidFill>
              </a:rPr>
              <a:t>isolated</a:t>
            </a:r>
            <a:r>
              <a:rPr lang="en-IN" dirty="0"/>
              <a:t> from each other most of the time (use less locks)</a:t>
            </a:r>
          </a:p>
          <a:p>
            <a:r>
              <a:rPr lang="en-IN" dirty="0"/>
              <a:t>They are used to managed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anonymous and non-anonymous virtual memory?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in the file system is defined as a </a:t>
            </a:r>
            <a:r>
              <a:rPr lang="en-US" dirty="0">
                <a:solidFill>
                  <a:srgbClr val="C00000"/>
                </a:solidFill>
              </a:rPr>
              <a:t>contiguous</a:t>
            </a:r>
            <a:r>
              <a:rPr lang="en-US" dirty="0"/>
              <a:t> array of bytes stored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/>
              <a:t> device like a hard drive</a:t>
            </a:r>
          </a:p>
          <a:p>
            <a:r>
              <a:rPr lang="en-US" dirty="0"/>
              <a:t>A lot of </a:t>
            </a:r>
            <a:r>
              <a:rPr lang="en-US" dirty="0">
                <a:solidFill>
                  <a:srgbClr val="00B050"/>
                </a:solidFill>
              </a:rPr>
              <a:t>files</a:t>
            </a:r>
            <a:r>
              <a:rPr lang="en-US" dirty="0"/>
              <a:t> that a process uses do not exclusively belong to it.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executable</a:t>
            </a:r>
            <a:r>
              <a:rPr lang="en-US" dirty="0"/>
              <a:t> (opened in read-only mode)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Shared libraries </a:t>
            </a:r>
            <a:r>
              <a:rPr lang="en-US" dirty="0"/>
              <a:t>(opened in read-only mode)</a:t>
            </a:r>
          </a:p>
          <a:p>
            <a:r>
              <a:rPr lang="en-US" dirty="0"/>
              <a:t>Other files that exclusively belong to it can be mapped to the </a:t>
            </a:r>
            <a:r>
              <a:rPr lang="en-US" dirty="0">
                <a:solidFill>
                  <a:srgbClr val="00B050"/>
                </a:solidFill>
              </a:rPr>
              <a:t>virtual memory space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easy</a:t>
            </a:r>
            <a:r>
              <a:rPr lang="en-US" dirty="0"/>
              <a:t> to access). This is non-anonymous memory.</a:t>
            </a:r>
          </a:p>
          <a:p>
            <a:r>
              <a:rPr lang="en-US" dirty="0"/>
              <a:t>Anonymous VM regions comprise the space on the heap that we create using </a:t>
            </a:r>
            <a:r>
              <a:rPr lang="en-US" i="1" dirty="0">
                <a:solidFill>
                  <a:srgbClr val="7030A0"/>
                </a:solidFill>
              </a:rPr>
              <a:t>malloc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new</a:t>
            </a:r>
            <a:r>
              <a:rPr lang="en-US" dirty="0"/>
              <a:t>, and subsequently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/>
              <a:t>travel</a:t>
            </a:r>
          </a:p>
          <a:p>
            <a:pPr algn="l"/>
            <a:r>
              <a:rPr lang="en-IN" sz="2800" dirty="0"/>
              <a:t>truck</a:t>
            </a:r>
          </a:p>
          <a:p>
            <a:pPr algn="l"/>
            <a:r>
              <a:rPr lang="en-IN" sz="2800" dirty="0"/>
              <a:t>tram </a:t>
            </a:r>
          </a:p>
          <a:p>
            <a:pPr algn="l"/>
            <a:r>
              <a:rPr lang="en-IN" sz="2800" dirty="0"/>
              <a:t>trust</a:t>
            </a:r>
          </a:p>
          <a:p>
            <a:pPr algn="l"/>
            <a:r>
              <a:rPr lang="en-IN" sz="2800" dirty="0"/>
              <a:t>trick</a:t>
            </a:r>
          </a:p>
          <a:p>
            <a:pPr algn="l"/>
            <a:r>
              <a:rPr lang="en-IN" sz="2800" dirty="0"/>
              <a:t>tryst</a:t>
            </a:r>
          </a:p>
          <a:p>
            <a:pPr algn="l"/>
            <a:r>
              <a:rPr lang="en-IN" sz="2800" dirty="0"/>
              <a:t>tread</a:t>
            </a:r>
          </a:p>
          <a:p>
            <a:pPr algn="l"/>
            <a:r>
              <a:rPr lang="en-IN" sz="2800" dirty="0"/>
              <a:t>tractor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strings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</a:t>
            </a:r>
            <a:endParaRPr lang="en-IN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</a:t>
            </a: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vel</a:t>
            </a:r>
            <a:endParaRPr lang="en-IN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ctor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B621AC-B720-4AD7-13F3-A4F8EB2DF174}"/>
              </a:ext>
            </a:extLst>
          </p:cNvPr>
          <p:cNvSpPr/>
          <p:nvPr/>
        </p:nvSpPr>
        <p:spPr>
          <a:xfrm>
            <a:off x="754516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ad</a:t>
            </a:r>
            <a:endParaRPr lang="en-IN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0A34B0-88F9-B8E0-4BFF-EBE980EDF64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679870" y="3521301"/>
            <a:ext cx="327934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id (</a:t>
            </a:r>
            <a:r>
              <a:rPr lang="en-IN" dirty="0" err="1"/>
              <a:t>pid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uniquely identified by an integer: </a:t>
            </a:r>
            <a:r>
              <a:rPr lang="en-IN" dirty="0" err="1"/>
              <a:t>pid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00B050"/>
                </a:solidFill>
              </a:rPr>
              <a:t>system calls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kernel</a:t>
            </a:r>
            <a:r>
              <a:rPr lang="en-IN" dirty="0"/>
              <a:t> itself identify a process by its </a:t>
            </a:r>
            <a:r>
              <a:rPr lang="en-IN" dirty="0" err="1"/>
              <a:t>pid</a:t>
            </a:r>
            <a:endParaRPr lang="en-IN" dirty="0"/>
          </a:p>
          <a:p>
            <a:r>
              <a:rPr lang="en-IN" dirty="0"/>
              <a:t>Processes can also be part of a </a:t>
            </a:r>
            <a:r>
              <a:rPr lang="en-IN" dirty="0">
                <a:solidFill>
                  <a:srgbClr val="002060"/>
                </a:solidFill>
              </a:rPr>
              <a:t>group</a:t>
            </a:r>
          </a:p>
          <a:p>
            <a:pPr lvl="1"/>
            <a:r>
              <a:rPr lang="en-IN" dirty="0"/>
              <a:t>This is known as 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group</a:t>
            </a:r>
          </a:p>
          <a:p>
            <a:pPr lvl="1"/>
            <a:r>
              <a:rPr lang="en-IN" dirty="0"/>
              <a:t>Every group has a </a:t>
            </a:r>
            <a:r>
              <a:rPr lang="en-IN" dirty="0" err="1">
                <a:solidFill>
                  <a:srgbClr val="FF0000"/>
                </a:solidFill>
              </a:rPr>
              <a:t>tgid</a:t>
            </a:r>
            <a:r>
              <a:rPr lang="en-IN" dirty="0"/>
              <a:t> (thread group id)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 dirty="0"/>
              <a:t> in the group will have the same </a:t>
            </a:r>
            <a:r>
              <a:rPr lang="en-IN" dirty="0" err="1"/>
              <a:t>tgid</a:t>
            </a:r>
            <a:endParaRPr lang="en-IN" dirty="0"/>
          </a:p>
          <a:p>
            <a:pPr lvl="1"/>
            <a:r>
              <a:rPr lang="en-IN" dirty="0"/>
              <a:t>It is equal to the </a:t>
            </a:r>
            <a:r>
              <a:rPr lang="en-IN" dirty="0" err="1"/>
              <a:t>pid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main</a:t>
            </a:r>
            <a:r>
              <a:rPr lang="en-IN" dirty="0"/>
              <a:t> thread (of the thread group)</a:t>
            </a:r>
          </a:p>
          <a:p>
            <a:r>
              <a:rPr lang="en-IN" dirty="0"/>
              <a:t>Linux also uses a </a:t>
            </a:r>
            <a:r>
              <a:rPr lang="en-IN" i="1" dirty="0" err="1"/>
              <a:t>pid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structure</a:t>
            </a:r>
            <a:r>
              <a:rPr lang="en-IN" dirty="0"/>
              <a:t> (</a:t>
            </a:r>
            <a:r>
              <a:rPr lang="en-IN" i="1" dirty="0"/>
              <a:t>struct </a:t>
            </a:r>
            <a:r>
              <a:rPr lang="en-IN" i="1" dirty="0" err="1"/>
              <a:t>pid</a:t>
            </a:r>
            <a:r>
              <a:rPr lang="en-IN" dirty="0"/>
              <a:t>) to refer to a process that may have exited and its </a:t>
            </a:r>
            <a:r>
              <a:rPr lang="en-IN" dirty="0" err="1"/>
              <a:t>pid_t</a:t>
            </a:r>
            <a:r>
              <a:rPr lang="en-IN" dirty="0"/>
              <a:t> value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the command: </a:t>
            </a:r>
            <a:r>
              <a:rPr lang="en-US" sz="2800" dirty="0" err="1"/>
              <a:t>ps</a:t>
            </a:r>
            <a:r>
              <a:rPr lang="en-US" sz="2800" dirty="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pids</a:t>
            </a:r>
            <a:r>
              <a:rPr lang="en-US" dirty="0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2911"/>
          </a:xfrm>
        </p:spPr>
        <p:txBody>
          <a:bodyPr/>
          <a:lstStyle/>
          <a:p>
            <a:r>
              <a:rPr lang="en-US" dirty="0"/>
              <a:t>The file /proc/sys/kernel/</a:t>
            </a:r>
            <a:r>
              <a:rPr lang="en-US" dirty="0" err="1"/>
              <a:t>pid_max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contains</a:t>
            </a:r>
            <a:r>
              <a:rPr lang="en-US" dirty="0"/>
              <a:t> the maximum number of possible </a:t>
            </a:r>
            <a:r>
              <a:rPr lang="en-US" dirty="0" err="1"/>
              <a:t>pids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Defaults</a:t>
            </a:r>
            <a:r>
              <a:rPr lang="en-US" dirty="0"/>
              <a:t> to 32,768</a:t>
            </a:r>
          </a:p>
          <a:p>
            <a:r>
              <a:rPr lang="en-US" dirty="0"/>
              <a:t>There is a fundamental data structure question here.</a:t>
            </a:r>
          </a:p>
          <a:p>
            <a:r>
              <a:rPr lang="en-US" dirty="0"/>
              <a:t>How do we manage the list of </a:t>
            </a:r>
            <a:r>
              <a:rPr lang="en-US" dirty="0" err="1"/>
              <a:t>pids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9" y="375996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A9CAE3F-C3B9-78B1-9F12-1E1362118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907" y="4901202"/>
            <a:ext cx="1102093" cy="1102093"/>
          </a:xfrm>
          <a:prstGeom prst="rect">
            <a:avLst/>
          </a:prstGeom>
        </p:spPr>
      </p:pic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96682"/>
            <a:ext cx="10515600" cy="3897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supposed to be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operating system” </a:t>
            </a:r>
          </a:p>
          <a:p>
            <a:pPr lvl="1"/>
            <a:r>
              <a:rPr lang="en-IN" dirty="0"/>
              <a:t>Each container has its own </a:t>
            </a:r>
            <a:r>
              <a:rPr lang="en-IN" dirty="0">
                <a:solidFill>
                  <a:srgbClr val="002060"/>
                </a:solidFill>
              </a:rPr>
              <a:t>process space </a:t>
            </a:r>
            <a:r>
              <a:rPr lang="en-IN" dirty="0"/>
              <a:t>and file system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This means that all the </a:t>
            </a:r>
            <a:r>
              <a:rPr lang="en-IN" dirty="0">
                <a:solidFill>
                  <a:srgbClr val="C00000"/>
                </a:solidFill>
              </a:rPr>
              <a:t>constituent</a:t>
            </a:r>
            <a:r>
              <a:rPr lang="en-IN" dirty="0"/>
              <a:t> processes are suspended, resumed, and migrated</a:t>
            </a:r>
          </a:p>
          <a:p>
            <a:pPr lvl="2"/>
            <a:r>
              <a:rPr lang="en-IN" dirty="0"/>
              <a:t>They shall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have the same </a:t>
            </a:r>
            <a:r>
              <a:rPr lang="en-IN" dirty="0" err="1"/>
              <a:t>pid</a:t>
            </a:r>
            <a:r>
              <a:rPr lang="en-IN" dirty="0"/>
              <a:t> numbers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of the </a:t>
            </a:r>
            <a:r>
              <a:rPr lang="en-IN" i="1" dirty="0" err="1"/>
              <a:t>pid_namespace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a parent</a:t>
            </a:r>
          </a:p>
          <a:p>
            <a:r>
              <a:rPr lang="en-IN" dirty="0"/>
              <a:t>Hence, it has a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 (the root namespace has level 1)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radix tree </a:t>
            </a:r>
            <a:r>
              <a:rPr lang="en-IN" dirty="0"/>
              <a:t>to find the next </a:t>
            </a:r>
            <a:r>
              <a:rPr lang="en-IN" dirty="0" err="1"/>
              <a:t>pid</a:t>
            </a:r>
            <a:r>
              <a:rPr lang="en-IN" dirty="0"/>
              <a:t>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pid_namespace</a:t>
            </a:r>
            <a:r>
              <a:rPr lang="en-IN" sz="2400" i="1" dirty="0"/>
              <a:t> </a:t>
            </a:r>
            <a:r>
              <a:rPr lang="en-IN" sz="2400" dirty="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4" y="2614673"/>
            <a:ext cx="5102165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radix tree to store allocated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kmem_cache</a:t>
            </a:r>
            <a:r>
              <a:rPr lang="en-IN" sz="2000" dirty="0"/>
              <a:t> *</a:t>
            </a:r>
            <a:r>
              <a:rPr lang="en-IN" sz="2000" dirty="0" err="1"/>
              <a:t>pid_cachep</a:t>
            </a:r>
            <a:r>
              <a:rPr lang="en-IN" sz="2000" dirty="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Cache of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int </a:t>
            </a:r>
            <a:r>
              <a:rPr lang="en-IN" sz="2000" dirty="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pid_namespace</a:t>
            </a:r>
            <a:r>
              <a:rPr lang="en-IN" sz="2000" dirty="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pid</a:t>
            </a:r>
            <a:r>
              <a:rPr lang="en-IN" dirty="0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upid</a:t>
            </a:r>
            <a:r>
              <a:rPr lang="en-IN" sz="2000" dirty="0"/>
              <a:t> {</a:t>
            </a:r>
          </a:p>
          <a:p>
            <a:pPr algn="l"/>
            <a:r>
              <a:rPr lang="en-IN" sz="2000" dirty="0"/>
              <a:t>	int nr;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pid_namespace</a:t>
            </a:r>
            <a:r>
              <a:rPr lang="en-IN" sz="2000" dirty="0"/>
              <a:t> *ns;</a:t>
            </a:r>
          </a:p>
          <a:p>
            <a:pPr algn="l"/>
            <a:r>
              <a:rPr lang="en-IN" sz="2000" dirty="0"/>
              <a:t>};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</a:t>
            </a:r>
            <a:endParaRPr lang="en-IN" sz="2000" dirty="0"/>
          </a:p>
          <a:p>
            <a:pPr algn="l"/>
            <a:r>
              <a:rPr lang="en-IN" sz="2000" dirty="0"/>
              <a:t>{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refcount_t</a:t>
            </a:r>
            <a:r>
              <a:rPr lang="en-IN" sz="2000" dirty="0"/>
              <a:t> count;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/>
              <a:t>level;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hlist_head</a:t>
            </a:r>
            <a:r>
              <a:rPr lang="en-IN" sz="2000" dirty="0"/>
              <a:t> tasks[PIDTYPE_MAX];</a:t>
            </a:r>
          </a:p>
          <a:p>
            <a:pPr algn="l"/>
            <a:r>
              <a:rPr lang="en-IN" sz="2000" dirty="0"/>
              <a:t>	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wait queue for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pidfd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notifications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upid</a:t>
            </a:r>
            <a:r>
              <a:rPr lang="en-IN" sz="2000" dirty="0"/>
              <a:t> numbers[1];</a:t>
            </a:r>
          </a:p>
          <a:p>
            <a:pPr algn="l"/>
            <a:r>
              <a:rPr lang="en-IN" sz="2000" dirty="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438225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Tasks that use this </a:t>
            </a:r>
            <a:r>
              <a:rPr lang="en-IN" sz="2000" dirty="0" err="1"/>
              <a:t>pid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 represents a task group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</a:t>
            </a:r>
            <a:r>
              <a:rPr lang="en-IN" sz="2000" dirty="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Array of </a:t>
            </a:r>
            <a:r>
              <a:rPr lang="en-IN" sz="2000" i="1" dirty="0" err="1"/>
              <a:t>upid</a:t>
            </a:r>
            <a:r>
              <a:rPr lang="en-IN" sz="2000" dirty="0" err="1"/>
              <a:t>s</a:t>
            </a:r>
            <a:r>
              <a:rPr lang="en-IN" sz="2000" dirty="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 </a:t>
            </a:r>
            <a:r>
              <a:rPr lang="en-IN" i="1" dirty="0" err="1"/>
              <a:t>pid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Call the </a:t>
            </a:r>
            <a:r>
              <a:rPr lang="en-IN" i="1" dirty="0" err="1"/>
              <a:t>alloc_pid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pid.c</a:t>
            </a:r>
            <a:endParaRPr lang="en-IN" dirty="0"/>
          </a:p>
          <a:p>
            <a:r>
              <a:rPr lang="en-IN" dirty="0"/>
              <a:t>Use as </a:t>
            </a:r>
            <a:r>
              <a:rPr lang="en-IN" dirty="0">
                <a:solidFill>
                  <a:srgbClr val="0070C0"/>
                </a:solidFill>
              </a:rPr>
              <a:t>software</a:t>
            </a:r>
            <a:r>
              <a:rPr lang="en-IN" dirty="0"/>
              <a:t> cache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namespace</a:t>
            </a:r>
            <a:r>
              <a:rPr lang="en-IN" dirty="0"/>
              <a:t> has an </a:t>
            </a:r>
            <a:r>
              <a:rPr lang="en-IN" dirty="0">
                <a:solidFill>
                  <a:srgbClr val="0070C0"/>
                </a:solidFill>
              </a:rPr>
              <a:t>element</a:t>
            </a:r>
            <a:r>
              <a:rPr lang="en-IN" dirty="0"/>
              <a:t> called </a:t>
            </a:r>
            <a:r>
              <a:rPr lang="en-IN" i="1" dirty="0" err="1"/>
              <a:t>pid_cachep</a:t>
            </a:r>
            <a:r>
              <a:rPr lang="en-IN" i="1" dirty="0"/>
              <a:t> </a:t>
            </a:r>
            <a:r>
              <a:rPr lang="en-IN" dirty="0"/>
              <a:t>that is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Fetch</a:t>
            </a:r>
            <a:r>
              <a:rPr lang="en-IN" dirty="0"/>
              <a:t> an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from the software cache</a:t>
            </a:r>
          </a:p>
          <a:p>
            <a:pPr lvl="1"/>
            <a:r>
              <a:rPr lang="en-IN" dirty="0"/>
              <a:t>This is a </a:t>
            </a:r>
            <a:r>
              <a:rPr lang="en-IN" dirty="0">
                <a:solidFill>
                  <a:srgbClr val="00B050"/>
                </a:solidFill>
              </a:rPr>
              <a:t>fast</a:t>
            </a:r>
            <a:r>
              <a:rPr lang="en-IN" dirty="0"/>
              <a:t> process. There is no </a:t>
            </a:r>
            <a:r>
              <a:rPr lang="en-IN" dirty="0">
                <a:solidFill>
                  <a:srgbClr val="FF0000"/>
                </a:solidFill>
              </a:rPr>
              <a:t>need</a:t>
            </a:r>
            <a:r>
              <a:rPr lang="en-IN" dirty="0"/>
              <a:t> to allocate a new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Note that a process may be a part of many </a:t>
            </a:r>
            <a:r>
              <a:rPr lang="en-IN" dirty="0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 dirty="0"/>
              <a:t>Its namespace and all </a:t>
            </a:r>
            <a:r>
              <a:rPr lang="en-IN" dirty="0">
                <a:solidFill>
                  <a:srgbClr val="FF0000"/>
                </a:solidFill>
              </a:rPr>
              <a:t>ancestor</a:t>
            </a:r>
            <a:r>
              <a:rPr lang="en-IN" dirty="0"/>
              <a:t> namespaces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Allocate</a:t>
            </a:r>
            <a:r>
              <a:rPr lang="en-IN" dirty="0"/>
              <a:t> a </a:t>
            </a:r>
            <a:r>
              <a:rPr lang="en-IN" i="1" dirty="0" err="1"/>
              <a:t>pid</a:t>
            </a:r>
            <a:r>
              <a:rPr lang="en-IN" dirty="0"/>
              <a:t> number in each ancestor namespace</a:t>
            </a:r>
          </a:p>
          <a:p>
            <a:r>
              <a:rPr lang="en-IN" dirty="0"/>
              <a:t>At each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, keep adding the </a:t>
            </a:r>
            <a:r>
              <a:rPr lang="en-IN" i="1" dirty="0" err="1"/>
              <a:t>pid</a:t>
            </a:r>
            <a:r>
              <a:rPr lang="en-IN" i="1" dirty="0"/>
              <a:t> structure </a:t>
            </a:r>
            <a:r>
              <a:rPr lang="en-IN" dirty="0"/>
              <a:t>to the radix tree at each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654156"/>
              </p:ext>
            </p:extLst>
          </p:nvPr>
        </p:nvGraphicFramePr>
        <p:xfrm>
          <a:off x="934720" y="1690688"/>
          <a:ext cx="941832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 dirty="0"/>
              <a:t>Store all the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in a radix tree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key</a:t>
            </a:r>
            <a:r>
              <a:rPr lang="en-IN" dirty="0"/>
              <a:t> is the process id, and the </a:t>
            </a:r>
            <a:r>
              <a:rPr lang="en-IN" dirty="0">
                <a:solidFill>
                  <a:srgbClr val="00B050"/>
                </a:solidFill>
              </a:rPr>
              <a:t>value</a:t>
            </a:r>
            <a:r>
              <a:rPr lang="en-IN" dirty="0"/>
              <a:t> is the </a:t>
            </a:r>
            <a:r>
              <a:rPr lang="en-IN" dirty="0" err="1"/>
              <a:t>ptr</a:t>
            </a:r>
            <a:r>
              <a:rPr lang="en-IN" dirty="0"/>
              <a:t> to the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This works like a </a:t>
            </a:r>
            <a:r>
              <a:rPr lang="en-IN" dirty="0" err="1">
                <a:solidFill>
                  <a:srgbClr val="C00000"/>
                </a:solidFill>
              </a:rPr>
              <a:t>hashtable</a:t>
            </a:r>
            <a:r>
              <a:rPr lang="en-IN" dirty="0"/>
              <a:t>. Faster than a </a:t>
            </a:r>
            <a:r>
              <a:rPr lang="en-IN" dirty="0">
                <a:solidFill>
                  <a:srgbClr val="FF0000"/>
                </a:solidFill>
              </a:rPr>
              <a:t>real</a:t>
            </a:r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in practice.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radix</a:t>
            </a:r>
            <a:r>
              <a:rPr lang="en-IN" dirty="0"/>
              <a:t> tree works well when the keys share </a:t>
            </a:r>
            <a:r>
              <a:rPr lang="en-IN" dirty="0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 dirty="0"/>
              <a:t>This is indeed the case with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361505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a bitmap: 1 bit per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. </a:t>
            </a:r>
          </a:p>
          <a:p>
            <a:r>
              <a:rPr lang="en-IN" dirty="0"/>
              <a:t>If there is a </a:t>
            </a:r>
            <a:r>
              <a:rPr lang="en-IN" dirty="0">
                <a:solidFill>
                  <a:srgbClr val="FF0000"/>
                </a:solidFill>
              </a:rPr>
              <a:t>maximum</a:t>
            </a:r>
            <a:r>
              <a:rPr lang="en-IN" dirty="0"/>
              <a:t> of </a:t>
            </a:r>
            <a:r>
              <a:rPr lang="en-IN" i="1" dirty="0"/>
              <a:t>K </a:t>
            </a:r>
            <a:r>
              <a:rPr lang="en-IN" dirty="0"/>
              <a:t>processes, then we have a </a:t>
            </a:r>
            <a:r>
              <a:rPr lang="en-IN" dirty="0">
                <a:solidFill>
                  <a:srgbClr val="C00000"/>
                </a:solidFill>
              </a:rPr>
              <a:t>large</a:t>
            </a:r>
            <a:r>
              <a:rPr lang="en-IN" dirty="0"/>
              <a:t> K-bit bitmap</a:t>
            </a:r>
          </a:p>
          <a:p>
            <a:r>
              <a:rPr lang="en-IN" dirty="0"/>
              <a:t>To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in the bitmap</a:t>
            </a:r>
          </a:p>
          <a:p>
            <a:pPr lvl="1"/>
            <a:r>
              <a:rPr lang="en-IN" dirty="0"/>
              <a:t>Maintain a bitmap of all </a:t>
            </a:r>
            <a:r>
              <a:rPr lang="en-IN" dirty="0">
                <a:solidFill>
                  <a:schemeClr val="accent6"/>
                </a:solidFill>
              </a:rPr>
              <a:t>process</a:t>
            </a:r>
            <a:r>
              <a:rPr lang="en-IN" dirty="0"/>
              <a:t> ids in a given range (1 if free, 0 if not free)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Problem</a:t>
            </a:r>
            <a:r>
              <a:rPr lang="en-IN" dirty="0"/>
              <a:t>: Given a starting index, find the next </a:t>
            </a:r>
            <a:r>
              <a:rPr lang="en-IN" dirty="0">
                <a:solidFill>
                  <a:srgbClr val="C00000"/>
                </a:solidFill>
              </a:rPr>
              <a:t>index</a:t>
            </a:r>
            <a:r>
              <a:rPr lang="en-IN" dirty="0"/>
              <a:t> that is </a:t>
            </a:r>
            <a:r>
              <a:rPr lang="en-IN" dirty="0">
                <a:solidFill>
                  <a:srgbClr val="00B050"/>
                </a:solidFill>
              </a:rPr>
              <a:t>free</a:t>
            </a:r>
          </a:p>
          <a:p>
            <a:pPr lvl="1"/>
            <a:r>
              <a:rPr lang="en-IN" dirty="0"/>
              <a:t>Linux uses sequential search that has some smart </a:t>
            </a:r>
            <a:r>
              <a:rPr lang="en-IN" dirty="0">
                <a:solidFill>
                  <a:srgbClr val="C00000"/>
                </a:solidFill>
              </a:rPr>
              <a:t>features</a:t>
            </a:r>
          </a:p>
          <a:p>
            <a:pPr lvl="1"/>
            <a:r>
              <a:rPr lang="en-IN" dirty="0"/>
              <a:t>Traverse </a:t>
            </a:r>
            <a:r>
              <a:rPr lang="en-IN" dirty="0">
                <a:solidFill>
                  <a:srgbClr val="0070C0"/>
                </a:solidFill>
              </a:rPr>
              <a:t>long word </a:t>
            </a:r>
            <a:r>
              <a:rPr lang="en-IN" dirty="0"/>
              <a:t>by </a:t>
            </a:r>
            <a:r>
              <a:rPr lang="en-IN" dirty="0">
                <a:solidFill>
                  <a:srgbClr val="0070C0"/>
                </a:solidFill>
              </a:rPr>
              <a:t>long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word</a:t>
            </a:r>
            <a:r>
              <a:rPr lang="en-IN" dirty="0"/>
              <a:t> (not bit by bit)</a:t>
            </a:r>
          </a:p>
          <a:p>
            <a:pPr lvl="1"/>
            <a:r>
              <a:rPr lang="en-IN" dirty="0"/>
              <a:t>It uses the built in </a:t>
            </a:r>
            <a:r>
              <a:rPr lang="en-IN" i="1" dirty="0" err="1">
                <a:solidFill>
                  <a:srgbClr val="00B050"/>
                </a:solidFill>
              </a:rPr>
              <a:t>bsf</a:t>
            </a:r>
            <a:r>
              <a:rPr lang="en-IN" i="1" dirty="0"/>
              <a:t> </a:t>
            </a:r>
            <a:r>
              <a:rPr lang="en-IN" dirty="0"/>
              <a:t>instruction to find the first 1 bit set in a long word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Function: </a:t>
            </a:r>
            <a:r>
              <a:rPr lang="en-US" sz="2400" dirty="0" err="1"/>
              <a:t>radix_tree_find_next_bit</a:t>
            </a:r>
            <a:r>
              <a:rPr lang="en-US" sz="2400" dirty="0"/>
              <a:t>  in /lib/radix-</a:t>
            </a:r>
            <a:r>
              <a:rPr lang="en-US" sz="2400" dirty="0" err="1"/>
              <a:t>tree.c</a:t>
            </a:r>
            <a:endParaRPr lang="en-US" sz="2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process can be accelerated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Van </a:t>
            </a:r>
            <a:r>
              <a:rPr lang="en-US" dirty="0" err="1"/>
              <a:t>Emde</a:t>
            </a:r>
            <a:r>
              <a:rPr lang="en-US" dirty="0"/>
              <a:t> Boas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BEDE0B-172A-E32B-0452-474847246364}"/>
              </a:ext>
            </a:extLst>
          </p:cNvPr>
          <p:cNvSpPr/>
          <p:nvPr/>
        </p:nvSpPr>
        <p:spPr>
          <a:xfrm>
            <a:off x="9309324" y="4632960"/>
            <a:ext cx="2806476" cy="139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We can also store multiple bits in each leaf node or internal node. 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6563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Incorporate the Van </a:t>
            </a:r>
            <a:r>
              <a:rPr lang="en-IN" dirty="0" err="1"/>
              <a:t>Emde</a:t>
            </a:r>
            <a:r>
              <a:rPr lang="en-IN" dirty="0"/>
              <a:t> Boas Tree in the Radix Tree as Linux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EEAA-5D62-9F89-EEDE-0AE633BA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633676"/>
            <a:ext cx="10515600" cy="3752215"/>
          </a:xfrm>
        </p:spPr>
        <p:txBody>
          <a:bodyPr>
            <a:normAutofit fontScale="92500"/>
          </a:bodyPr>
          <a:lstStyle/>
          <a:p>
            <a:r>
              <a:rPr lang="en-IN" dirty="0"/>
              <a:t>Idea: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Split</a:t>
            </a:r>
            <a:r>
              <a:rPr lang="en-IN" dirty="0"/>
              <a:t> the bitmap among the </a:t>
            </a:r>
            <a:r>
              <a:rPr lang="en-IN" dirty="0">
                <a:solidFill>
                  <a:srgbClr val="0070C0"/>
                </a:solidFill>
              </a:rPr>
              <a:t>leaf</a:t>
            </a:r>
            <a:r>
              <a:rPr lang="en-IN" dirty="0"/>
              <a:t> nodes of the radix tree. Each </a:t>
            </a:r>
            <a:r>
              <a:rPr lang="en-IN" dirty="0">
                <a:solidFill>
                  <a:srgbClr val="7030A0"/>
                </a:solidFill>
              </a:rPr>
              <a:t>internal</a:t>
            </a:r>
            <a:r>
              <a:rPr lang="en-IN" dirty="0"/>
              <a:t> node contains a single bit indicating if the sub-tree rooted at it has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or not.</a:t>
            </a:r>
          </a:p>
          <a:p>
            <a:pPr lvl="1"/>
            <a:r>
              <a:rPr lang="en-IN" dirty="0"/>
              <a:t>We can start </a:t>
            </a:r>
            <a:r>
              <a:rPr lang="en-IN" dirty="0">
                <a:solidFill>
                  <a:srgbClr val="FF0000"/>
                </a:solidFill>
              </a:rPr>
              <a:t>allocating</a:t>
            </a:r>
            <a:r>
              <a:rPr lang="en-IN" dirty="0"/>
              <a:t> a new </a:t>
            </a:r>
            <a:r>
              <a:rPr lang="en-IN" i="1" dirty="0" err="1"/>
              <a:t>pid</a:t>
            </a:r>
            <a:r>
              <a:rPr lang="en-IN" dirty="0"/>
              <a:t> from 0 or from a given </a:t>
            </a:r>
            <a:r>
              <a:rPr lang="en-IN" i="1" dirty="0"/>
              <a:t>process’s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 such as the </a:t>
            </a:r>
            <a:r>
              <a:rPr lang="en-IN" dirty="0">
                <a:solidFill>
                  <a:srgbClr val="00B050"/>
                </a:solidFill>
              </a:rPr>
              <a:t>parent</a:t>
            </a:r>
            <a:r>
              <a:rPr lang="en-IN" dirty="0"/>
              <a:t> process </a:t>
            </a:r>
          </a:p>
          <a:p>
            <a:pPr lvl="1"/>
            <a:r>
              <a:rPr lang="en-IN" dirty="0"/>
              <a:t>Let us refer to this point as 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</a:p>
          <a:p>
            <a:pPr lvl="1"/>
            <a:r>
              <a:rPr lang="en-IN" dirty="0"/>
              <a:t>Once you reach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 leaf in the radix tree (the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  <a:r>
              <a:rPr lang="en-IN" dirty="0"/>
              <a:t>), start searching in the bitmap chunk towards </a:t>
            </a:r>
            <a:r>
              <a:rPr lang="en-IN" dirty="0">
                <a:solidFill>
                  <a:srgbClr val="7030A0"/>
                </a:solidFill>
              </a:rPr>
              <a:t>greater</a:t>
            </a:r>
            <a:r>
              <a:rPr lang="en-IN" dirty="0"/>
              <a:t> indices until you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entry.</a:t>
            </a:r>
          </a:p>
          <a:p>
            <a:pPr lvl="1"/>
            <a:r>
              <a:rPr lang="en-IN" dirty="0"/>
              <a:t>If you </a:t>
            </a:r>
            <a:r>
              <a:rPr lang="en-IN" dirty="0">
                <a:solidFill>
                  <a:srgbClr val="FF0000"/>
                </a:solidFill>
              </a:rPr>
              <a:t>don’t </a:t>
            </a:r>
            <a:r>
              <a:rPr lang="en-IN" dirty="0"/>
              <a:t>find one, then </a:t>
            </a:r>
            <a:r>
              <a:rPr lang="en-IN" dirty="0">
                <a:solidFill>
                  <a:srgbClr val="00B050"/>
                </a:solidFill>
              </a:rPr>
              <a:t>search</a:t>
            </a:r>
            <a:r>
              <a:rPr lang="en-IN" dirty="0"/>
              <a:t> the next bitmap chunk (greater values), and so on till a free entry is found.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223343"/>
              </p:ext>
            </p:extLst>
          </p:nvPr>
        </p:nvGraphicFramePr>
        <p:xfrm>
          <a:off x="2319528" y="5256436"/>
          <a:ext cx="7406640" cy="116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0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fs_struct</a:t>
            </a:r>
            <a:r>
              <a:rPr lang="en-US" dirty="0"/>
              <a:t> *fs;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511166" y="2541070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dirty="0">
                <a:solidFill>
                  <a:srgbClr val="7030A0"/>
                </a:solidFill>
              </a:rPr>
              <a:t>file system </a:t>
            </a:r>
            <a:r>
              <a:rPr lang="en-IN" sz="2400" dirty="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838200" y="3328804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files_struct</a:t>
            </a:r>
            <a:r>
              <a:rPr lang="en-US" dirty="0"/>
              <a:t> *files;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511166" y="3977139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838200" y="4864702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signal_struct</a:t>
            </a:r>
            <a:r>
              <a:rPr lang="en-US" dirty="0"/>
              <a:t> *signal;</a:t>
            </a:r>
          </a:p>
          <a:p>
            <a:pPr lv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511166" y="5468788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7030A0"/>
                </a:solidFill>
              </a:rPr>
              <a:t>registered</a:t>
            </a:r>
            <a:r>
              <a:rPr lang="en-IN" sz="2400" dirty="0">
                <a:solidFill>
                  <a:schemeClr val="tx1"/>
                </a:solidFill>
              </a:rPr>
              <a:t> signal handlers for the </a:t>
            </a:r>
            <a:r>
              <a:rPr lang="en-IN" sz="2400" dirty="0">
                <a:solidFill>
                  <a:srgbClr val="00B050"/>
                </a:solidFill>
              </a:rPr>
              <a:t>process.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io_context</a:t>
            </a:r>
            <a:r>
              <a:rPr lang="en-IN" dirty="0"/>
              <a:t> *</a:t>
            </a:r>
            <a:r>
              <a:rPr lang="en-IN" dirty="0" err="1"/>
              <a:t>io_context</a:t>
            </a:r>
            <a:r>
              <a:rPr lang="en-IN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I/O </a:t>
            </a:r>
            <a:r>
              <a:rPr lang="en-IN" sz="2400" dirty="0">
                <a:solidFill>
                  <a:srgbClr val="FF0000"/>
                </a:solidFill>
              </a:rPr>
              <a:t>subsystem</a:t>
            </a:r>
            <a:r>
              <a:rPr lang="en-IN" sz="2400" dirty="0">
                <a:solidFill>
                  <a:schemeClr val="tx1"/>
                </a:solidFill>
              </a:rPr>
              <a:t> state of the associated </a:t>
            </a:r>
            <a:r>
              <a:rPr lang="en-IN" sz="2400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 </a:t>
            </a:r>
            <a:r>
              <a:rPr lang="en-IN" dirty="0" err="1"/>
              <a:t>bio_list</a:t>
            </a:r>
            <a:r>
              <a:rPr lang="en-IN" dirty="0"/>
              <a:t> *</a:t>
            </a:r>
            <a:r>
              <a:rPr lang="en-IN" dirty="0" err="1"/>
              <a:t>bio_list</a:t>
            </a:r>
            <a:r>
              <a:rPr lang="en-IN" dirty="0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Block device information (like hard disks)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ptrace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allows the </a:t>
            </a:r>
            <a:r>
              <a:rPr lang="en-IN" dirty="0">
                <a:solidFill>
                  <a:srgbClr val="0070C0"/>
                </a:solidFill>
              </a:rPr>
              <a:t>parent</a:t>
            </a:r>
            <a:r>
              <a:rPr lang="en-IN" dirty="0"/>
              <a:t> process to observe and control the execution of a child process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FF0000"/>
                </a:solidFill>
              </a:rPr>
              <a:t>crucial</a:t>
            </a:r>
            <a:r>
              <a:rPr lang="en-IN" dirty="0"/>
              <a:t> piece of technology that allows debuggers to run</a:t>
            </a:r>
          </a:p>
          <a:p>
            <a:r>
              <a:rPr lang="en-IN" dirty="0"/>
              <a:t>One process can pretty much take over another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</a:p>
          <a:p>
            <a:r>
              <a:rPr lang="en-IN" dirty="0"/>
              <a:t>A process can be </a:t>
            </a:r>
            <a:r>
              <a:rPr lang="en-IN" dirty="0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 dirty="0"/>
              <a:t>If the process is being </a:t>
            </a:r>
            <a:r>
              <a:rPr lang="en-IN" dirty="0">
                <a:solidFill>
                  <a:srgbClr val="C00000"/>
                </a:solidFill>
              </a:rPr>
              <a:t>traced</a:t>
            </a:r>
            <a:r>
              <a:rPr lang="en-IN" dirty="0"/>
              <a:t> then the tracking process gets the control 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task_struct</a:t>
            </a:r>
            <a:r>
              <a:rPr lang="en-IN" dirty="0"/>
              <a:t> structure has a field </a:t>
            </a:r>
            <a:r>
              <a:rPr lang="en-IN" i="1" dirty="0"/>
              <a:t>unsigned int </a:t>
            </a:r>
            <a:r>
              <a:rPr lang="en-IN" i="1" dirty="0" err="1"/>
              <a:t>ptrace</a:t>
            </a:r>
            <a:r>
              <a:rPr lang="en-IN" i="1" dirty="0"/>
              <a:t>;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flags </a:t>
            </a:r>
            <a:r>
              <a:rPr lang="en-IN" dirty="0"/>
              <a:t>in this field enable the </a:t>
            </a:r>
            <a:r>
              <a:rPr lang="en-IN" dirty="0" err="1"/>
              <a:t>ptrace</a:t>
            </a:r>
            <a:r>
              <a:rPr lang="en-IN" dirty="0"/>
              <a:t> functionality	</a:t>
            </a:r>
          </a:p>
          <a:p>
            <a:r>
              <a:rPr lang="en-IN" dirty="0"/>
              <a:t>Whenever there is an event of interest like a </a:t>
            </a:r>
            <a:r>
              <a:rPr lang="en-IN" i="1" dirty="0"/>
              <a:t>fork</a:t>
            </a:r>
            <a:r>
              <a:rPr lang="en-IN" dirty="0"/>
              <a:t> or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/>
              <a:t>The traced process </a:t>
            </a:r>
            <a:r>
              <a:rPr lang="en-IN" dirty="0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 dirty="0"/>
              <a:t>A SIGTRAP </a:t>
            </a:r>
            <a:r>
              <a:rPr lang="en-IN" dirty="0">
                <a:solidFill>
                  <a:srgbClr val="7030A0"/>
                </a:solidFill>
              </a:rPr>
              <a:t>signal</a:t>
            </a:r>
            <a:r>
              <a:rPr lang="en-IN" dirty="0"/>
              <a:t> is sent to the tracking process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runs</a:t>
            </a:r>
            <a:r>
              <a:rPr lang="en-IN" dirty="0"/>
              <a:t> a signal handler</a:t>
            </a:r>
          </a:p>
          <a:p>
            <a:pPr lvl="1"/>
            <a:r>
              <a:rPr lang="en-IN" dirty="0"/>
              <a:t>This can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 dirty="0"/>
              <a:t> the state of the tracked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are essential to running and finishing programs</a:t>
            </a:r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with a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basic </a:t>
            </a:r>
            <a:r>
              <a:rPr lang="en-IN" sz="2400" dirty="0">
                <a:solidFill>
                  <a:srgbClr val="FF0000"/>
                </a:solidFill>
              </a:rPr>
              <a:t>idea</a:t>
            </a:r>
            <a:r>
              <a:rPr lang="en-IN" sz="2400" dirty="0"/>
              <a:t> is that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creates only one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during boot time: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 dirty="0"/>
              <a:t> </a:t>
            </a:r>
            <a:r>
              <a:rPr lang="en-IN" sz="2400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/>
              <a:t>fork </a:t>
            </a:r>
            <a:r>
              <a:rPr lang="en-IN" sz="2400" dirty="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All child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are created by essentially </a:t>
            </a:r>
            <a:r>
              <a:rPr lang="en-IN" sz="2400" dirty="0">
                <a:solidFill>
                  <a:srgbClr val="FF0000"/>
                </a:solidFill>
              </a:rPr>
              <a:t>cloning</a:t>
            </a:r>
            <a:r>
              <a:rPr lang="en-IN" sz="2400" dirty="0"/>
              <a:t> the parent process.</a:t>
            </a:r>
            <a:br>
              <a:rPr lang="en-IN" sz="2400" dirty="0"/>
            </a:br>
            <a:r>
              <a:rPr lang="en-IN" sz="2400" dirty="0"/>
              <a:t>For example, the first few processes clone </a:t>
            </a:r>
            <a:r>
              <a:rPr lang="en-IN" sz="2400" i="1" dirty="0">
                <a:solidFill>
                  <a:srgbClr val="0070C0"/>
                </a:solidFill>
              </a:rPr>
              <a:t>init</a:t>
            </a:r>
            <a:r>
              <a:rPr lang="en-IN" sz="2400" dirty="0"/>
              <a:t>. A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apex</a:t>
            </a:r>
            <a:r>
              <a:rPr lang="en-US" dirty="0"/>
              <a:t> data structure for storing all </a:t>
            </a:r>
            <a:r>
              <a:rPr lang="en-US" dirty="0">
                <a:solidFill>
                  <a:srgbClr val="00B050"/>
                </a:solidFill>
              </a:rPr>
              <a:t>process-related</a:t>
            </a:r>
            <a:r>
              <a:rPr lang="en-US" dirty="0"/>
              <a:t> information. </a:t>
            </a:r>
          </a:p>
          <a:p>
            <a:r>
              <a:rPr lang="en-US" dirty="0"/>
              <a:t>Every process is associated with a </a:t>
            </a:r>
            <a:r>
              <a:rPr lang="en-US" i="1" dirty="0" err="1">
                <a:solidFill>
                  <a:srgbClr val="C00000"/>
                </a:solidFill>
              </a:rPr>
              <a:t>task_struct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data structure</a:t>
            </a:r>
          </a:p>
          <a:p>
            <a:r>
              <a:rPr lang="en-US" dirty="0"/>
              <a:t>It maintains all the </a:t>
            </a:r>
            <a:r>
              <a:rPr lang="en-US" dirty="0">
                <a:solidFill>
                  <a:srgbClr val="0070C0"/>
                </a:solidFill>
              </a:rPr>
              <a:t>bookkeeping</a:t>
            </a:r>
            <a:r>
              <a:rPr lang="en-US" dirty="0"/>
              <a:t> information for the process</a:t>
            </a:r>
          </a:p>
          <a:p>
            <a:r>
              <a:rPr lang="en-US" dirty="0"/>
              <a:t>It is rather </a:t>
            </a:r>
            <a:r>
              <a:rPr lang="en-US" dirty="0">
                <a:solidFill>
                  <a:srgbClr val="7030A0"/>
                </a:solidFill>
              </a:rPr>
              <a:t>complex</a:t>
            </a:r>
          </a:p>
          <a:p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: The main aim is to keep all </a:t>
            </a:r>
            <a:r>
              <a:rPr lang="en-US" dirty="0">
                <a:solidFill>
                  <a:srgbClr val="0070C0"/>
                </a:solidFill>
              </a:rPr>
              <a:t>process-related</a:t>
            </a:r>
            <a:r>
              <a:rPr lang="en-US" dirty="0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start_kernel</a:t>
            </a:r>
            <a:r>
              <a:rPr lang="en-IN" dirty="0"/>
              <a:t> and </a:t>
            </a:r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start_kernel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forks</a:t>
            </a:r>
            <a:r>
              <a:rPr lang="en-IN" dirty="0"/>
              <a:t>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process</a:t>
            </a:r>
          </a:p>
          <a:p>
            <a:r>
              <a:rPr lang="en-IN" dirty="0"/>
              <a:t>The </a:t>
            </a:r>
            <a:r>
              <a:rPr lang="en-IN" i="1" dirty="0" err="1"/>
              <a:t>init</a:t>
            </a:r>
            <a:r>
              <a:rPr lang="en-IN" dirty="0"/>
              <a:t> process </a:t>
            </a:r>
            <a:r>
              <a:rPr lang="en-IN" dirty="0">
                <a:solidFill>
                  <a:srgbClr val="FF0000"/>
                </a:solidFill>
              </a:rPr>
              <a:t>transitions</a:t>
            </a:r>
            <a:r>
              <a:rPr lang="en-IN" dirty="0"/>
              <a:t> from kernel mode to user-space mode</a:t>
            </a:r>
          </a:p>
          <a:p>
            <a:r>
              <a:rPr lang="en-IN" dirty="0"/>
              <a:t>This happens by a call to </a:t>
            </a:r>
            <a:r>
              <a:rPr lang="en-IN" i="1" dirty="0" err="1">
                <a:solidFill>
                  <a:srgbClr val="C00000"/>
                </a:solidFill>
              </a:rPr>
              <a:t>execve</a:t>
            </a:r>
            <a:r>
              <a:rPr lang="en-IN" i="1" dirty="0"/>
              <a:t> </a:t>
            </a:r>
            <a:r>
              <a:rPr lang="en-IN" dirty="0"/>
              <a:t>(in user space)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rare</a:t>
            </a:r>
            <a:r>
              <a:rPr lang="en-IN" dirty="0"/>
              <a:t> instance where the parent process is in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space, and the </a:t>
            </a:r>
            <a:r>
              <a:rPr lang="en-IN" dirty="0">
                <a:solidFill>
                  <a:srgbClr val="00B050"/>
                </a:solidFill>
              </a:rPr>
              <a:t>forked</a:t>
            </a:r>
            <a:r>
              <a:rPr lang="en-IN" dirty="0"/>
              <a:t> process is in user space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 space now starts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 dirty="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B050"/>
                </a:solidFill>
              </a:rPr>
              <a:t>fork()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pid</a:t>
            </a:r>
            <a:r>
              <a:rPr lang="en-IN" sz="2400" dirty="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parent gets the </a:t>
            </a:r>
            <a:r>
              <a:rPr lang="en-IN" sz="2400" dirty="0" err="1"/>
              <a:t>pid</a:t>
            </a:r>
            <a:r>
              <a:rPr lang="en-IN" sz="2400" dirty="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 dirty="0"/>
              <a:t>A new child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is created. </a:t>
            </a:r>
          </a:p>
          <a:p>
            <a:r>
              <a:rPr lang="en-IN" sz="2400" dirty="0"/>
              <a:t>The process id (</a:t>
            </a:r>
            <a:r>
              <a:rPr lang="en-IN" sz="2400" dirty="0" err="1">
                <a:solidFill>
                  <a:srgbClr val="0070C0"/>
                </a:solidFill>
              </a:rPr>
              <a:t>pid</a:t>
            </a:r>
            <a:r>
              <a:rPr lang="en-IN" sz="2400" dirty="0"/>
              <a:t>) of the child is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fork function call (for the parent)</a:t>
            </a:r>
          </a:p>
          <a:p>
            <a:r>
              <a:rPr lang="en-IN" sz="2400" dirty="0"/>
              <a:t>What about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 dirty="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915884" y="3679371"/>
            <a:ext cx="9601201" cy="2676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memory</a:t>
            </a:r>
            <a:r>
              <a:rPr lang="en-IN" sz="2400" dirty="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 dirty="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albeit in different processes (</a:t>
            </a:r>
            <a:r>
              <a:rPr lang="en-IN" sz="2400" dirty="0">
                <a:solidFill>
                  <a:srgbClr val="002060"/>
                </a:solidFill>
              </a:rPr>
              <a:t>different</a:t>
            </a:r>
            <a:r>
              <a:rPr lang="en-IN" sz="2400" dirty="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Both </a:t>
            </a:r>
            <a:r>
              <a:rPr lang="en-IN" sz="2400" dirty="0">
                <a:solidFill>
                  <a:srgbClr val="0070C0"/>
                </a:solidFill>
              </a:rPr>
              <a:t>point</a:t>
            </a:r>
            <a:r>
              <a:rPr lang="en-IN" sz="2400" dirty="0"/>
              <a:t> to the next instruction after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child gets 0 as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Just </a:t>
            </a:r>
            <a:r>
              <a:rPr lang="en-IN" dirty="0">
                <a:solidFill>
                  <a:srgbClr val="0070C0"/>
                </a:solidFill>
              </a:rPr>
              <a:t>copy</a:t>
            </a:r>
            <a:r>
              <a:rPr lang="en-IN" dirty="0"/>
              <a:t> the page tables.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address space </a:t>
            </a:r>
            <a:r>
              <a:rPr lang="en-IN" dirty="0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/>
              <a:t>If there is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by any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(parent or child), just </a:t>
            </a:r>
            <a:r>
              <a:rPr lang="en-IN" dirty="0">
                <a:solidFill>
                  <a:srgbClr val="FF0000"/>
                </a:solidFill>
              </a:rPr>
              <a:t>create</a:t>
            </a:r>
            <a:r>
              <a:rPr lang="en-IN" dirty="0"/>
              <a:t> a copy of the page, and map it to the chid process.</a:t>
            </a:r>
          </a:p>
          <a:p>
            <a:r>
              <a:rPr lang="en-IN" dirty="0"/>
              <a:t>This is known as the copy-on-write </a:t>
            </a:r>
            <a:r>
              <a:rPr lang="en-IN" dirty="0">
                <a:solidFill>
                  <a:srgbClr val="C00000"/>
                </a:solidFill>
              </a:rPr>
              <a:t>mechanism</a:t>
            </a:r>
            <a:r>
              <a:rPr lang="en-IN" dirty="0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958443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667502" y="2552700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215745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FF0000"/>
                </a:solidFill>
              </a:rPr>
              <a:t>TLB</a:t>
            </a:r>
            <a:r>
              <a:rPr lang="en-IN" dirty="0"/>
              <a:t> entry and </a:t>
            </a:r>
            <a:r>
              <a:rPr lang="en-IN" dirty="0">
                <a:solidFill>
                  <a:srgbClr val="00B050"/>
                </a:solidFill>
              </a:rPr>
              <a:t>page</a:t>
            </a:r>
            <a:r>
              <a:rPr lang="en-IN" dirty="0"/>
              <a:t> table entry has additional bits to store page-wise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</a:p>
          <a:p>
            <a:r>
              <a:rPr lang="en-IN" dirty="0"/>
              <a:t>For example, </a:t>
            </a:r>
            <a:r>
              <a:rPr lang="en-IN" dirty="0">
                <a:solidFill>
                  <a:srgbClr val="FF0000"/>
                </a:solidFill>
              </a:rPr>
              <a:t>read-only</a:t>
            </a:r>
            <a:r>
              <a:rPr lang="en-IN" dirty="0"/>
              <a:t> pages have the READONLY bit set</a:t>
            </a:r>
          </a:p>
          <a:p>
            <a:r>
              <a:rPr lang="en-IN" dirty="0"/>
              <a:t>Let us have one more </a:t>
            </a:r>
            <a:r>
              <a:rPr lang="en-IN" dirty="0">
                <a:solidFill>
                  <a:srgbClr val="7030A0"/>
                </a:solidFill>
              </a:rPr>
              <a:t>read-only</a:t>
            </a:r>
            <a:r>
              <a:rPr lang="en-IN" dirty="0"/>
              <a:t> permission bit. Let us call it </a:t>
            </a:r>
            <a:r>
              <a:rPr lang="en-IN" dirty="0">
                <a:solidFill>
                  <a:srgbClr val="00B050"/>
                </a:solidFill>
              </a:rPr>
              <a:t>P2</a:t>
            </a:r>
            <a:r>
              <a:rPr lang="en-IN" dirty="0"/>
              <a:t>.</a:t>
            </a:r>
          </a:p>
          <a:p>
            <a:r>
              <a:rPr lang="en-IN" dirty="0"/>
              <a:t>When we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a process, we set the </a:t>
            </a:r>
            <a:r>
              <a:rPr lang="en-IN" dirty="0">
                <a:solidFill>
                  <a:srgbClr val="7030A0"/>
                </a:solidFill>
              </a:rPr>
              <a:t>value</a:t>
            </a:r>
            <a:r>
              <a:rPr lang="en-IN" dirty="0"/>
              <a:t> of P2 to 1 (read only) for all the pages of both the </a:t>
            </a:r>
            <a:r>
              <a:rPr lang="en-IN" dirty="0">
                <a:solidFill>
                  <a:srgbClr val="C00000"/>
                </a:solidFill>
              </a:rPr>
              <a:t>parent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 dirty="0"/>
              <a:t> process</a:t>
            </a:r>
          </a:p>
          <a:p>
            <a:r>
              <a:rPr lang="en-IN" dirty="0"/>
              <a:t>When the parent or child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try to </a:t>
            </a:r>
            <a:r>
              <a:rPr lang="en-IN" dirty="0">
                <a:solidFill>
                  <a:srgbClr val="002060"/>
                </a:solidFill>
              </a:rPr>
              <a:t>write</a:t>
            </a:r>
            <a:r>
              <a:rPr lang="en-IN" dirty="0"/>
              <a:t> to a page with its P2 bit set and the </a:t>
            </a:r>
            <a:r>
              <a:rPr lang="en-IN" dirty="0">
                <a:solidFill>
                  <a:srgbClr val="C00000"/>
                </a:solidFill>
              </a:rPr>
              <a:t>READONLY</a:t>
            </a:r>
            <a:r>
              <a:rPr lang="en-IN" dirty="0"/>
              <a:t> bit set to 0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C00000"/>
                </a:solidFill>
              </a:rPr>
              <a:t>create</a:t>
            </a:r>
            <a:r>
              <a:rPr lang="en-IN" dirty="0"/>
              <a:t> a copy of the page</a:t>
            </a:r>
          </a:p>
          <a:p>
            <a:pPr lvl="1"/>
            <a:r>
              <a:rPr lang="en-IN" dirty="0"/>
              <a:t>The P2 bits for both the </a:t>
            </a:r>
            <a:r>
              <a:rPr lang="en-IN" dirty="0">
                <a:solidFill>
                  <a:srgbClr val="00B050"/>
                </a:solidFill>
              </a:rPr>
              <a:t>pages</a:t>
            </a:r>
            <a:r>
              <a:rPr lang="en-IN" dirty="0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excecvp</a:t>
            </a:r>
            <a:r>
              <a:rPr lang="en-IN" dirty="0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&lt;stdio.h&gt;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&lt;stdlib.h&gt;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&lt;unistd.h&gt;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>
                <a:solidFill>
                  <a:srgbClr val="7D97FF"/>
                </a:solidFill>
                <a:latin typeface="Lucida Console" panose="020B0609040504020204" pitchFamily="49" charset="0"/>
              </a:rPr>
              <a:t>#define PWDPATH </a:t>
            </a:r>
            <a:r>
              <a:rPr lang="de-DE" sz="1800">
                <a:solidFill>
                  <a:srgbClr val="FF70FF"/>
                </a:solidFill>
                <a:latin typeface="Lucida Console" panose="020B0609040504020204" pitchFamily="49" charset="0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char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*argv[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2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] = {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"pwd"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NULL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};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pid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F2F2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(pid ==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    execvp (PWDPATH,argv);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>
                <a:solidFill>
                  <a:srgbClr val="F2F2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       printf( 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, pid );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process executes a new command. Replaces itself </a:t>
            </a:r>
            <a:r>
              <a:rPr lang="en-IN" sz="2400" dirty="0">
                <a:sym typeface="Wingdings" panose="05000000000000000000" pitchFamily="2" charset="2"/>
              </a:rPr>
              <a:t> contents of its memory space</a:t>
            </a:r>
            <a:endParaRPr lang="en-IN" sz="24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exec </a:t>
            </a:r>
            <a:r>
              <a:rPr lang="en-IN" dirty="0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up the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space of a process</a:t>
            </a:r>
          </a:p>
          <a:p>
            <a:r>
              <a:rPr lang="en-IN" dirty="0"/>
              <a:t>Load the starting memory state of the </a:t>
            </a:r>
            <a:r>
              <a:rPr lang="en-IN" dirty="0">
                <a:solidFill>
                  <a:srgbClr val="0070C0"/>
                </a:solidFill>
              </a:rPr>
              <a:t>executable</a:t>
            </a:r>
            <a:r>
              <a:rPr lang="en-IN" dirty="0"/>
              <a:t> specified in the </a:t>
            </a:r>
            <a:r>
              <a:rPr lang="en-IN" i="1" dirty="0"/>
              <a:t>exec system call</a:t>
            </a:r>
            <a:r>
              <a:rPr lang="en-IN" dirty="0"/>
              <a:t>: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text, data, and </a:t>
            </a:r>
            <a:r>
              <a:rPr lang="en-IN" dirty="0" err="1"/>
              <a:t>bss</a:t>
            </a:r>
            <a:r>
              <a:rPr lang="en-IN" dirty="0"/>
              <a:t> sections.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Initialize</a:t>
            </a:r>
            <a:r>
              <a:rPr lang="en-IN" dirty="0"/>
              <a:t> the stack and heap sections</a:t>
            </a:r>
            <a:endParaRPr lang="en-IN" i="1" dirty="0"/>
          </a:p>
          <a:p>
            <a:r>
              <a:rPr lang="en-IN" dirty="0"/>
              <a:t>Maintain the other </a:t>
            </a:r>
            <a:r>
              <a:rPr lang="en-IN" dirty="0">
                <a:solidFill>
                  <a:srgbClr val="7030A0"/>
                </a:solidFill>
              </a:rPr>
              <a:t>resources</a:t>
            </a:r>
            <a:r>
              <a:rPr lang="en-IN" dirty="0"/>
              <a:t> that the process used to own: </a:t>
            </a:r>
            <a:r>
              <a:rPr lang="en-IN" dirty="0">
                <a:solidFill>
                  <a:srgbClr val="0070C0"/>
                </a:solidFill>
              </a:rPr>
              <a:t>open</a:t>
            </a:r>
            <a:r>
              <a:rPr lang="en-IN" dirty="0"/>
              <a:t> files, network connections, etc.</a:t>
            </a:r>
          </a:p>
          <a:p>
            <a:r>
              <a:rPr lang="en-IN" dirty="0"/>
              <a:t>Start executing from the beginning of the </a:t>
            </a:r>
            <a:r>
              <a:rPr lang="en-IN" dirty="0">
                <a:solidFill>
                  <a:srgbClr val="C00000"/>
                </a:solidFill>
              </a:rPr>
              <a:t>text</a:t>
            </a:r>
            <a:r>
              <a:rPr lang="en-IN" dirty="0"/>
              <a:t>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and </a:t>
            </a:r>
            <a:r>
              <a:rPr lang="en-IN" i="1" dirty="0"/>
              <a:t>clone </a:t>
            </a:r>
            <a:r>
              <a:rPr lang="en-IN" dirty="0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 dirty="0"/>
              <a:t>There are many variants of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dirty="0"/>
              <a:t> and </a:t>
            </a:r>
            <a:r>
              <a:rPr lang="en-IN" i="1" dirty="0">
                <a:solidFill>
                  <a:srgbClr val="C00000"/>
                </a:solidFill>
              </a:rPr>
              <a:t>clone</a:t>
            </a:r>
            <a:r>
              <a:rPr lang="en-IN" dirty="0"/>
              <a:t> system calls </a:t>
            </a:r>
          </a:p>
          <a:p>
            <a:r>
              <a:rPr lang="en-IN" dirty="0"/>
              <a:t>All of them finally end up in the </a:t>
            </a:r>
            <a:r>
              <a:rPr lang="en-IN" i="1" dirty="0" err="1">
                <a:solidFill>
                  <a:srgbClr val="002060"/>
                </a:solidFill>
              </a:rPr>
              <a:t>copy_process</a:t>
            </a:r>
            <a:r>
              <a:rPr lang="en-IN" i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struct </a:t>
            </a:r>
            <a:r>
              <a:rPr lang="en-IN" sz="2800" i="1" dirty="0" err="1"/>
              <a:t>task_struct</a:t>
            </a:r>
            <a:r>
              <a:rPr lang="en-IN" sz="2800" i="1" dirty="0"/>
              <a:t>* </a:t>
            </a:r>
            <a:r>
              <a:rPr lang="en-IN" sz="2800" i="1" dirty="0" err="1"/>
              <a:t>copy_process</a:t>
            </a:r>
            <a:r>
              <a:rPr lang="en-IN" sz="2800" i="1" dirty="0"/>
              <a:t> (struct </a:t>
            </a:r>
            <a:r>
              <a:rPr lang="en-IN" sz="2800" i="1" dirty="0" err="1"/>
              <a:t>pid</a:t>
            </a:r>
            <a:r>
              <a:rPr lang="en-IN" sz="2800" i="1" dirty="0"/>
              <a:t> *</a:t>
            </a:r>
            <a:r>
              <a:rPr lang="en-IN" sz="2800" i="1" dirty="0" err="1"/>
              <a:t>pid</a:t>
            </a:r>
            <a:r>
              <a:rPr lang="en-IN" sz="2800" i="1" dirty="0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</a:t>
            </a:r>
            <a:r>
              <a:rPr lang="en-IN" sz="2800" dirty="0" err="1"/>
              <a:t>fork.c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Duplicate the current </a:t>
            </a:r>
            <a:r>
              <a:rPr lang="en-IN" dirty="0" err="1"/>
              <a:t>task_struct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Allocate</a:t>
            </a:r>
            <a:r>
              <a:rPr lang="en-IN" dirty="0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70C0"/>
                </a:solidFill>
              </a:rPr>
              <a:t>Duplicate</a:t>
            </a:r>
            <a:r>
              <a:rPr lang="en-IN" dirty="0"/>
              <a:t> the architectural state (</a:t>
            </a:r>
            <a:r>
              <a:rPr lang="en-IN" dirty="0" err="1"/>
              <a:t>e.g</a:t>
            </a:r>
            <a:r>
              <a:rPr lang="en-IN" dirty="0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Setup</a:t>
            </a:r>
            <a:r>
              <a:rPr lang="en-IN" dirty="0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Add other </a:t>
            </a:r>
            <a:r>
              <a:rPr lang="en-IN" dirty="0">
                <a:solidFill>
                  <a:srgbClr val="C00000"/>
                </a:solidFill>
              </a:rPr>
              <a:t>bookkeeping</a:t>
            </a:r>
            <a:r>
              <a:rPr lang="en-IN" dirty="0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Set the </a:t>
            </a:r>
            <a:r>
              <a:rPr lang="en-IN" dirty="0">
                <a:solidFill>
                  <a:srgbClr val="002060"/>
                </a:solidFill>
              </a:rPr>
              <a:t>time</a:t>
            </a:r>
            <a:r>
              <a:rPr lang="en-IN" dirty="0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 dirty="0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7030A0"/>
                </a:solidFill>
              </a:rPr>
              <a:t>Allocate</a:t>
            </a:r>
            <a:r>
              <a:rPr lang="en-IN" dirty="0"/>
              <a:t> a </a:t>
            </a:r>
            <a:r>
              <a:rPr lang="en-IN" dirty="0" err="1"/>
              <a:t>pid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 dirty="0">
                <a:solidFill>
                  <a:srgbClr val="00B050"/>
                </a:solidFill>
              </a:rPr>
              <a:t>Copy</a:t>
            </a:r>
            <a:r>
              <a:rPr lang="en-IN" sz="2800" dirty="0"/>
              <a:t> of all the information about open files, network connections, I/O, and other resources from the </a:t>
            </a:r>
            <a:r>
              <a:rPr lang="en-IN" sz="2800" dirty="0">
                <a:solidFill>
                  <a:srgbClr val="7030A0"/>
                </a:solidFill>
              </a:rPr>
              <a:t>original</a:t>
            </a:r>
            <a:r>
              <a:rPr lang="en-IN" sz="2800" dirty="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FF0000"/>
                </a:solidFill>
              </a:rPr>
              <a:t>reference</a:t>
            </a:r>
            <a:r>
              <a:rPr lang="en-IN" sz="2400" dirty="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0070C0"/>
                </a:solidFill>
              </a:rPr>
              <a:t>virtual</a:t>
            </a:r>
            <a:r>
              <a:rPr lang="en-IN" sz="2400" dirty="0"/>
              <a:t> address memory map (in the </a:t>
            </a:r>
            <a:r>
              <a:rPr lang="en-IN" sz="2400" dirty="0" err="1"/>
              <a:t>mm_struct</a:t>
            </a:r>
            <a:r>
              <a:rPr lang="en-IN" sz="2400" dirty="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</a:t>
            </a:r>
            <a:r>
              <a:rPr lang="en-IN" sz="2400" dirty="0">
                <a:solidFill>
                  <a:srgbClr val="00B050"/>
                </a:solidFill>
              </a:rPr>
              <a:t>namespaces</a:t>
            </a:r>
            <a:r>
              <a:rPr lang="en-IN" sz="2400" dirty="0"/>
              <a:t> and I/O </a:t>
            </a:r>
            <a:r>
              <a:rPr lang="en-IN" sz="2400" dirty="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 dirty="0"/>
              <a:t>Fix the </a:t>
            </a:r>
            <a:r>
              <a:rPr lang="en-IN" sz="2800" dirty="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70C0"/>
                </a:solidFill>
              </a:rPr>
              <a:t>Add</a:t>
            </a:r>
            <a:r>
              <a:rPr lang="en-IN" sz="2400" dirty="0"/>
              <a:t> the new task to the children list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B050"/>
                </a:solidFill>
              </a:rPr>
              <a:t>Fix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7030A0"/>
                </a:solidFill>
              </a:rPr>
              <a:t>sibling</a:t>
            </a:r>
            <a:r>
              <a:rPr lang="en-IN" sz="2400" dirty="0"/>
              <a:t> list of the new task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FF0000"/>
                </a:solidFill>
              </a:rPr>
              <a:t>NOTE</a:t>
            </a:r>
            <a:r>
              <a:rPr lang="en-IN" sz="2400" dirty="0"/>
              <a:t>: In a </a:t>
            </a:r>
            <a:r>
              <a:rPr lang="en-IN" sz="2400" dirty="0">
                <a:solidFill>
                  <a:srgbClr val="C00000"/>
                </a:solidFill>
              </a:rPr>
              <a:t>multi-threaded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51839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242203" y="2199736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</a:t>
            </a:r>
            <a:r>
              <a:rPr lang="en-IN" dirty="0">
                <a:solidFill>
                  <a:srgbClr val="FF0000"/>
                </a:solidFill>
              </a:rPr>
              <a:t>distinguishes</a:t>
            </a:r>
            <a:r>
              <a:rPr lang="en-IN" dirty="0"/>
              <a:t> between user threads, I/O threads, and kernel threads</a:t>
            </a:r>
          </a:p>
          <a:p>
            <a:r>
              <a:rPr lang="en-IN" dirty="0"/>
              <a:t>It defines </a:t>
            </a:r>
            <a:r>
              <a:rPr lang="en-IN" dirty="0">
                <a:solidFill>
                  <a:srgbClr val="0070C0"/>
                </a:solidFill>
              </a:rPr>
              <a:t>special</a:t>
            </a:r>
            <a:r>
              <a:rPr lang="en-IN" dirty="0"/>
              <a:t> functions like </a:t>
            </a:r>
            <a:r>
              <a:rPr lang="en-IN" i="1" dirty="0" err="1"/>
              <a:t>kernel_clone</a:t>
            </a:r>
            <a:r>
              <a:rPr lang="en-IN" i="1" dirty="0"/>
              <a:t> </a:t>
            </a:r>
            <a:r>
              <a:rPr lang="en-IN" dirty="0"/>
              <a:t>to create kernel threads </a:t>
            </a:r>
          </a:p>
          <a:p>
            <a:r>
              <a:rPr lang="en-IN" dirty="0"/>
              <a:t>The </a:t>
            </a:r>
            <a:r>
              <a:rPr lang="en-IN" i="1" dirty="0"/>
              <a:t>flags</a:t>
            </a:r>
            <a:r>
              <a:rPr lang="en-IN" dirty="0"/>
              <a:t> field in the </a:t>
            </a:r>
            <a:r>
              <a:rPr lang="en-IN" i="1" dirty="0" err="1"/>
              <a:t>task_struct</a:t>
            </a:r>
            <a:r>
              <a:rPr lang="en-IN" dirty="0"/>
              <a:t> has this information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chemeClr val="accent1"/>
                </a:solidFill>
              </a:rPr>
              <a:t>kernel</a:t>
            </a:r>
            <a:r>
              <a:rPr lang="en-IN" dirty="0"/>
              <a:t> threads are </a:t>
            </a:r>
            <a:r>
              <a:rPr lang="en-IN" dirty="0">
                <a:solidFill>
                  <a:srgbClr val="FF0000"/>
                </a:solidFill>
              </a:rPr>
              <a:t>descendants</a:t>
            </a:r>
            <a:r>
              <a:rPr lang="en-IN" dirty="0"/>
              <a:t> of </a:t>
            </a:r>
            <a:r>
              <a:rPr lang="en-IN" dirty="0" err="1"/>
              <a:t>kthreadd</a:t>
            </a:r>
            <a:r>
              <a:rPr lang="en-IN" dirty="0"/>
              <a:t> (process id: 2)</a:t>
            </a:r>
          </a:p>
          <a:p>
            <a:r>
              <a:rPr lang="en-IN" dirty="0"/>
              <a:t>It is like </a:t>
            </a:r>
            <a:r>
              <a:rPr lang="en-IN" i="1" dirty="0" err="1"/>
              <a:t>init</a:t>
            </a:r>
            <a:r>
              <a:rPr lang="en-IN" dirty="0"/>
              <a:t> for kernel threads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created</a:t>
            </a:r>
            <a:r>
              <a:rPr lang="en-IN" dirty="0"/>
              <a:t> using </a:t>
            </a:r>
            <a:r>
              <a:rPr lang="en-IN" i="1" dirty="0" err="1"/>
              <a:t>kthread_create</a:t>
            </a:r>
            <a:r>
              <a:rPr lang="en-IN" i="1" dirty="0"/>
              <a:t> ()</a:t>
            </a:r>
            <a:r>
              <a:rPr lang="en-IN" dirty="0"/>
              <a:t> (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kthread.c</a:t>
            </a:r>
            <a:r>
              <a:rPr lang="en-IN" dirty="0"/>
              <a:t>)</a:t>
            </a:r>
          </a:p>
          <a:p>
            <a:r>
              <a:rPr lang="en-IN" dirty="0"/>
              <a:t>Used </a:t>
            </a:r>
            <a:r>
              <a:rPr lang="en-IN" dirty="0">
                <a:solidFill>
                  <a:srgbClr val="00B050"/>
                </a:solidFill>
              </a:rPr>
              <a:t>primarily</a:t>
            </a:r>
            <a:r>
              <a:rPr lang="en-IN" dirty="0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90687"/>
            <a:ext cx="11168743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is the value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user process that enters the kernel after a system call</a:t>
            </a:r>
          </a:p>
          <a:p>
            <a:r>
              <a:rPr lang="en-IN" dirty="0"/>
              <a:t>There is no need to create a new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process</a:t>
            </a:r>
          </a:p>
          <a:p>
            <a:r>
              <a:rPr lang="en-IN" dirty="0"/>
              <a:t>Let the same process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, albeit in “kernel mode”</a:t>
            </a:r>
          </a:p>
          <a:p>
            <a:r>
              <a:rPr lang="en-IN" dirty="0"/>
              <a:t>We still need to save the </a:t>
            </a:r>
            <a:r>
              <a:rPr lang="en-IN" dirty="0">
                <a:solidFill>
                  <a:srgbClr val="7030A0"/>
                </a:solidFill>
              </a:rPr>
              <a:t>PC</a:t>
            </a:r>
            <a:r>
              <a:rPr lang="en-IN" dirty="0"/>
              <a:t> and registers (and restore them later)</a:t>
            </a:r>
          </a:p>
          <a:p>
            <a:r>
              <a:rPr lang="en-IN" dirty="0"/>
              <a:t>This is 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 dirty="0"/>
              <a:t>from user to the kernel mode and vice versa</a:t>
            </a:r>
          </a:p>
          <a:p>
            <a:r>
              <a:rPr lang="en-IN" dirty="0"/>
              <a:t>However, this is less complicated than a full-scale process switch</a:t>
            </a:r>
          </a:p>
          <a:p>
            <a:r>
              <a:rPr lang="en-IN" dirty="0"/>
              <a:t>The virtual address space can be the </a:t>
            </a:r>
            <a:r>
              <a:rPr lang="en-IN" dirty="0">
                <a:solidFill>
                  <a:srgbClr val="C00000"/>
                </a:solidFill>
              </a:rPr>
              <a:t>same</a:t>
            </a:r>
            <a:r>
              <a:rPr lang="en-IN" dirty="0"/>
              <a:t> as long as we use different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 dirty="0"/>
              <a:t>in kernel mode, and use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/>
              <a:t>A thread however cannot own </a:t>
            </a:r>
            <a:r>
              <a:rPr lang="en-IN" dirty="0">
                <a:solidFill>
                  <a:srgbClr val="00B050"/>
                </a:solidFill>
              </a:rPr>
              <a:t>resources</a:t>
            </a:r>
            <a:r>
              <a:rPr lang="en-IN" dirty="0"/>
              <a:t>, the thread group however can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IN" dirty="0"/>
              <a:t>Do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 with registers (general-purpose registers, flags and the PC)</a:t>
            </a:r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Thread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cannot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</a:t>
            </a:r>
          </a:p>
          <a:p>
            <a:r>
              <a:rPr lang="en-IN" dirty="0"/>
              <a:t>The interrupt handler may need a </a:t>
            </a:r>
            <a:r>
              <a:rPr lang="en-IN" dirty="0">
                <a:solidFill>
                  <a:srgbClr val="7030A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thread of its own or may continue to </a:t>
            </a:r>
            <a:r>
              <a:rPr lang="en-IN" dirty="0">
                <a:solidFill>
                  <a:srgbClr val="C00000"/>
                </a:solidFill>
              </a:rPr>
              <a:t>use</a:t>
            </a:r>
            <a:r>
              <a:rPr lang="en-IN" dirty="0"/>
              <a:t> the same thread (one that was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later.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" y="5138396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EC2-AB8E-580D-DBAC-3F5B0DA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Switches in the Linux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BACD-F481-ABC5-6B96-9711732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346705-3378-44AB-C0AA-56026069D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2340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9349C13-0946-D254-1A22-4C3BBF8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1203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core of </a:t>
            </a:r>
            <a:r>
              <a:rPr lang="en-US" err="1"/>
              <a:t>task_struct</a:t>
            </a:r>
            <a:r>
              <a:rPr lang="en-US"/>
              <a:t> is </a:t>
            </a:r>
            <a:r>
              <a:rPr lang="en-US" err="1"/>
              <a:t>thread_info</a:t>
            </a:r>
            <a:r>
              <a:rPr lang="en-US" dirty="0"/>
              <a:t> (it is on its way out in future kernels)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</a:t>
            </a:r>
            <a:r>
              <a:rPr lang="en-US" err="1"/>
              <a:t>thread_info</a:t>
            </a:r>
            <a:r>
              <a:rPr lang="en-US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low-level</a:t>
            </a:r>
            <a:r>
              <a:rPr lang="en-US" sz="2400" dirty="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9580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Its layout is </a:t>
            </a:r>
            <a:r>
              <a:rPr lang="en-US" sz="2400" dirty="0">
                <a:solidFill>
                  <a:srgbClr val="FF0000"/>
                </a:solidFill>
              </a:rPr>
              <a:t>machine</a:t>
            </a:r>
            <a:r>
              <a:rPr lang="en-US" sz="2400" dirty="0"/>
              <a:t> specific. Typically, its </a:t>
            </a:r>
            <a:r>
              <a:rPr lang="en-US" sz="2400" dirty="0">
                <a:solidFill>
                  <a:srgbClr val="00B050"/>
                </a:solidFill>
              </a:rPr>
              <a:t>position</a:t>
            </a:r>
            <a:r>
              <a:rPr lang="en-US" sz="2400" dirty="0"/>
              <a:t> in the address space and the way its </a:t>
            </a:r>
            <a:r>
              <a:rPr lang="en-US" sz="2400" dirty="0">
                <a:solidFill>
                  <a:srgbClr val="7030A0"/>
                </a:solidFill>
              </a:rPr>
              <a:t>fields</a:t>
            </a:r>
            <a:r>
              <a:rPr lang="en-US" sz="2400" dirty="0"/>
              <a:t> are laid out are found to be very useful in accessing it to retrieve useful information. The contents of the data structure also abstract out </a:t>
            </a:r>
            <a:r>
              <a:rPr lang="en-US" sz="2400" dirty="0">
                <a:solidFill>
                  <a:srgbClr val="0070C0"/>
                </a:solidFill>
              </a:rPr>
              <a:t>details</a:t>
            </a:r>
            <a:r>
              <a:rPr lang="en-US" sz="2400" dirty="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https://elixir.bootlin.com/linux/latest/source/arch/x86/entry/entry_64.S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Saving the Context after a </a:t>
            </a:r>
            <a:r>
              <a:rPr lang="en-IN" i="1" dirty="0" err="1"/>
              <a:t>syscall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Continuation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opposite</a:t>
            </a:r>
            <a:r>
              <a:rPr lang="en-IN" dirty="0"/>
              <a:t> of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 err="1"/>
              <a:t>rcx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/>
              <a:t>rip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/>
              <a:t>r11 </a:t>
            </a:r>
            <a:r>
              <a:rPr lang="en-IN" dirty="0"/>
              <a:t>to </a:t>
            </a:r>
            <a:r>
              <a:rPr lang="en-IN" i="1" dirty="0" err="1"/>
              <a:t>rflags</a:t>
            </a:r>
            <a:endParaRPr lang="en-IN" dirty="0"/>
          </a:p>
          <a:p>
            <a:r>
              <a:rPr lang="en-IN" dirty="0"/>
              <a:t>What happens if an interrupt arrives between setting </a:t>
            </a:r>
            <a:r>
              <a:rPr lang="en-IN" i="1" dirty="0" err="1"/>
              <a:t>rsp</a:t>
            </a:r>
            <a:r>
              <a:rPr lang="en-IN" dirty="0"/>
              <a:t> (user stack) and executing </a:t>
            </a:r>
            <a:r>
              <a:rPr lang="en-IN" dirty="0" err="1"/>
              <a:t>sysret</a:t>
            </a:r>
            <a:r>
              <a:rPr lang="en-IN" dirty="0"/>
              <a:t>? </a:t>
            </a:r>
          </a:p>
          <a:p>
            <a:pPr lvl="1"/>
            <a:r>
              <a:rPr lang="en-IN" dirty="0"/>
              <a:t>The interrupt handler can still </a:t>
            </a:r>
            <a:r>
              <a:rPr lang="en-IN" dirty="0">
                <a:solidFill>
                  <a:srgbClr val="00B050"/>
                </a:solidFill>
              </a:rPr>
              <a:t>execute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Let it use its </a:t>
            </a:r>
            <a:r>
              <a:rPr lang="en-IN" dirty="0">
                <a:solidFill>
                  <a:srgbClr val="7030A0"/>
                </a:solidFill>
              </a:rPr>
              <a:t>separate</a:t>
            </a:r>
            <a:r>
              <a:rPr lang="en-IN" dirty="0"/>
              <a:t> stack (recall the interrupt stack table)</a:t>
            </a:r>
          </a:p>
          <a:p>
            <a:r>
              <a:rPr lang="en-IN" i="1" dirty="0" err="1"/>
              <a:t>iret</a:t>
            </a:r>
            <a:endParaRPr lang="en-IN" i="1" dirty="0"/>
          </a:p>
          <a:p>
            <a:pPr lvl="1"/>
            <a:r>
              <a:rPr lang="en-IN" dirty="0"/>
              <a:t>Restore the values of </a:t>
            </a:r>
            <a:r>
              <a:rPr lang="en-IN" i="1" dirty="0"/>
              <a:t>rip, CS, </a:t>
            </a:r>
            <a:r>
              <a:rPr lang="en-IN" dirty="0"/>
              <a:t>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from the stack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Setting</a:t>
            </a:r>
            <a:r>
              <a:rPr lang="en-IN" dirty="0"/>
              <a:t> the value of </a:t>
            </a:r>
            <a:r>
              <a:rPr lang="en-IN" i="1" dirty="0"/>
              <a:t>rip</a:t>
            </a:r>
            <a:r>
              <a:rPr lang="en-IN" dirty="0"/>
              <a:t> is equivalent to a jump to the user program</a:t>
            </a:r>
          </a:p>
          <a:p>
            <a:pPr lvl="1"/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Cache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https://elixir.bootlin.com/linux/latest/source/arch/x86/include/asm/processor.h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thread_struct</a:t>
            </a:r>
            <a:endParaRPr lang="en-IN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of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exit_to_user_mode_loop</a:t>
            </a:r>
            <a:r>
              <a:rPr lang="en-IN" sz="2800" dirty="0"/>
              <a:t> in /kernel/entry/</a:t>
            </a:r>
            <a:r>
              <a:rPr lang="en-IN" sz="2800" dirty="0" err="1"/>
              <a:t>common.c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there is work to be </a:t>
            </a:r>
            <a:r>
              <a:rPr lang="en-IN" sz="2400" dirty="0">
                <a:solidFill>
                  <a:srgbClr val="00B050"/>
                </a:solidFill>
              </a:rPr>
              <a:t>done</a:t>
            </a:r>
            <a:r>
              <a:rPr lang="en-IN" sz="2400" dirty="0"/>
              <a:t>, then call the scheduler (schedule() </a:t>
            </a:r>
            <a:r>
              <a:rPr lang="en-IN" sz="2400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scheduler</a:t>
            </a:r>
            <a:r>
              <a:rPr lang="en-IN" sz="2400" dirty="0"/>
              <a:t> will find the appropriate </a:t>
            </a:r>
            <a:r>
              <a:rPr lang="en-IN" sz="2400" dirty="0">
                <a:solidFill>
                  <a:srgbClr val="0070C0"/>
                </a:solidFill>
              </a:rPr>
              <a:t>task</a:t>
            </a:r>
            <a:r>
              <a:rPr lang="en-IN" sz="2400" dirty="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It calls the </a:t>
            </a:r>
            <a:r>
              <a:rPr lang="en-IN" sz="2400" i="1" dirty="0" err="1"/>
              <a:t>context_switch</a:t>
            </a:r>
            <a:r>
              <a:rPr lang="en-IN" sz="2400" i="1" dirty="0"/>
              <a:t> </a:t>
            </a:r>
            <a:r>
              <a:rPr lang="en-IN" sz="2400" dirty="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199"/>
            <a:ext cx="10515600" cy="2659515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467600" y="1948543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/kernel/sched/</a:t>
            </a:r>
            <a:r>
              <a:rPr lang="en-IN" sz="2800" dirty="0" err="1"/>
              <a:t>core.c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6" y="1659671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/>
          <a:lstStyle/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r>
              <a:rPr lang="en-IN" dirty="0">
                <a:sym typeface="Wingdings" panose="05000000000000000000" pitchFamily="2" charset="2"/>
              </a:rPr>
              <a:t>Switch the memory maps (</a:t>
            </a:r>
            <a:r>
              <a:rPr lang="en-IN" dirty="0" err="1">
                <a:sym typeface="Wingdings" panose="05000000000000000000" pitchFamily="2" charset="2"/>
              </a:rPr>
              <a:t>mm_struct</a:t>
            </a:r>
            <a:r>
              <a:rPr lang="en-IN" dirty="0">
                <a:sym typeface="Wingdings" panose="05000000000000000000" pitchFamily="2" charset="2"/>
              </a:rPr>
              <a:t> structures)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TLB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  <a:r>
              <a:rPr lang="en-IN" dirty="0">
                <a:sym typeface="Wingdings" panose="05000000000000000000" pitchFamily="2" charset="2"/>
              </a:rPr>
              <a:t> need to be changed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(! next-&gt;mm)</a:t>
            </a:r>
          </a:p>
          <a:p>
            <a:pPr algn="l"/>
            <a:r>
              <a:rPr lang="en-IN" sz="2400" dirty="0"/>
              <a:t>		next-&gt;</a:t>
            </a:r>
            <a:r>
              <a:rPr lang="en-IN" sz="2400" dirty="0" err="1"/>
              <a:t>active_mm</a:t>
            </a:r>
            <a:r>
              <a:rPr lang="en-IN" sz="2400" dirty="0"/>
              <a:t> = 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;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-&gt;mm)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mmgrab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 = NULL;</a:t>
            </a:r>
          </a:p>
          <a:p>
            <a:pPr algn="l"/>
            <a:r>
              <a:rPr lang="en-IN" sz="2400" dirty="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 the </a:t>
            </a:r>
            <a:r>
              <a:rPr lang="en-IN" sz="2400" i="1" dirty="0"/>
              <a:t>mm </a:t>
            </a:r>
            <a:r>
              <a:rPr lang="en-IN" sz="2400" dirty="0"/>
              <a:t>of the previous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Increase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Userspace</a:t>
            </a:r>
            <a:endParaRPr lang="en-IN" dirty="0"/>
          </a:p>
          <a:p>
            <a:pPr lvl="1"/>
            <a:r>
              <a:rPr lang="en-IN" dirty="0"/>
              <a:t>Manage states of interrupt queues and do other book-keeping activities</a:t>
            </a:r>
          </a:p>
          <a:p>
            <a:r>
              <a:rPr lang="en-IN" dirty="0"/>
              <a:t>From the kernel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2808514" y="4147457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Call the __</a:t>
            </a:r>
            <a:r>
              <a:rPr lang="en-IN" sz="2400" dirty="0" err="1"/>
              <a:t>switch_to</a:t>
            </a:r>
            <a:r>
              <a:rPr lang="en-IN" sz="2400" dirty="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__</a:t>
            </a:r>
            <a:r>
              <a:rPr lang="en-IN" sz="2800" dirty="0" err="1"/>
              <a:t>switch_to</a:t>
            </a:r>
            <a:r>
              <a:rPr lang="en-IN" sz="2800" dirty="0"/>
              <a:t> </a:t>
            </a:r>
            <a:r>
              <a:rPr lang="en-IN" sz="2800" i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Extract</a:t>
            </a:r>
            <a:r>
              <a:rPr lang="en-IN" dirty="0"/>
              <a:t> the </a:t>
            </a:r>
            <a:r>
              <a:rPr lang="en-IN" i="1" dirty="0" err="1"/>
              <a:t>thread_struct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r>
              <a:rPr lang="en-IN" dirty="0">
                <a:solidFill>
                  <a:srgbClr val="C00000"/>
                </a:solidFill>
              </a:rPr>
              <a:t>Load</a:t>
            </a:r>
            <a:r>
              <a:rPr lang="en-IN" dirty="0"/>
              <a:t> the TLS (thread local state)</a:t>
            </a:r>
          </a:p>
          <a:p>
            <a:pPr lvl="1"/>
            <a:r>
              <a:rPr lang="en-IN" i="1" dirty="0"/>
              <a:t>fs </a:t>
            </a:r>
            <a:r>
              <a:rPr lang="en-IN" dirty="0"/>
              <a:t>and </a:t>
            </a:r>
            <a:r>
              <a:rPr lang="en-IN" i="1" dirty="0" err="1"/>
              <a:t>gs</a:t>
            </a:r>
            <a:r>
              <a:rPr lang="en-IN" i="1" dirty="0"/>
              <a:t> </a:t>
            </a:r>
            <a:r>
              <a:rPr lang="en-IN" dirty="0">
                <a:solidFill>
                  <a:srgbClr val="C00000"/>
                </a:solidFill>
              </a:rPr>
              <a:t>segment</a:t>
            </a:r>
            <a:r>
              <a:rPr lang="en-IN" dirty="0"/>
              <a:t> registers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Load</a:t>
            </a:r>
            <a:r>
              <a:rPr lang="en-IN" dirty="0"/>
              <a:t> the rest of the segment registers</a:t>
            </a:r>
          </a:p>
          <a:p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</a:t>
            </a:r>
            <a:r>
              <a:rPr lang="en-IN" i="1" dirty="0"/>
              <a:t>current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and the stack pointer</a:t>
            </a:r>
          </a:p>
          <a:p>
            <a:r>
              <a:rPr lang="en-IN" dirty="0">
                <a:solidFill>
                  <a:srgbClr val="FF0000"/>
                </a:solidFill>
              </a:rPr>
              <a:t>Set</a:t>
            </a:r>
            <a:r>
              <a:rPr lang="en-IN" dirty="0"/>
              <a:t> the floating-point unit state</a:t>
            </a:r>
          </a:p>
          <a:p>
            <a:r>
              <a:rPr lang="en-IN" dirty="0">
                <a:solidFill>
                  <a:srgbClr val="0070C0"/>
                </a:solidFill>
              </a:rPr>
              <a:t>Restore</a:t>
            </a:r>
            <a:r>
              <a:rPr lang="en-IN" dirty="0"/>
              <a:t> the state of model specific registers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5176382"/>
            <a:ext cx="7587343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</a:t>
            </a:r>
            <a:r>
              <a:rPr lang="en-IN" i="1" dirty="0" err="1"/>
              <a:t>kmap</a:t>
            </a:r>
            <a:r>
              <a:rPr lang="en-IN" i="1" dirty="0"/>
              <a:t> </a:t>
            </a:r>
            <a:r>
              <a:rPr lang="en-IN" dirty="0"/>
              <a:t>for the task</a:t>
            </a:r>
            <a:endParaRPr lang="en-IN" i="1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Maps</a:t>
            </a:r>
            <a:r>
              <a:rPr lang="en-IN" dirty="0"/>
              <a:t> user space </a:t>
            </a:r>
            <a:r>
              <a:rPr lang="en-IN" dirty="0">
                <a:solidFill>
                  <a:srgbClr val="0070C0"/>
                </a:solidFill>
              </a:rPr>
              <a:t>pages</a:t>
            </a:r>
            <a:r>
              <a:rPr lang="en-IN" dirty="0"/>
              <a:t> to the kernel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690835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5DD1-3BAF-91DB-4593-18875AAF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arch </a:t>
            </a:r>
            <a:r>
              <a:rPr lang="en-US"/>
              <a:t>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123D-A30B-6890-5B51-D9E1EB17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667250"/>
          </a:xfrm>
        </p:spPr>
        <p:txBody>
          <a:bodyPr/>
          <a:lstStyle/>
          <a:p>
            <a:r>
              <a:rPr lang="en-US" dirty="0"/>
              <a:t>The Linux codebase has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parts</a:t>
            </a:r>
            <a:r>
              <a:rPr lang="en-US" dirty="0"/>
              <a:t>: machine dependent and machine independent</a:t>
            </a:r>
          </a:p>
          <a:p>
            <a:r>
              <a:rPr lang="en-US" dirty="0"/>
              <a:t>Most of the code is </a:t>
            </a:r>
            <a:r>
              <a:rPr lang="en-US" dirty="0">
                <a:solidFill>
                  <a:srgbClr val="0070C0"/>
                </a:solidFill>
              </a:rPr>
              <a:t>machine independent</a:t>
            </a:r>
            <a:r>
              <a:rPr lang="en-US" dirty="0"/>
              <a:t>. Otherwise, it will become impossible to </a:t>
            </a:r>
            <a:r>
              <a:rPr lang="en-US" dirty="0">
                <a:solidFill>
                  <a:srgbClr val="FF0000"/>
                </a:solidFill>
              </a:rPr>
              <a:t>manage</a:t>
            </a:r>
            <a:r>
              <a:rPr lang="en-US" dirty="0"/>
              <a:t> such a large codebase.</a:t>
            </a:r>
          </a:p>
          <a:p>
            <a:r>
              <a:rPr lang="en-US" dirty="0"/>
              <a:t>We need a layer to abstract out details of the underlying machine.</a:t>
            </a:r>
          </a:p>
          <a:p>
            <a:r>
              <a:rPr lang="en-US" dirty="0"/>
              <a:t>This is the job of the </a:t>
            </a:r>
            <a:r>
              <a:rPr lang="en-US" i="1" dirty="0"/>
              <a:t>arch</a:t>
            </a:r>
            <a:r>
              <a:rPr lang="en-US" dirty="0"/>
              <a:t> folder (machine dependent part) that:</a:t>
            </a:r>
          </a:p>
          <a:p>
            <a:pPr lvl="1"/>
            <a:r>
              <a:rPr lang="en-US" dirty="0"/>
              <a:t>The kernel uses </a:t>
            </a:r>
            <a:r>
              <a:rPr lang="en-US" dirty="0">
                <a:solidFill>
                  <a:srgbClr val="00B050"/>
                </a:solidFill>
              </a:rPr>
              <a:t>generic data types </a:t>
            </a:r>
            <a:r>
              <a:rPr lang="en-US" dirty="0"/>
              <a:t>such as u32 or u64. They are defined within files of the arch folder (for each architecture)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Map</a:t>
            </a:r>
            <a:r>
              <a:rPr lang="en-US" dirty="0"/>
              <a:t> high-level primitives to assembly-level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code snippets </a:t>
            </a:r>
            <a:r>
              <a:rPr lang="en-US" dirty="0"/>
              <a:t>(arch. specific)</a:t>
            </a:r>
          </a:p>
          <a:p>
            <a:pPr lvl="1"/>
            <a:r>
              <a:rPr lang="en-US" dirty="0"/>
              <a:t>Provide other </a:t>
            </a:r>
            <a:r>
              <a:rPr lang="en-US" dirty="0">
                <a:solidFill>
                  <a:srgbClr val="FF0000"/>
                </a:solidFill>
              </a:rPr>
              <a:t>low-level services</a:t>
            </a:r>
            <a:r>
              <a:rPr lang="en-US" dirty="0"/>
              <a:t>: booting the system, managing the memory system, power management, etc.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1D48-4BDF-A1C9-0DAC-8EE6C5BC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7867-EE86-80F7-9609-CDAC9EF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56401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i="1" dirty="0"/>
              <a:t>if (</a:t>
            </a:r>
            <a:r>
              <a:rPr lang="en-IN" sz="2400" i="1" dirty="0">
                <a:solidFill>
                  <a:srgbClr val="0070C0"/>
                </a:solidFill>
              </a:rPr>
              <a:t>likely</a:t>
            </a:r>
            <a:r>
              <a:rPr lang="en-IN" sz="2400" i="1" dirty="0"/>
              <a:t> (&lt;some condition&gt;) { …. }    </a:t>
            </a:r>
            <a:r>
              <a:rPr lang="en-IN" sz="2400" dirty="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 dirty="0"/>
              <a:t>if (</a:t>
            </a:r>
            <a:r>
              <a:rPr lang="en-IN" sz="2400" i="1" dirty="0">
                <a:solidFill>
                  <a:srgbClr val="C00000"/>
                </a:solidFill>
              </a:rPr>
              <a:t>unlikely</a:t>
            </a:r>
            <a:r>
              <a:rPr lang="en-IN" sz="2400" i="1" dirty="0"/>
              <a:t> (&lt;some condition&gt;) { ….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</a:t>
            </a:r>
            <a:r>
              <a:rPr lang="en-IN" sz="2400" dirty="0">
                <a:solidFill>
                  <a:srgbClr val="C00000"/>
                </a:solidFill>
              </a:rPr>
              <a:t>hints</a:t>
            </a:r>
            <a:r>
              <a:rPr lang="en-IN" sz="2400" dirty="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This </a:t>
            </a:r>
            <a:r>
              <a:rPr lang="en-IN" sz="2400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is most </a:t>
            </a:r>
            <a:r>
              <a:rPr lang="en-IN" sz="2400" dirty="0">
                <a:solidFill>
                  <a:srgbClr val="00B050"/>
                </a:solidFill>
              </a:rPr>
              <a:t>likely</a:t>
            </a:r>
            <a:r>
              <a:rPr lang="en-IN" sz="2400" dirty="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782483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static </a:t>
            </a:r>
            <a:r>
              <a:rPr lang="en-IN" sz="2400" i="1" dirty="0">
                <a:solidFill>
                  <a:srgbClr val="FF0000"/>
                </a:solidFill>
              </a:rPr>
              <a:t>__</a:t>
            </a:r>
            <a:r>
              <a:rPr lang="en-IN" sz="2400" i="1" dirty="0" err="1">
                <a:solidFill>
                  <a:srgbClr val="FF0000"/>
                </a:solidFill>
              </a:rPr>
              <a:t>latent_entropy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struct </a:t>
            </a:r>
            <a:r>
              <a:rPr lang="en-IN" sz="2400" dirty="0" err="1"/>
              <a:t>task_struct</a:t>
            </a:r>
            <a:r>
              <a:rPr lang="en-IN" sz="2400" dirty="0"/>
              <a:t> *</a:t>
            </a:r>
            <a:r>
              <a:rPr lang="en-IN" sz="2400" dirty="0" err="1"/>
              <a:t>copy_process</a:t>
            </a:r>
            <a:r>
              <a:rPr lang="en-IN" sz="2400" dirty="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are using the </a:t>
            </a:r>
            <a:r>
              <a:rPr lang="en-IN" sz="2400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 err="1"/>
              <a:t>task_struct</a:t>
            </a:r>
            <a:r>
              <a:rPr lang="en-IN" sz="2400" dirty="0"/>
              <a:t>* </a:t>
            </a:r>
            <a:r>
              <a:rPr lang="en-IN" sz="2400" dirty="0">
                <a:solidFill>
                  <a:srgbClr val="0070C0"/>
                </a:solidFill>
              </a:rPr>
              <a:t>pointer</a:t>
            </a:r>
            <a:r>
              <a:rPr lang="en-IN" sz="2400" dirty="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Many such </a:t>
            </a:r>
            <a:r>
              <a:rPr lang="en-IN" sz="2400" dirty="0">
                <a:solidFill>
                  <a:srgbClr val="FF0000"/>
                </a:solidFill>
              </a:rPr>
              <a:t>random</a:t>
            </a:r>
            <a:r>
              <a:rPr lang="en-IN" sz="2400" dirty="0"/>
              <a:t> sources are combined to </a:t>
            </a:r>
            <a:r>
              <a:rPr lang="en-IN" sz="2400" dirty="0">
                <a:solidFill>
                  <a:srgbClr val="C00000"/>
                </a:solidFill>
              </a:rPr>
              <a:t>create</a:t>
            </a:r>
            <a:r>
              <a:rPr lang="en-IN" sz="2400" dirty="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come back to </a:t>
            </a:r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 dirty="0"/>
              <a:t>Contains some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information about the HW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7539</Words>
  <Application>Microsoft Office PowerPoint</Application>
  <PresentationFormat>Widescreen</PresentationFormat>
  <Paragraphs>1000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Chapter 3: Processes</vt:lpstr>
      <vt:lpstr>Outline of this Chapter</vt:lpstr>
      <vt:lpstr>Introduction to a Process</vt:lpstr>
      <vt:lpstr>Types of Processes</vt:lpstr>
      <vt:lpstr>The Process Descriptor</vt:lpstr>
      <vt:lpstr>The Key Components of task_struct </vt:lpstr>
      <vt:lpstr>The core of task_struct is thread_info (it is on its way out in future kernels)</vt:lpstr>
      <vt:lpstr>The arch Folder</vt:lpstr>
      <vt:lpstr>Let us come back to 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sched_info</vt:lpstr>
      <vt:lpstr>mm_struct </vt:lpstr>
      <vt:lpstr>What does a virtual memory region look like?</vt:lpstr>
      <vt:lpstr>The Maple Tree</vt:lpstr>
      <vt:lpstr>Red-Black Tree vs B-Tree</vt:lpstr>
      <vt:lpstr>What is a B-tree (structure that underlies a maple tree)?</vt:lpstr>
      <vt:lpstr>The Maple Tree</vt:lpstr>
      <vt:lpstr>What is anonymous and non-anonymous virtual memory? </vt:lpstr>
      <vt:lpstr>PowerPoint Presentation</vt:lpstr>
      <vt:lpstr>Radix Tree</vt:lpstr>
      <vt:lpstr>The process id (pid)</vt:lpstr>
      <vt:lpstr>How are pids managed? </vt:lpstr>
      <vt:lpstr>Group processes into Namespaces</vt:lpstr>
      <vt:lpstr>Fields of the pid_namespace structure</vt:lpstr>
      <vt:lpstr>The pid Structure (abridged view)</vt:lpstr>
      <vt:lpstr>Allocating a pid structure</vt:lpstr>
      <vt:lpstr>How do you use a radix tree here? </vt:lpstr>
      <vt:lpstr>Next Problem: Find a free process id</vt:lpstr>
      <vt:lpstr>This process can be accelerated</vt:lpstr>
      <vt:lpstr>Incorporate the Van Emde Boas Tree in the Radix Tree as Linux Does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excecvp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PowerPoint Presentation</vt:lpstr>
      <vt:lpstr>Context Switching Types</vt:lpstr>
      <vt:lpstr>PowerPoint Presentation</vt:lpstr>
      <vt:lpstr>PowerPoint Presentation</vt:lpstr>
      <vt:lpstr>Four Types of Switches in the Linux Kernel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Smruti Ranjan Sarangi</cp:lastModifiedBy>
  <cp:revision>67</cp:revision>
  <dcterms:created xsi:type="dcterms:W3CDTF">2013-07-15T20:26:40Z</dcterms:created>
  <dcterms:modified xsi:type="dcterms:W3CDTF">2023-02-06T18:30:47Z</dcterms:modified>
</cp:coreProperties>
</file>