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6" r:id="rId2"/>
    <p:sldId id="277" r:id="rId3"/>
    <p:sldId id="261" r:id="rId4"/>
    <p:sldId id="259" r:id="rId5"/>
    <p:sldId id="280" r:id="rId6"/>
    <p:sldId id="279" r:id="rId7"/>
    <p:sldId id="258" r:id="rId8"/>
    <p:sldId id="278" r:id="rId9"/>
    <p:sldId id="262" r:id="rId10"/>
    <p:sldId id="263" r:id="rId11"/>
    <p:sldId id="264" r:id="rId12"/>
    <p:sldId id="265" r:id="rId13"/>
    <p:sldId id="266" r:id="rId14"/>
    <p:sldId id="267" r:id="rId15"/>
    <p:sldId id="281" r:id="rId16"/>
    <p:sldId id="282" r:id="rId17"/>
    <p:sldId id="268" r:id="rId18"/>
    <p:sldId id="283" r:id="rId19"/>
    <p:sldId id="269" r:id="rId20"/>
    <p:sldId id="270" r:id="rId21"/>
    <p:sldId id="271" r:id="rId22"/>
    <p:sldId id="272" r:id="rId23"/>
    <p:sldId id="273" r:id="rId24"/>
    <p:sldId id="274" r:id="rId25"/>
    <p:sldId id="275" r:id="rId26"/>
    <p:sldId id="276" r:id="rId27"/>
    <p:sldId id="284" r:id="rId28"/>
    <p:sldId id="285"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64"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nder Kaur" userId="a075b337-7fca-40a1-8ca5-8d5869d60408" providerId="ADAL" clId="{2CE2CEEB-E975-4EED-B6F5-5AABF0C5BA3F}"/>
    <pc:docChg chg="custSel addSld delSld modSld">
      <pc:chgData name="Ravinder Kaur" userId="a075b337-7fca-40a1-8ca5-8d5869d60408" providerId="ADAL" clId="{2CE2CEEB-E975-4EED-B6F5-5AABF0C5BA3F}" dt="2023-02-23T03:40:32.714" v="479" actId="2696"/>
      <pc:docMkLst>
        <pc:docMk/>
      </pc:docMkLst>
      <pc:sldChg chg="modSp new mod">
        <pc:chgData name="Ravinder Kaur" userId="a075b337-7fca-40a1-8ca5-8d5869d60408" providerId="ADAL" clId="{2CE2CEEB-E975-4EED-B6F5-5AABF0C5BA3F}" dt="2023-02-19T05:27:39.431" v="366" actId="20577"/>
        <pc:sldMkLst>
          <pc:docMk/>
          <pc:sldMk cId="1199464638" sldId="284"/>
        </pc:sldMkLst>
        <pc:spChg chg="mod">
          <ac:chgData name="Ravinder Kaur" userId="a075b337-7fca-40a1-8ca5-8d5869d60408" providerId="ADAL" clId="{2CE2CEEB-E975-4EED-B6F5-5AABF0C5BA3F}" dt="2023-02-19T05:13:45.612" v="45" actId="20577"/>
          <ac:spMkLst>
            <pc:docMk/>
            <pc:sldMk cId="1199464638" sldId="284"/>
            <ac:spMk id="2" creationId="{BD421247-475A-3801-231C-89D38246EA3E}"/>
          </ac:spMkLst>
        </pc:spChg>
        <pc:spChg chg="mod">
          <ac:chgData name="Ravinder Kaur" userId="a075b337-7fca-40a1-8ca5-8d5869d60408" providerId="ADAL" clId="{2CE2CEEB-E975-4EED-B6F5-5AABF0C5BA3F}" dt="2023-02-19T05:27:39.431" v="366" actId="20577"/>
          <ac:spMkLst>
            <pc:docMk/>
            <pc:sldMk cId="1199464638" sldId="284"/>
            <ac:spMk id="3" creationId="{89696E6E-D20D-9DBC-904D-F4FCFA46A1E2}"/>
          </ac:spMkLst>
        </pc:spChg>
      </pc:sldChg>
      <pc:sldChg chg="modSp new mod">
        <pc:chgData name="Ravinder Kaur" userId="a075b337-7fca-40a1-8ca5-8d5869d60408" providerId="ADAL" clId="{2CE2CEEB-E975-4EED-B6F5-5AABF0C5BA3F}" dt="2023-02-19T05:30:16.522" v="478" actId="20577"/>
        <pc:sldMkLst>
          <pc:docMk/>
          <pc:sldMk cId="1756345552" sldId="285"/>
        </pc:sldMkLst>
        <pc:spChg chg="mod">
          <ac:chgData name="Ravinder Kaur" userId="a075b337-7fca-40a1-8ca5-8d5869d60408" providerId="ADAL" clId="{2CE2CEEB-E975-4EED-B6F5-5AABF0C5BA3F}" dt="2023-02-19T05:27:00.206" v="363" actId="20577"/>
          <ac:spMkLst>
            <pc:docMk/>
            <pc:sldMk cId="1756345552" sldId="285"/>
            <ac:spMk id="2" creationId="{9B8FA152-972D-5D3F-D010-9482C160746D}"/>
          </ac:spMkLst>
        </pc:spChg>
        <pc:spChg chg="mod">
          <ac:chgData name="Ravinder Kaur" userId="a075b337-7fca-40a1-8ca5-8d5869d60408" providerId="ADAL" clId="{2CE2CEEB-E975-4EED-B6F5-5AABF0C5BA3F}" dt="2023-02-19T05:30:16.522" v="478" actId="20577"/>
          <ac:spMkLst>
            <pc:docMk/>
            <pc:sldMk cId="1756345552" sldId="285"/>
            <ac:spMk id="3" creationId="{B4C82D89-AD4A-A89E-737D-E67E9642A2DE}"/>
          </ac:spMkLst>
        </pc:spChg>
      </pc:sldChg>
      <pc:sldChg chg="modSp new del mod">
        <pc:chgData name="Ravinder Kaur" userId="a075b337-7fca-40a1-8ca5-8d5869d60408" providerId="ADAL" clId="{2CE2CEEB-E975-4EED-B6F5-5AABF0C5BA3F}" dt="2023-02-23T03:40:32.714" v="479" actId="2696"/>
        <pc:sldMkLst>
          <pc:docMk/>
          <pc:sldMk cId="2671837976" sldId="286"/>
        </pc:sldMkLst>
        <pc:spChg chg="mod">
          <ac:chgData name="Ravinder Kaur" userId="a075b337-7fca-40a1-8ca5-8d5869d60408" providerId="ADAL" clId="{2CE2CEEB-E975-4EED-B6F5-5AABF0C5BA3F}" dt="2023-02-19T05:29:37.248" v="433" actId="21"/>
          <ac:spMkLst>
            <pc:docMk/>
            <pc:sldMk cId="2671837976" sldId="286"/>
            <ac:spMk id="2" creationId="{DABAC566-771C-D68D-3022-0CE3FA8E54CA}"/>
          </ac:spMkLst>
        </pc:spChg>
        <pc:spChg chg="mod">
          <ac:chgData name="Ravinder Kaur" userId="a075b337-7fca-40a1-8ca5-8d5869d60408" providerId="ADAL" clId="{2CE2CEEB-E975-4EED-B6F5-5AABF0C5BA3F}" dt="2023-02-19T05:29:48.129" v="442" actId="20577"/>
          <ac:spMkLst>
            <pc:docMk/>
            <pc:sldMk cId="2671837976" sldId="286"/>
            <ac:spMk id="3" creationId="{428CD19C-A0AC-8651-22EF-4A8586CEF5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D300831-6853-4180-F063-E722499722C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219" name="Rectangle 3">
            <a:extLst>
              <a:ext uri="{FF2B5EF4-FFF2-40B4-BE49-F238E27FC236}">
                <a16:creationId xmlns:a16="http://schemas.microsoft.com/office/drawing/2014/main" id="{AD6BEF4C-4E84-11E1-0C31-5F55D790B4A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559BE766-F9FE-DBFE-5489-8D3EC19A591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FED60BE7-7AA2-E9CF-6C51-8A32BFB0F9D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3965A725-EBB1-DBAA-035B-C7019BA65E9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223" name="Rectangle 7">
            <a:extLst>
              <a:ext uri="{FF2B5EF4-FFF2-40B4-BE49-F238E27FC236}">
                <a16:creationId xmlns:a16="http://schemas.microsoft.com/office/drawing/2014/main" id="{C1DCFD24-F550-2596-D310-D8DDE084E64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BAB75B19-7459-4D35-8B88-3406475C74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536B7AB-D199-8178-130A-C6D7DDE45C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EAB37AC-D884-4B79-BCE6-38998699B845}" type="slidenum">
              <a:rPr lang="en-US" altLang="en-US" smtClean="0">
                <a:latin typeface="Arial" panose="020B0604020202020204" pitchFamily="34" charset="0"/>
              </a:rPr>
              <a:pPr/>
              <a:t>1</a:t>
            </a:fld>
            <a:endParaRPr lang="en-US" altLang="en-US">
              <a:latin typeface="Arial" panose="020B0604020202020204" pitchFamily="34" charset="0"/>
            </a:endParaRPr>
          </a:p>
        </p:txBody>
      </p:sp>
      <p:sp>
        <p:nvSpPr>
          <p:cNvPr id="5123" name="Rectangle 2">
            <a:extLst>
              <a:ext uri="{FF2B5EF4-FFF2-40B4-BE49-F238E27FC236}">
                <a16:creationId xmlns:a16="http://schemas.microsoft.com/office/drawing/2014/main" id="{7C688F86-1DDE-0830-2701-7B4C65DA6B3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9C6022F1-C860-AF7B-78B2-84729A482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FEF2F6C-FD37-7B8B-648C-EE2F0958A5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83A2A32-3149-4C64-8B07-B08663BFA585}" type="slidenum">
              <a:rPr lang="en-US" altLang="en-US" smtClean="0">
                <a:latin typeface="Arial" panose="020B0604020202020204" pitchFamily="34" charset="0"/>
              </a:rPr>
              <a:pPr/>
              <a:t>13</a:t>
            </a:fld>
            <a:endParaRPr lang="en-US" altLang="en-US">
              <a:latin typeface="Arial" panose="020B0604020202020204" pitchFamily="34" charset="0"/>
            </a:endParaRPr>
          </a:p>
        </p:txBody>
      </p:sp>
      <p:sp>
        <p:nvSpPr>
          <p:cNvPr id="26627" name="Rectangle 2">
            <a:extLst>
              <a:ext uri="{FF2B5EF4-FFF2-40B4-BE49-F238E27FC236}">
                <a16:creationId xmlns:a16="http://schemas.microsoft.com/office/drawing/2014/main" id="{FD2ED9A3-4AF2-E96C-8716-4873E44A1C73}"/>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AE8EDFC7-6B30-A484-C846-C47BF5B272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4FB739A-FB45-19E2-3E81-8FD8DD9CF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56724FE-151A-4050-AD00-16F1F85EFB21}" type="slidenum">
              <a:rPr lang="en-US" altLang="en-US" smtClean="0">
                <a:latin typeface="Arial" panose="020B0604020202020204" pitchFamily="34" charset="0"/>
              </a:rPr>
              <a:pPr/>
              <a:t>14</a:t>
            </a:fld>
            <a:endParaRPr lang="en-US" altLang="en-US">
              <a:latin typeface="Arial" panose="020B0604020202020204" pitchFamily="34" charset="0"/>
            </a:endParaRPr>
          </a:p>
        </p:txBody>
      </p:sp>
      <p:sp>
        <p:nvSpPr>
          <p:cNvPr id="28675" name="Rectangle 2">
            <a:extLst>
              <a:ext uri="{FF2B5EF4-FFF2-40B4-BE49-F238E27FC236}">
                <a16:creationId xmlns:a16="http://schemas.microsoft.com/office/drawing/2014/main" id="{277F6F8D-3BB4-0CA3-2CD4-FA2AC6093C55}"/>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E6B2141B-F897-184A-75F2-8E8A048032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48DDB7D-7D35-B8F6-FEA5-651125AC5D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EAB260F-FE00-4ACA-9CF7-0FDDB0A2147F}" type="slidenum">
              <a:rPr lang="en-US" altLang="en-US" smtClean="0">
                <a:latin typeface="Arial" panose="020B0604020202020204" pitchFamily="34" charset="0"/>
              </a:rPr>
              <a:pPr/>
              <a:t>17</a:t>
            </a:fld>
            <a:endParaRPr lang="en-US" altLang="en-US">
              <a:latin typeface="Arial" panose="020B0604020202020204" pitchFamily="34" charset="0"/>
            </a:endParaRPr>
          </a:p>
        </p:txBody>
      </p:sp>
      <p:sp>
        <p:nvSpPr>
          <p:cNvPr id="32771" name="Rectangle 2">
            <a:extLst>
              <a:ext uri="{FF2B5EF4-FFF2-40B4-BE49-F238E27FC236}">
                <a16:creationId xmlns:a16="http://schemas.microsoft.com/office/drawing/2014/main" id="{60652780-7B3E-C88C-DE61-2A9C8CCB8804}"/>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562AAC2A-3997-7A3C-E016-C55F468733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B7A9485-BAA4-F5A9-C592-0CEBE170E6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519B965-C5D1-4CDF-882C-C07FD384F730}" type="slidenum">
              <a:rPr lang="en-US" altLang="en-US" smtClean="0">
                <a:latin typeface="Arial" panose="020B0604020202020204" pitchFamily="34" charset="0"/>
              </a:rPr>
              <a:pPr/>
              <a:t>19</a:t>
            </a:fld>
            <a:endParaRPr lang="en-US" altLang="en-US">
              <a:latin typeface="Arial" panose="020B0604020202020204" pitchFamily="34" charset="0"/>
            </a:endParaRPr>
          </a:p>
        </p:txBody>
      </p:sp>
      <p:sp>
        <p:nvSpPr>
          <p:cNvPr id="35843" name="Rectangle 2">
            <a:extLst>
              <a:ext uri="{FF2B5EF4-FFF2-40B4-BE49-F238E27FC236}">
                <a16:creationId xmlns:a16="http://schemas.microsoft.com/office/drawing/2014/main" id="{43F6827C-F089-A6B7-0703-6678A336255A}"/>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6A332489-D477-52E1-3EB1-892CF2860F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1BC6BEF-18EB-E6F7-BC05-0D149A6FF6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E13D08E-C572-41B5-9BE6-3DB580F8604C}" type="slidenum">
              <a:rPr lang="en-US" altLang="en-US" smtClean="0">
                <a:latin typeface="Arial" panose="020B0604020202020204" pitchFamily="34" charset="0"/>
              </a:rPr>
              <a:pPr/>
              <a:t>20</a:t>
            </a:fld>
            <a:endParaRPr lang="en-US" altLang="en-US">
              <a:latin typeface="Arial" panose="020B0604020202020204" pitchFamily="34" charset="0"/>
            </a:endParaRPr>
          </a:p>
        </p:txBody>
      </p:sp>
      <p:sp>
        <p:nvSpPr>
          <p:cNvPr id="37891" name="Rectangle 2">
            <a:extLst>
              <a:ext uri="{FF2B5EF4-FFF2-40B4-BE49-F238E27FC236}">
                <a16:creationId xmlns:a16="http://schemas.microsoft.com/office/drawing/2014/main" id="{4CB00B6A-0D2D-B7FC-7987-D1467C2C69A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3D7C1B2-7C0F-3D4F-783F-6350DB7A73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0555A8F-0EC8-6576-336F-F2CEDBB09A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12B69AC-8C88-46BE-BE44-6DE9EECC37D1}" type="slidenum">
              <a:rPr lang="en-US" altLang="en-US" smtClean="0">
                <a:latin typeface="Arial" panose="020B0604020202020204" pitchFamily="34" charset="0"/>
              </a:rPr>
              <a:pPr/>
              <a:t>21</a:t>
            </a:fld>
            <a:endParaRPr lang="en-US" altLang="en-US">
              <a:latin typeface="Arial" panose="020B0604020202020204" pitchFamily="34" charset="0"/>
            </a:endParaRPr>
          </a:p>
        </p:txBody>
      </p:sp>
      <p:sp>
        <p:nvSpPr>
          <p:cNvPr id="39939" name="Rectangle 2">
            <a:extLst>
              <a:ext uri="{FF2B5EF4-FFF2-40B4-BE49-F238E27FC236}">
                <a16:creationId xmlns:a16="http://schemas.microsoft.com/office/drawing/2014/main" id="{CB31AC33-B388-DF14-EE53-8D1519BA806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C354D40-599C-E4A8-41A9-CC6E23D1C8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F96FCC1-0A89-D2D6-5E4F-B2709DE53D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D7FEF3B-D517-488A-8B59-8DAC255FAB60}" type="slidenum">
              <a:rPr lang="en-US" altLang="en-US" smtClean="0">
                <a:latin typeface="Arial" panose="020B0604020202020204" pitchFamily="34" charset="0"/>
              </a:rPr>
              <a:pPr/>
              <a:t>22</a:t>
            </a:fld>
            <a:endParaRPr lang="en-US" altLang="en-US">
              <a:latin typeface="Arial" panose="020B0604020202020204" pitchFamily="34" charset="0"/>
            </a:endParaRPr>
          </a:p>
        </p:txBody>
      </p:sp>
      <p:sp>
        <p:nvSpPr>
          <p:cNvPr id="41987" name="Rectangle 2">
            <a:extLst>
              <a:ext uri="{FF2B5EF4-FFF2-40B4-BE49-F238E27FC236}">
                <a16:creationId xmlns:a16="http://schemas.microsoft.com/office/drawing/2014/main" id="{E9163D8E-3ADD-F6A3-20CD-A75F444F78A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9D9A657-E89A-45F1-4D52-16D9C4FB7C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0185147-C670-1C8B-AD65-80A87C77A3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FA6B9B8-A868-4631-894D-7A5F69381282}" type="slidenum">
              <a:rPr lang="en-US" altLang="en-US" smtClean="0">
                <a:latin typeface="Arial" panose="020B0604020202020204" pitchFamily="34" charset="0"/>
              </a:rPr>
              <a:pPr/>
              <a:t>23</a:t>
            </a:fld>
            <a:endParaRPr lang="en-US" altLang="en-US">
              <a:latin typeface="Arial" panose="020B0604020202020204" pitchFamily="34" charset="0"/>
            </a:endParaRPr>
          </a:p>
        </p:txBody>
      </p:sp>
      <p:sp>
        <p:nvSpPr>
          <p:cNvPr id="44035" name="Rectangle 2">
            <a:extLst>
              <a:ext uri="{FF2B5EF4-FFF2-40B4-BE49-F238E27FC236}">
                <a16:creationId xmlns:a16="http://schemas.microsoft.com/office/drawing/2014/main" id="{CF9C613F-11BF-D6A4-1FE0-3792622F24EF}"/>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3A293619-BAB9-8C42-4F5D-89A669CD4B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01E9CD5-61CB-9753-989A-D54CC7CC53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73AE486-F7C4-4D44-81CB-0E77D5E5FB55}" type="slidenum">
              <a:rPr lang="en-US" altLang="en-US" smtClean="0">
                <a:latin typeface="Arial" panose="020B0604020202020204" pitchFamily="34" charset="0"/>
              </a:rPr>
              <a:pPr/>
              <a:t>24</a:t>
            </a:fld>
            <a:endParaRPr lang="en-US" altLang="en-US">
              <a:latin typeface="Arial" panose="020B0604020202020204" pitchFamily="34" charset="0"/>
            </a:endParaRPr>
          </a:p>
        </p:txBody>
      </p:sp>
      <p:sp>
        <p:nvSpPr>
          <p:cNvPr id="46083" name="Rectangle 2">
            <a:extLst>
              <a:ext uri="{FF2B5EF4-FFF2-40B4-BE49-F238E27FC236}">
                <a16:creationId xmlns:a16="http://schemas.microsoft.com/office/drawing/2014/main" id="{B41A8416-0465-E015-C287-16AEC9BEACBF}"/>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0F3F082-9493-A0A3-DB6E-005E4E0851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1A114A3-0C93-E1CB-0F9D-2EEB2F91BF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844854D-8E96-4860-B1D8-63DCCF889500}" type="slidenum">
              <a:rPr lang="en-US" altLang="en-US" smtClean="0">
                <a:latin typeface="Arial" panose="020B0604020202020204" pitchFamily="34" charset="0"/>
              </a:rPr>
              <a:pPr/>
              <a:t>25</a:t>
            </a:fld>
            <a:endParaRPr lang="en-US" altLang="en-US">
              <a:latin typeface="Arial" panose="020B0604020202020204" pitchFamily="34" charset="0"/>
            </a:endParaRPr>
          </a:p>
        </p:txBody>
      </p:sp>
      <p:sp>
        <p:nvSpPr>
          <p:cNvPr id="48131" name="Rectangle 2">
            <a:extLst>
              <a:ext uri="{FF2B5EF4-FFF2-40B4-BE49-F238E27FC236}">
                <a16:creationId xmlns:a16="http://schemas.microsoft.com/office/drawing/2014/main" id="{63E5BBD5-6640-488F-172A-157BD59D096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060CFCE2-CF38-0D60-3874-D57422EBB5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EB3197D-7B20-E971-E3C7-CC8E4D473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F2DD6F6-8B54-4B7C-8667-0A941A85CE3A}" type="slidenum">
              <a:rPr lang="en-US" altLang="en-US" smtClean="0">
                <a:latin typeface="Arial" panose="020B0604020202020204" pitchFamily="34" charset="0"/>
              </a:rPr>
              <a:pPr/>
              <a:t>2</a:t>
            </a:fld>
            <a:endParaRPr lang="en-US" altLang="en-US">
              <a:latin typeface="Arial" panose="020B0604020202020204" pitchFamily="34" charset="0"/>
            </a:endParaRPr>
          </a:p>
        </p:txBody>
      </p:sp>
      <p:sp>
        <p:nvSpPr>
          <p:cNvPr id="7171" name="Rectangle 2">
            <a:extLst>
              <a:ext uri="{FF2B5EF4-FFF2-40B4-BE49-F238E27FC236}">
                <a16:creationId xmlns:a16="http://schemas.microsoft.com/office/drawing/2014/main" id="{87198F78-3B58-BF77-F454-690784EDF694}"/>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1410841-EE55-8032-8F76-D6065361E1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6AFB3F8-A038-D662-9AE5-ECA73ACA8F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C548482-B303-4E9B-809D-8ACA1E53C8BB}" type="slidenum">
              <a:rPr lang="en-US" altLang="en-US" smtClean="0">
                <a:latin typeface="Arial" panose="020B0604020202020204" pitchFamily="34" charset="0"/>
              </a:rPr>
              <a:pPr/>
              <a:t>26</a:t>
            </a:fld>
            <a:endParaRPr lang="en-US" altLang="en-US">
              <a:latin typeface="Arial" panose="020B0604020202020204" pitchFamily="34" charset="0"/>
            </a:endParaRPr>
          </a:p>
        </p:txBody>
      </p:sp>
      <p:sp>
        <p:nvSpPr>
          <p:cNvPr id="50179" name="Rectangle 2">
            <a:extLst>
              <a:ext uri="{FF2B5EF4-FFF2-40B4-BE49-F238E27FC236}">
                <a16:creationId xmlns:a16="http://schemas.microsoft.com/office/drawing/2014/main" id="{E3B8D4B3-B684-973D-8EB9-753D3C832ECB}"/>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771215B-6569-68AB-75F9-18EE6C1CCA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9B5786C-24DD-461B-A384-5D31A52406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043764D-46E6-4A77-8FDB-CF79809FC936}" type="slidenum">
              <a:rPr lang="en-US" altLang="en-US" smtClean="0">
                <a:latin typeface="Arial" panose="020B0604020202020204" pitchFamily="34" charset="0"/>
              </a:rPr>
              <a:pPr/>
              <a:t>3</a:t>
            </a:fld>
            <a:endParaRPr lang="en-US" altLang="en-US">
              <a:latin typeface="Arial" panose="020B0604020202020204" pitchFamily="34" charset="0"/>
            </a:endParaRPr>
          </a:p>
        </p:txBody>
      </p:sp>
      <p:sp>
        <p:nvSpPr>
          <p:cNvPr id="9219" name="Rectangle 2">
            <a:extLst>
              <a:ext uri="{FF2B5EF4-FFF2-40B4-BE49-F238E27FC236}">
                <a16:creationId xmlns:a16="http://schemas.microsoft.com/office/drawing/2014/main" id="{C65654AB-5A8F-5CBD-5D1A-26144A7D4FE4}"/>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5A3415E9-A66D-7DFD-20D3-D59881FE37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B695DEC-452C-6DE2-E37E-3D7D7323A7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F8FC6FF-8EED-49CB-90F9-A0C615134878}" type="slidenum">
              <a:rPr lang="en-US" altLang="en-US" smtClean="0">
                <a:latin typeface="Arial" panose="020B0604020202020204" pitchFamily="34" charset="0"/>
              </a:rPr>
              <a:pPr/>
              <a:t>4</a:t>
            </a:fld>
            <a:endParaRPr lang="en-US" altLang="en-US">
              <a:latin typeface="Arial" panose="020B0604020202020204" pitchFamily="34" charset="0"/>
            </a:endParaRPr>
          </a:p>
        </p:txBody>
      </p:sp>
      <p:sp>
        <p:nvSpPr>
          <p:cNvPr id="11267" name="Rectangle 2">
            <a:extLst>
              <a:ext uri="{FF2B5EF4-FFF2-40B4-BE49-F238E27FC236}">
                <a16:creationId xmlns:a16="http://schemas.microsoft.com/office/drawing/2014/main" id="{0201F901-28EE-8ECB-2D42-07C39D38A6C1}"/>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B588BAB8-C8BA-D34D-D1EE-7D2D735674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CC54D71C-1736-2025-712C-296E52EE23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4172048-055B-4BC0-9EF3-32CBFBB6CBA1}" type="slidenum">
              <a:rPr lang="en-US" altLang="en-US" smtClean="0">
                <a:latin typeface="Arial" panose="020B0604020202020204" pitchFamily="34" charset="0"/>
              </a:rPr>
              <a:pPr/>
              <a:t>7</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CAA01D24-A391-38F9-33E9-3DC5E50EDBC8}"/>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48132FD2-ABA8-39B4-96B0-3BD713AB2F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CD04EDD-4D40-A99F-EF1F-93B6F92D2F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5E9FB83-3A39-405B-8735-CCB75D51E5B4}" type="slidenum">
              <a:rPr lang="en-US" altLang="en-US" smtClean="0">
                <a:latin typeface="Arial" panose="020B0604020202020204" pitchFamily="34" charset="0"/>
              </a:rPr>
              <a:pPr/>
              <a:t>9</a:t>
            </a:fld>
            <a:endParaRPr lang="en-US" altLang="en-US">
              <a:latin typeface="Arial" panose="020B0604020202020204" pitchFamily="34" charset="0"/>
            </a:endParaRPr>
          </a:p>
        </p:txBody>
      </p:sp>
      <p:sp>
        <p:nvSpPr>
          <p:cNvPr id="18435" name="Rectangle 2">
            <a:extLst>
              <a:ext uri="{FF2B5EF4-FFF2-40B4-BE49-F238E27FC236}">
                <a16:creationId xmlns:a16="http://schemas.microsoft.com/office/drawing/2014/main" id="{FD968590-3F9C-144C-3D97-8BB0847E23D3}"/>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84D8D75D-BC9B-5686-211F-8834D1567A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485835E-A366-E8E9-0081-20F741F07C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2C4731C-31A8-4AD6-BA93-B2D821276723}" type="slidenum">
              <a:rPr lang="en-US" altLang="en-US" smtClean="0">
                <a:latin typeface="Arial" panose="020B0604020202020204" pitchFamily="34" charset="0"/>
              </a:rPr>
              <a:pPr/>
              <a:t>10</a:t>
            </a:fld>
            <a:endParaRPr lang="en-US" altLang="en-US">
              <a:latin typeface="Arial" panose="020B0604020202020204" pitchFamily="34" charset="0"/>
            </a:endParaRPr>
          </a:p>
        </p:txBody>
      </p:sp>
      <p:sp>
        <p:nvSpPr>
          <p:cNvPr id="20483" name="Rectangle 2">
            <a:extLst>
              <a:ext uri="{FF2B5EF4-FFF2-40B4-BE49-F238E27FC236}">
                <a16:creationId xmlns:a16="http://schemas.microsoft.com/office/drawing/2014/main" id="{DBC85FAD-4345-7BDC-70F4-85588D576265}"/>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96E7172-094F-15B5-0293-26B1651D01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C19DC4EE-C12B-C40D-D394-CE01B5EB4A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51B717B-D0B5-4409-ACDC-F4CB382C9931}" type="slidenum">
              <a:rPr lang="en-US" altLang="en-US" smtClean="0">
                <a:latin typeface="Arial" panose="020B0604020202020204" pitchFamily="34" charset="0"/>
              </a:rPr>
              <a:pPr/>
              <a:t>11</a:t>
            </a:fld>
            <a:endParaRPr lang="en-US" altLang="en-US">
              <a:latin typeface="Arial" panose="020B0604020202020204" pitchFamily="34" charset="0"/>
            </a:endParaRPr>
          </a:p>
        </p:txBody>
      </p:sp>
      <p:sp>
        <p:nvSpPr>
          <p:cNvPr id="22531" name="Rectangle 2">
            <a:extLst>
              <a:ext uri="{FF2B5EF4-FFF2-40B4-BE49-F238E27FC236}">
                <a16:creationId xmlns:a16="http://schemas.microsoft.com/office/drawing/2014/main" id="{86C0ADAE-B6F1-2BB6-DC2B-826B6C422D01}"/>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56F30ABA-E9D2-65F7-55C4-558891768B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46B8817-2A55-77CA-B3CC-79EA8584BC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5840A02-58BD-47FB-8442-1E0FEACECF60}" type="slidenum">
              <a:rPr lang="en-US" altLang="en-US" smtClean="0">
                <a:latin typeface="Arial" panose="020B0604020202020204" pitchFamily="34" charset="0"/>
              </a:rPr>
              <a:pPr/>
              <a:t>12</a:t>
            </a:fld>
            <a:endParaRPr lang="en-US" altLang="en-US">
              <a:latin typeface="Arial" panose="020B0604020202020204" pitchFamily="34" charset="0"/>
            </a:endParaRPr>
          </a:p>
        </p:txBody>
      </p:sp>
      <p:sp>
        <p:nvSpPr>
          <p:cNvPr id="24579" name="Rectangle 2">
            <a:extLst>
              <a:ext uri="{FF2B5EF4-FFF2-40B4-BE49-F238E27FC236}">
                <a16:creationId xmlns:a16="http://schemas.microsoft.com/office/drawing/2014/main" id="{33F4D509-8D2E-C522-7515-BAB57E0EA702}"/>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229D9BA1-F180-8ED8-E83C-30A53770B3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45E847AC-D366-18C5-52B8-1DDA524AE100}"/>
              </a:ext>
            </a:extLst>
          </p:cNvPr>
          <p:cNvSpPr>
            <a:spLocks/>
          </p:cNvSpPr>
          <p:nvPr/>
        </p:nvSpPr>
        <p:spPr bwMode="auto">
          <a:xfrm>
            <a:off x="285750" y="2803525"/>
            <a:ext cx="1588" cy="3035300"/>
          </a:xfrm>
          <a:custGeom>
            <a:avLst/>
            <a:gdLst>
              <a:gd name="T0" fmla="*/ 0 w 1588"/>
              <a:gd name="T1" fmla="*/ 0 h 1912"/>
              <a:gd name="T2" fmla="*/ 0 w 1588"/>
              <a:gd name="T3" fmla="*/ 2147483646 h 1912"/>
              <a:gd name="T4" fmla="*/ 0 w 1588"/>
              <a:gd name="T5" fmla="*/ 2147483646 h 1912"/>
              <a:gd name="T6" fmla="*/ 0 w 1588"/>
              <a:gd name="T7" fmla="*/ 2147483646 h 1912"/>
              <a:gd name="T8" fmla="*/ 0 w 1588"/>
              <a:gd name="T9" fmla="*/ 2147483646 h 1912"/>
              <a:gd name="T10" fmla="*/ 0 w 1588"/>
              <a:gd name="T11" fmla="*/ 2147483646 h 1912"/>
              <a:gd name="T12" fmla="*/ 0 w 1588"/>
              <a:gd name="T13" fmla="*/ 0 h 1912"/>
              <a:gd name="T14" fmla="*/ 0 w 1588"/>
              <a:gd name="T15" fmla="*/ 0 h 19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8" h="1912">
                <a:moveTo>
                  <a:pt x="0" y="0"/>
                </a:moveTo>
                <a:lnTo>
                  <a:pt x="0" y="6"/>
                </a:lnTo>
                <a:lnTo>
                  <a:pt x="0" y="60"/>
                </a:lnTo>
                <a:lnTo>
                  <a:pt x="0" y="1912"/>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2"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r>
              <a:rPr lang="en-US"/>
              <a:t>Click to edit Master title style</a:t>
            </a:r>
          </a:p>
        </p:txBody>
      </p:sp>
      <p:sp>
        <p:nvSpPr>
          <p:cNvPr id="5123"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 name="Rectangle 5">
            <a:extLst>
              <a:ext uri="{FF2B5EF4-FFF2-40B4-BE49-F238E27FC236}">
                <a16:creationId xmlns:a16="http://schemas.microsoft.com/office/drawing/2014/main" id="{C86ABC8F-2008-A662-3975-8B0BE9FA001E}"/>
              </a:ext>
            </a:extLst>
          </p:cNvPr>
          <p:cNvSpPr>
            <a:spLocks noGrp="1" noChangeArrowheads="1"/>
          </p:cNvSpPr>
          <p:nvPr>
            <p:ph type="ftr" sz="quarter" idx="10"/>
          </p:nvPr>
        </p:nvSpPr>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705648F-ECE3-A51B-89D5-502AD6501276}"/>
              </a:ext>
            </a:extLst>
          </p:cNvPr>
          <p:cNvSpPr>
            <a:spLocks noGrp="1" noChangeArrowheads="1"/>
          </p:cNvSpPr>
          <p:nvPr>
            <p:ph type="sldNum" sz="quarter" idx="11"/>
          </p:nvPr>
        </p:nvSpPr>
        <p:spPr/>
        <p:txBody>
          <a:bodyPr/>
          <a:lstStyle>
            <a:lvl1pPr>
              <a:defRPr/>
            </a:lvl1pPr>
          </a:lstStyle>
          <a:p>
            <a:pPr>
              <a:defRPr/>
            </a:pPr>
            <a:fld id="{F976DDB7-14A2-4D2C-BF55-78B1F0165619}" type="slidenum">
              <a:rPr lang="en-US" altLang="en-US"/>
              <a:pPr>
                <a:defRPr/>
              </a:pPr>
              <a:t>‹#›</a:t>
            </a:fld>
            <a:endParaRPr lang="en-US" altLang="en-US"/>
          </a:p>
        </p:txBody>
      </p:sp>
      <p:sp>
        <p:nvSpPr>
          <p:cNvPr id="5" name="Rectangle 7">
            <a:extLst>
              <a:ext uri="{FF2B5EF4-FFF2-40B4-BE49-F238E27FC236}">
                <a16:creationId xmlns:a16="http://schemas.microsoft.com/office/drawing/2014/main" id="{0860B4F7-64B9-5D7A-4970-868F8D435E5E}"/>
              </a:ext>
            </a:extLst>
          </p:cNvPr>
          <p:cNvSpPr>
            <a:spLocks noGrp="1" noChangeArrowheads="1"/>
          </p:cNvSpPr>
          <p:nvPr>
            <p:ph type="dt"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99639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B4070D3D-F9C7-16CC-DE64-D65218FCF46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D26FD7A-64F9-F822-223D-E3086FA751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57C18A-425F-EF34-398A-F3C7B5ACC357}"/>
              </a:ext>
            </a:extLst>
          </p:cNvPr>
          <p:cNvSpPr>
            <a:spLocks noGrp="1" noChangeArrowheads="1"/>
          </p:cNvSpPr>
          <p:nvPr>
            <p:ph type="sldNum" sz="quarter" idx="12"/>
          </p:nvPr>
        </p:nvSpPr>
        <p:spPr>
          <a:ln/>
        </p:spPr>
        <p:txBody>
          <a:bodyPr/>
          <a:lstStyle>
            <a:lvl1pPr>
              <a:defRPr/>
            </a:lvl1pPr>
          </a:lstStyle>
          <a:p>
            <a:pPr>
              <a:defRPr/>
            </a:pPr>
            <a:fld id="{5AA8E48D-D9FD-4F45-BB90-A388A1E604B6}" type="slidenum">
              <a:rPr lang="en-US" altLang="en-US"/>
              <a:pPr>
                <a:defRPr/>
              </a:pPr>
              <a:t>‹#›</a:t>
            </a:fld>
            <a:endParaRPr lang="en-US" altLang="en-US"/>
          </a:p>
        </p:txBody>
      </p:sp>
    </p:spTree>
    <p:extLst>
      <p:ext uri="{BB962C8B-B14F-4D97-AF65-F5344CB8AC3E}">
        <p14:creationId xmlns:p14="http://schemas.microsoft.com/office/powerpoint/2010/main" val="260907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6489C22C-319C-91E0-5A8B-895850523CE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2C5107A-A1A7-E826-50B9-FCAC026DFD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EAC386-09EB-6557-4E5B-5B808DC73B55}"/>
              </a:ext>
            </a:extLst>
          </p:cNvPr>
          <p:cNvSpPr>
            <a:spLocks noGrp="1" noChangeArrowheads="1"/>
          </p:cNvSpPr>
          <p:nvPr>
            <p:ph type="sldNum" sz="quarter" idx="12"/>
          </p:nvPr>
        </p:nvSpPr>
        <p:spPr>
          <a:ln/>
        </p:spPr>
        <p:txBody>
          <a:bodyPr/>
          <a:lstStyle>
            <a:lvl1pPr>
              <a:defRPr/>
            </a:lvl1pPr>
          </a:lstStyle>
          <a:p>
            <a:pPr>
              <a:defRPr/>
            </a:pPr>
            <a:fld id="{0263408F-C920-45A5-B5AF-587F5611C16D}" type="slidenum">
              <a:rPr lang="en-US" altLang="en-US"/>
              <a:pPr>
                <a:defRPr/>
              </a:pPr>
              <a:t>‹#›</a:t>
            </a:fld>
            <a:endParaRPr lang="en-US" altLang="en-US"/>
          </a:p>
        </p:txBody>
      </p:sp>
    </p:spTree>
    <p:extLst>
      <p:ext uri="{BB962C8B-B14F-4D97-AF65-F5344CB8AC3E}">
        <p14:creationId xmlns:p14="http://schemas.microsoft.com/office/powerpoint/2010/main" val="246764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1FD9488B-CBAE-5799-411A-22080413CB5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147EE3A-A1E0-9CC8-C5A1-23E8F17864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A5EF1BF-F923-3A7A-5F33-4B429C10675F}"/>
              </a:ext>
            </a:extLst>
          </p:cNvPr>
          <p:cNvSpPr>
            <a:spLocks noGrp="1" noChangeArrowheads="1"/>
          </p:cNvSpPr>
          <p:nvPr>
            <p:ph type="sldNum" sz="quarter" idx="12"/>
          </p:nvPr>
        </p:nvSpPr>
        <p:spPr>
          <a:ln/>
        </p:spPr>
        <p:txBody>
          <a:bodyPr/>
          <a:lstStyle>
            <a:lvl1pPr>
              <a:defRPr/>
            </a:lvl1pPr>
          </a:lstStyle>
          <a:p>
            <a:pPr>
              <a:defRPr/>
            </a:pPr>
            <a:fld id="{7FABCACD-9EF0-40FC-ABC7-B26A1950A654}" type="slidenum">
              <a:rPr lang="en-US" altLang="en-US"/>
              <a:pPr>
                <a:defRPr/>
              </a:pPr>
              <a:t>‹#›</a:t>
            </a:fld>
            <a:endParaRPr lang="en-US" altLang="en-US"/>
          </a:p>
        </p:txBody>
      </p:sp>
    </p:spTree>
    <p:extLst>
      <p:ext uri="{BB962C8B-B14F-4D97-AF65-F5344CB8AC3E}">
        <p14:creationId xmlns:p14="http://schemas.microsoft.com/office/powerpoint/2010/main" val="44576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F7FB706-A14B-3280-5103-8E770D294C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3729B44-D4F7-ABA6-D16D-3EECD328DC2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44661F5-709B-7F3B-60DE-24FF3F52FA70}"/>
              </a:ext>
            </a:extLst>
          </p:cNvPr>
          <p:cNvSpPr>
            <a:spLocks noGrp="1" noChangeArrowheads="1"/>
          </p:cNvSpPr>
          <p:nvPr>
            <p:ph type="sldNum" sz="quarter" idx="12"/>
          </p:nvPr>
        </p:nvSpPr>
        <p:spPr>
          <a:ln/>
        </p:spPr>
        <p:txBody>
          <a:bodyPr/>
          <a:lstStyle>
            <a:lvl1pPr>
              <a:defRPr/>
            </a:lvl1pPr>
          </a:lstStyle>
          <a:p>
            <a:pPr>
              <a:defRPr/>
            </a:pPr>
            <a:fld id="{2C3873BE-1C21-4B6E-A531-F1685EAF206A}" type="slidenum">
              <a:rPr lang="en-US" altLang="en-US"/>
              <a:pPr>
                <a:defRPr/>
              </a:pPr>
              <a:t>‹#›</a:t>
            </a:fld>
            <a:endParaRPr lang="en-US" altLang="en-US"/>
          </a:p>
        </p:txBody>
      </p:sp>
    </p:spTree>
    <p:extLst>
      <p:ext uri="{BB962C8B-B14F-4D97-AF65-F5344CB8AC3E}">
        <p14:creationId xmlns:p14="http://schemas.microsoft.com/office/powerpoint/2010/main" val="3406251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805953FA-9943-A561-F10E-CDA27F5F085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927FAD3-BB73-DA26-F38E-12D5D51DE1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1D641D1-D604-5B2F-505C-1DDB1E02DCD8}"/>
              </a:ext>
            </a:extLst>
          </p:cNvPr>
          <p:cNvSpPr>
            <a:spLocks noGrp="1" noChangeArrowheads="1"/>
          </p:cNvSpPr>
          <p:nvPr>
            <p:ph type="sldNum" sz="quarter" idx="12"/>
          </p:nvPr>
        </p:nvSpPr>
        <p:spPr>
          <a:ln/>
        </p:spPr>
        <p:txBody>
          <a:bodyPr/>
          <a:lstStyle>
            <a:lvl1pPr>
              <a:defRPr/>
            </a:lvl1pPr>
          </a:lstStyle>
          <a:p>
            <a:pPr>
              <a:defRPr/>
            </a:pPr>
            <a:fld id="{79061F37-8874-41AF-8EEF-8C65D8C4F3E2}" type="slidenum">
              <a:rPr lang="en-US" altLang="en-US"/>
              <a:pPr>
                <a:defRPr/>
              </a:pPr>
              <a:t>‹#›</a:t>
            </a:fld>
            <a:endParaRPr lang="en-US" altLang="en-US"/>
          </a:p>
        </p:txBody>
      </p:sp>
    </p:spTree>
    <p:extLst>
      <p:ext uri="{BB962C8B-B14F-4D97-AF65-F5344CB8AC3E}">
        <p14:creationId xmlns:p14="http://schemas.microsoft.com/office/powerpoint/2010/main" val="364411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397B2E13-8EAB-CEE2-C094-AC8A0FC7A5C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BBB7188-1DB6-9714-B5A6-CD269F8279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FEF3CAD-422B-AA49-AC43-07BD689CE439}"/>
              </a:ext>
            </a:extLst>
          </p:cNvPr>
          <p:cNvSpPr>
            <a:spLocks noGrp="1" noChangeArrowheads="1"/>
          </p:cNvSpPr>
          <p:nvPr>
            <p:ph type="sldNum" sz="quarter" idx="12"/>
          </p:nvPr>
        </p:nvSpPr>
        <p:spPr>
          <a:ln/>
        </p:spPr>
        <p:txBody>
          <a:bodyPr/>
          <a:lstStyle>
            <a:lvl1pPr>
              <a:defRPr/>
            </a:lvl1pPr>
          </a:lstStyle>
          <a:p>
            <a:pPr>
              <a:defRPr/>
            </a:pPr>
            <a:fld id="{75104A62-F066-4628-9F34-C650592B3A50}" type="slidenum">
              <a:rPr lang="en-US" altLang="en-US"/>
              <a:pPr>
                <a:defRPr/>
              </a:pPr>
              <a:t>‹#›</a:t>
            </a:fld>
            <a:endParaRPr lang="en-US" altLang="en-US"/>
          </a:p>
        </p:txBody>
      </p:sp>
    </p:spTree>
    <p:extLst>
      <p:ext uri="{BB962C8B-B14F-4D97-AF65-F5344CB8AC3E}">
        <p14:creationId xmlns:p14="http://schemas.microsoft.com/office/powerpoint/2010/main" val="66576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D2E68290-9FD2-0EC6-9E66-2F7DCCE5F80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711FA01-AB65-168C-C0D1-556C0D4741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F729787-907B-2188-EA4D-A11E9142DD47}"/>
              </a:ext>
            </a:extLst>
          </p:cNvPr>
          <p:cNvSpPr>
            <a:spLocks noGrp="1" noChangeArrowheads="1"/>
          </p:cNvSpPr>
          <p:nvPr>
            <p:ph type="sldNum" sz="quarter" idx="12"/>
          </p:nvPr>
        </p:nvSpPr>
        <p:spPr>
          <a:ln/>
        </p:spPr>
        <p:txBody>
          <a:bodyPr/>
          <a:lstStyle>
            <a:lvl1pPr>
              <a:defRPr/>
            </a:lvl1pPr>
          </a:lstStyle>
          <a:p>
            <a:pPr>
              <a:defRPr/>
            </a:pPr>
            <a:fld id="{FDC6A615-8BA1-4873-AEE1-E88F25A98B2A}" type="slidenum">
              <a:rPr lang="en-US" altLang="en-US"/>
              <a:pPr>
                <a:defRPr/>
              </a:pPr>
              <a:t>‹#›</a:t>
            </a:fld>
            <a:endParaRPr lang="en-US" altLang="en-US"/>
          </a:p>
        </p:txBody>
      </p:sp>
    </p:spTree>
    <p:extLst>
      <p:ext uri="{BB962C8B-B14F-4D97-AF65-F5344CB8AC3E}">
        <p14:creationId xmlns:p14="http://schemas.microsoft.com/office/powerpoint/2010/main" val="82012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78654C7-7BC4-DBC6-45EC-6C02B006638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ED57ACD-F6FE-9918-DA9A-3198BE8FF0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48C6945-9179-7A66-9279-986533DB9715}"/>
              </a:ext>
            </a:extLst>
          </p:cNvPr>
          <p:cNvSpPr>
            <a:spLocks noGrp="1" noChangeArrowheads="1"/>
          </p:cNvSpPr>
          <p:nvPr>
            <p:ph type="sldNum" sz="quarter" idx="12"/>
          </p:nvPr>
        </p:nvSpPr>
        <p:spPr>
          <a:ln/>
        </p:spPr>
        <p:txBody>
          <a:bodyPr/>
          <a:lstStyle>
            <a:lvl1pPr>
              <a:defRPr/>
            </a:lvl1pPr>
          </a:lstStyle>
          <a:p>
            <a:pPr>
              <a:defRPr/>
            </a:pPr>
            <a:fld id="{24FBDB8D-B0C0-44BE-9A52-88D22D6212B8}" type="slidenum">
              <a:rPr lang="en-US" altLang="en-US"/>
              <a:pPr>
                <a:defRPr/>
              </a:pPr>
              <a:t>‹#›</a:t>
            </a:fld>
            <a:endParaRPr lang="en-US" altLang="en-US"/>
          </a:p>
        </p:txBody>
      </p:sp>
    </p:spTree>
    <p:extLst>
      <p:ext uri="{BB962C8B-B14F-4D97-AF65-F5344CB8AC3E}">
        <p14:creationId xmlns:p14="http://schemas.microsoft.com/office/powerpoint/2010/main" val="407547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DD774DD-CC0B-2AB0-2A2D-7006412ABB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9DF050D-48E2-C7CB-FAD3-6BCE3A4A27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B765C14-AFB4-5F89-9A2C-7707129BC19E}"/>
              </a:ext>
            </a:extLst>
          </p:cNvPr>
          <p:cNvSpPr>
            <a:spLocks noGrp="1" noChangeArrowheads="1"/>
          </p:cNvSpPr>
          <p:nvPr>
            <p:ph type="sldNum" sz="quarter" idx="12"/>
          </p:nvPr>
        </p:nvSpPr>
        <p:spPr>
          <a:ln/>
        </p:spPr>
        <p:txBody>
          <a:bodyPr/>
          <a:lstStyle>
            <a:lvl1pPr>
              <a:defRPr/>
            </a:lvl1pPr>
          </a:lstStyle>
          <a:p>
            <a:pPr>
              <a:defRPr/>
            </a:pPr>
            <a:fld id="{500DF45A-F674-4D84-829A-A78427C4E823}" type="slidenum">
              <a:rPr lang="en-US" altLang="en-US"/>
              <a:pPr>
                <a:defRPr/>
              </a:pPr>
              <a:t>‹#›</a:t>
            </a:fld>
            <a:endParaRPr lang="en-US" altLang="en-US"/>
          </a:p>
        </p:txBody>
      </p:sp>
    </p:spTree>
    <p:extLst>
      <p:ext uri="{BB962C8B-B14F-4D97-AF65-F5344CB8AC3E}">
        <p14:creationId xmlns:p14="http://schemas.microsoft.com/office/powerpoint/2010/main" val="2076096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7DE7B6F-A91C-4FFA-5300-CCC62C0D4F6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F0785C0-C506-5506-2B09-38D9FEAD24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8644D46-9DC0-CCC1-B7EC-C0460CFACA4A}"/>
              </a:ext>
            </a:extLst>
          </p:cNvPr>
          <p:cNvSpPr>
            <a:spLocks noGrp="1" noChangeArrowheads="1"/>
          </p:cNvSpPr>
          <p:nvPr>
            <p:ph type="sldNum" sz="quarter" idx="12"/>
          </p:nvPr>
        </p:nvSpPr>
        <p:spPr>
          <a:ln/>
        </p:spPr>
        <p:txBody>
          <a:bodyPr/>
          <a:lstStyle>
            <a:lvl1pPr>
              <a:defRPr/>
            </a:lvl1pPr>
          </a:lstStyle>
          <a:p>
            <a:pPr>
              <a:defRPr/>
            </a:pPr>
            <a:fld id="{298D6AB0-133C-417B-8156-F6BFEA87598E}" type="slidenum">
              <a:rPr lang="en-US" altLang="en-US"/>
              <a:pPr>
                <a:defRPr/>
              </a:pPr>
              <a:t>‹#›</a:t>
            </a:fld>
            <a:endParaRPr lang="en-US" altLang="en-US"/>
          </a:p>
        </p:txBody>
      </p:sp>
    </p:spTree>
    <p:extLst>
      <p:ext uri="{BB962C8B-B14F-4D97-AF65-F5344CB8AC3E}">
        <p14:creationId xmlns:p14="http://schemas.microsoft.com/office/powerpoint/2010/main" val="180866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5C54171-2FF8-FD3B-5FE1-D65FC181C6B2}"/>
              </a:ext>
            </a:extLst>
          </p:cNvPr>
          <p:cNvSpPr>
            <a:spLocks noGrp="1" noChangeArrowheads="1"/>
          </p:cNvSpPr>
          <p:nvPr>
            <p:ph type="title"/>
          </p:nvPr>
        </p:nvSpPr>
        <p:spPr bwMode="auto">
          <a:xfrm>
            <a:off x="457200" y="292100"/>
            <a:ext cx="82296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a:extLst>
              <a:ext uri="{FF2B5EF4-FFF2-40B4-BE49-F238E27FC236}">
                <a16:creationId xmlns:a16="http://schemas.microsoft.com/office/drawing/2014/main" id="{4AA3E045-9ABA-A0F8-A273-C6B59E693C41}"/>
              </a:ext>
            </a:extLst>
          </p:cNvPr>
          <p:cNvSpPr>
            <a:spLocks noGrp="1" noChangeArrowheads="1"/>
          </p:cNvSpPr>
          <p:nvPr>
            <p:ph type="body" idx="1"/>
          </p:nvPr>
        </p:nvSpPr>
        <p:spPr bwMode="auto">
          <a:xfrm>
            <a:off x="457200" y="1905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a:extLst>
              <a:ext uri="{FF2B5EF4-FFF2-40B4-BE49-F238E27FC236}">
                <a16:creationId xmlns:a16="http://schemas.microsoft.com/office/drawing/2014/main" id="{43833C20-25F2-A600-33BD-58BC5B4F96A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4101" name="Rectangle 5">
            <a:extLst>
              <a:ext uri="{FF2B5EF4-FFF2-40B4-BE49-F238E27FC236}">
                <a16:creationId xmlns:a16="http://schemas.microsoft.com/office/drawing/2014/main" id="{79D73009-DC33-FDAA-090E-6A401910254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4102" name="Rectangle 6">
            <a:extLst>
              <a:ext uri="{FF2B5EF4-FFF2-40B4-BE49-F238E27FC236}">
                <a16:creationId xmlns:a16="http://schemas.microsoft.com/office/drawing/2014/main" id="{57977055-2024-A24A-AADD-96C33E75B26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pPr>
              <a:defRPr/>
            </a:pPr>
            <a:fld id="{94197D85-F2B9-45E1-87DE-8B00A8B0CAE2}"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anose="020B0604030504040204"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1212C74-BC20-BAE7-82B0-D7CFD2149283}"/>
              </a:ext>
            </a:extLst>
          </p:cNvPr>
          <p:cNvSpPr>
            <a:spLocks noGrp="1" noChangeArrowheads="1"/>
          </p:cNvSpPr>
          <p:nvPr>
            <p:ph type="sldNum" sz="quarter" idx="11"/>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33E9EED7-E90B-4AA7-BD1F-E03E224F993D}" type="slidenum">
              <a:rPr lang="en-US" altLang="en-US" sz="1400" smtClean="0">
                <a:latin typeface="Arial" panose="020B0604020202020204" pitchFamily="34" charset="0"/>
              </a:rPr>
              <a:pPr>
                <a:spcBef>
                  <a:spcPct val="0"/>
                </a:spcBef>
                <a:buClrTx/>
                <a:buSzTx/>
                <a:buFontTx/>
                <a:buNone/>
                <a:defRPr/>
              </a:pPr>
              <a:t>1</a:t>
            </a:fld>
            <a:endParaRPr lang="en-US" altLang="en-US" sz="1400">
              <a:latin typeface="Arial" panose="020B0604020202020204" pitchFamily="34" charset="0"/>
            </a:endParaRPr>
          </a:p>
        </p:txBody>
      </p:sp>
      <p:sp>
        <p:nvSpPr>
          <p:cNvPr id="2050" name="Rectangle 2">
            <a:extLst>
              <a:ext uri="{FF2B5EF4-FFF2-40B4-BE49-F238E27FC236}">
                <a16:creationId xmlns:a16="http://schemas.microsoft.com/office/drawing/2014/main" id="{1D74E471-CE93-B967-7A10-77E8209444C0}"/>
              </a:ext>
            </a:extLst>
          </p:cNvPr>
          <p:cNvSpPr>
            <a:spLocks noGrp="1" noChangeArrowheads="1"/>
          </p:cNvSpPr>
          <p:nvPr>
            <p:ph type="ctrTitle"/>
          </p:nvPr>
        </p:nvSpPr>
        <p:spPr/>
        <p:txBody>
          <a:bodyPr/>
          <a:lstStyle/>
          <a:p>
            <a:pPr eaLnBrk="1" hangingPunct="1">
              <a:defRPr/>
            </a:pPr>
            <a:r>
              <a:rPr lang="en-US"/>
              <a:t>Forms of Capital</a:t>
            </a:r>
          </a:p>
        </p:txBody>
      </p:sp>
      <p:sp>
        <p:nvSpPr>
          <p:cNvPr id="2051" name="Rectangle 3">
            <a:extLst>
              <a:ext uri="{FF2B5EF4-FFF2-40B4-BE49-F238E27FC236}">
                <a16:creationId xmlns:a16="http://schemas.microsoft.com/office/drawing/2014/main" id="{3D8B9AAA-D4EE-14D0-FBFD-0E4AF73E28C6}"/>
              </a:ext>
            </a:extLst>
          </p:cNvPr>
          <p:cNvSpPr>
            <a:spLocks noGrp="1" noChangeArrowheads="1"/>
          </p:cNvSpPr>
          <p:nvPr>
            <p:ph type="subTitle" idx="1"/>
          </p:nvPr>
        </p:nvSpPr>
        <p:spPr/>
        <p:txBody>
          <a:bodyPr/>
          <a:lstStyle/>
          <a:p>
            <a:pPr eaLnBrk="1" hangingPunct="1">
              <a:defRPr/>
            </a:pPr>
            <a:r>
              <a:rPr lang="en-US"/>
              <a:t>Pierre Bourdieu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1FF531-1073-2735-372D-791A841FF350}"/>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FFE1649B-5945-416A-A969-8D1F8FB36F4C}" type="slidenum">
              <a:rPr lang="en-US" altLang="en-US" sz="1400" smtClean="0">
                <a:latin typeface="Arial" panose="020B0604020202020204" pitchFamily="34" charset="0"/>
              </a:rPr>
              <a:pPr>
                <a:spcBef>
                  <a:spcPct val="0"/>
                </a:spcBef>
                <a:buClrTx/>
                <a:buSzTx/>
                <a:buFontTx/>
                <a:buNone/>
                <a:defRPr/>
              </a:pPr>
              <a:t>10</a:t>
            </a:fld>
            <a:endParaRPr lang="en-US" altLang="en-US" sz="1400">
              <a:latin typeface="Arial" panose="020B0604020202020204" pitchFamily="34" charset="0"/>
            </a:endParaRPr>
          </a:p>
        </p:txBody>
      </p:sp>
      <p:sp>
        <p:nvSpPr>
          <p:cNvPr id="17410" name="Rectangle 2">
            <a:extLst>
              <a:ext uri="{FF2B5EF4-FFF2-40B4-BE49-F238E27FC236}">
                <a16:creationId xmlns:a16="http://schemas.microsoft.com/office/drawing/2014/main" id="{50099A14-19D0-9E37-75F5-07601282C10B}"/>
              </a:ext>
            </a:extLst>
          </p:cNvPr>
          <p:cNvSpPr>
            <a:spLocks noGrp="1" noChangeArrowheads="1"/>
          </p:cNvSpPr>
          <p:nvPr>
            <p:ph type="title"/>
          </p:nvPr>
        </p:nvSpPr>
        <p:spPr/>
        <p:txBody>
          <a:bodyPr/>
          <a:lstStyle/>
          <a:p>
            <a:pPr algn="ctr" eaLnBrk="1" hangingPunct="1">
              <a:defRPr/>
            </a:pPr>
            <a:r>
              <a:rPr lang="en-US" sz="3200"/>
              <a:t>‘Disinterested’ forms of capital</a:t>
            </a:r>
            <a:br>
              <a:rPr lang="en-US" sz="3200"/>
            </a:br>
            <a:r>
              <a:rPr lang="en-US" sz="3200"/>
              <a:t> cultural and social</a:t>
            </a:r>
          </a:p>
        </p:txBody>
      </p:sp>
      <p:sp>
        <p:nvSpPr>
          <p:cNvPr id="17411" name="Rectangle 3">
            <a:extLst>
              <a:ext uri="{FF2B5EF4-FFF2-40B4-BE49-F238E27FC236}">
                <a16:creationId xmlns:a16="http://schemas.microsoft.com/office/drawing/2014/main" id="{F01E7AF3-23DB-9BD7-FF9E-00B9BB8E7DB0}"/>
              </a:ext>
            </a:extLst>
          </p:cNvPr>
          <p:cNvSpPr>
            <a:spLocks noGrp="1" noChangeArrowheads="1"/>
          </p:cNvSpPr>
          <p:nvPr>
            <p:ph type="body" idx="1"/>
          </p:nvPr>
        </p:nvSpPr>
        <p:spPr/>
        <p:txBody>
          <a:bodyPr/>
          <a:lstStyle/>
          <a:p>
            <a:pPr eaLnBrk="1" hangingPunct="1">
              <a:defRPr/>
            </a:pPr>
            <a:r>
              <a:rPr lang="en-US" sz="2800" i="1" dirty="0"/>
              <a:t>Cultural Capital: </a:t>
            </a:r>
            <a:r>
              <a:rPr lang="en-US" sz="2800" dirty="0"/>
              <a:t>may be institutionalized in the form of educational qualifications and is convertible on certain conditions into economic capital.</a:t>
            </a:r>
          </a:p>
          <a:p>
            <a:pPr eaLnBrk="1" hangingPunct="1">
              <a:buFontTx/>
              <a:buNone/>
              <a:defRPr/>
            </a:pPr>
            <a:endParaRPr lang="en-US" sz="2800" dirty="0"/>
          </a:p>
          <a:p>
            <a:pPr eaLnBrk="1" hangingPunct="1">
              <a:defRPr/>
            </a:pPr>
            <a:r>
              <a:rPr lang="en-US" sz="2800" i="1" dirty="0"/>
              <a:t>Social Capital</a:t>
            </a:r>
            <a:r>
              <a:rPr lang="en-US" sz="2800" dirty="0"/>
              <a:t>: made up of social obligations (connections), which is convertible, in certain conditions, into economic capital, and may be institutionalized in the form of a title of nobility.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CED8A1E-022A-E8E3-831B-8EAEEDA9F87D}"/>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7D4C1C56-63B4-44D2-B89B-5C10221DCF7B}" type="slidenum">
              <a:rPr lang="en-US" altLang="en-US" sz="1400" smtClean="0">
                <a:latin typeface="Arial" panose="020B0604020202020204" pitchFamily="34" charset="0"/>
              </a:rPr>
              <a:pPr>
                <a:spcBef>
                  <a:spcPct val="0"/>
                </a:spcBef>
                <a:buClrTx/>
                <a:buSzTx/>
                <a:buFontTx/>
                <a:buNone/>
                <a:defRPr/>
              </a:pPr>
              <a:t>11</a:t>
            </a:fld>
            <a:endParaRPr lang="en-US" altLang="en-US" sz="1400">
              <a:latin typeface="Arial" panose="020B0604020202020204" pitchFamily="34" charset="0"/>
            </a:endParaRPr>
          </a:p>
        </p:txBody>
      </p:sp>
      <p:sp>
        <p:nvSpPr>
          <p:cNvPr id="18434" name="Rectangle 2">
            <a:extLst>
              <a:ext uri="{FF2B5EF4-FFF2-40B4-BE49-F238E27FC236}">
                <a16:creationId xmlns:a16="http://schemas.microsoft.com/office/drawing/2014/main" id="{A01BA709-E14B-F5B4-A2D8-44C06EFD1110}"/>
              </a:ext>
            </a:extLst>
          </p:cNvPr>
          <p:cNvSpPr>
            <a:spLocks noGrp="1" noChangeArrowheads="1"/>
          </p:cNvSpPr>
          <p:nvPr>
            <p:ph type="title"/>
          </p:nvPr>
        </p:nvSpPr>
        <p:spPr/>
        <p:txBody>
          <a:bodyPr/>
          <a:lstStyle/>
          <a:p>
            <a:pPr algn="ctr" eaLnBrk="1" hangingPunct="1">
              <a:defRPr/>
            </a:pPr>
            <a:r>
              <a:rPr lang="en-US" sz="3600"/>
              <a:t>Cultural capital</a:t>
            </a:r>
            <a:r>
              <a:rPr lang="en-US"/>
              <a:t> </a:t>
            </a:r>
          </a:p>
        </p:txBody>
      </p:sp>
      <p:sp>
        <p:nvSpPr>
          <p:cNvPr id="18435" name="Rectangle 3">
            <a:extLst>
              <a:ext uri="{FF2B5EF4-FFF2-40B4-BE49-F238E27FC236}">
                <a16:creationId xmlns:a16="http://schemas.microsoft.com/office/drawing/2014/main" id="{4F2952A8-B071-3A6C-57BB-696AF67EDC62}"/>
              </a:ext>
            </a:extLst>
          </p:cNvPr>
          <p:cNvSpPr>
            <a:spLocks noGrp="1" noChangeArrowheads="1"/>
          </p:cNvSpPr>
          <p:nvPr>
            <p:ph type="body" idx="1"/>
          </p:nvPr>
        </p:nvSpPr>
        <p:spPr/>
        <p:txBody>
          <a:bodyPr/>
          <a:lstStyle/>
          <a:p>
            <a:pPr eaLnBrk="1" hangingPunct="1">
              <a:defRPr/>
            </a:pPr>
            <a:r>
              <a:rPr lang="en-US"/>
              <a:t>Cultural capital can be found in:</a:t>
            </a:r>
          </a:p>
          <a:p>
            <a:pPr eaLnBrk="1" hangingPunct="1">
              <a:defRPr/>
            </a:pPr>
            <a:endParaRPr lang="en-US"/>
          </a:p>
          <a:p>
            <a:pPr eaLnBrk="1" hangingPunct="1">
              <a:defRPr/>
            </a:pPr>
            <a:r>
              <a:rPr lang="en-US"/>
              <a:t>a) the embodied state</a:t>
            </a:r>
          </a:p>
          <a:p>
            <a:pPr eaLnBrk="1" hangingPunct="1">
              <a:buFontTx/>
              <a:buNone/>
              <a:defRPr/>
            </a:pPr>
            <a:endParaRPr lang="en-US"/>
          </a:p>
          <a:p>
            <a:pPr eaLnBrk="1" hangingPunct="1">
              <a:defRPr/>
            </a:pPr>
            <a:r>
              <a:rPr lang="en-US"/>
              <a:t>b) the objectified state </a:t>
            </a:r>
          </a:p>
          <a:p>
            <a:pPr eaLnBrk="1" hangingPunct="1">
              <a:buFontTx/>
              <a:buNone/>
              <a:defRPr/>
            </a:pPr>
            <a:endParaRPr lang="en-US"/>
          </a:p>
          <a:p>
            <a:pPr eaLnBrk="1" hangingPunct="1">
              <a:defRPr/>
            </a:pPr>
            <a:r>
              <a:rPr lang="en-US"/>
              <a:t>c) the institutionalized state.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549FBF3-7966-63AB-6401-5B75918AFF82}"/>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04E17C3A-BB53-4FF0-9F09-B404FED9F58D}" type="slidenum">
              <a:rPr lang="en-US" altLang="en-US" sz="1400" smtClean="0">
                <a:latin typeface="Arial" panose="020B0604020202020204" pitchFamily="34" charset="0"/>
              </a:rPr>
              <a:pPr>
                <a:spcBef>
                  <a:spcPct val="0"/>
                </a:spcBef>
                <a:buClrTx/>
                <a:buSzTx/>
                <a:buFontTx/>
                <a:buNone/>
                <a:defRPr/>
              </a:pPr>
              <a:t>12</a:t>
            </a:fld>
            <a:endParaRPr lang="en-US" altLang="en-US" sz="1400">
              <a:latin typeface="Arial" panose="020B0604020202020204" pitchFamily="34" charset="0"/>
            </a:endParaRPr>
          </a:p>
        </p:txBody>
      </p:sp>
      <p:sp>
        <p:nvSpPr>
          <p:cNvPr id="19458" name="Rectangle 2">
            <a:extLst>
              <a:ext uri="{FF2B5EF4-FFF2-40B4-BE49-F238E27FC236}">
                <a16:creationId xmlns:a16="http://schemas.microsoft.com/office/drawing/2014/main" id="{36570E29-DDF5-010D-B122-045B3D37E07E}"/>
              </a:ext>
            </a:extLst>
          </p:cNvPr>
          <p:cNvSpPr>
            <a:spLocks noGrp="1" noChangeArrowheads="1"/>
          </p:cNvSpPr>
          <p:nvPr>
            <p:ph type="title"/>
          </p:nvPr>
        </p:nvSpPr>
        <p:spPr/>
        <p:txBody>
          <a:bodyPr/>
          <a:lstStyle/>
          <a:p>
            <a:pPr algn="ctr" eaLnBrk="1" hangingPunct="1">
              <a:defRPr/>
            </a:pPr>
            <a:r>
              <a:rPr lang="en-US" sz="3600"/>
              <a:t>Embodied Cultural Capital</a:t>
            </a:r>
          </a:p>
        </p:txBody>
      </p:sp>
      <p:sp>
        <p:nvSpPr>
          <p:cNvPr id="19459" name="Rectangle 3">
            <a:extLst>
              <a:ext uri="{FF2B5EF4-FFF2-40B4-BE49-F238E27FC236}">
                <a16:creationId xmlns:a16="http://schemas.microsoft.com/office/drawing/2014/main" id="{F4D47D67-BEC7-4C6B-0160-EBE8701E3B37}"/>
              </a:ext>
            </a:extLst>
          </p:cNvPr>
          <p:cNvSpPr>
            <a:spLocks noGrp="1" noChangeArrowheads="1"/>
          </p:cNvSpPr>
          <p:nvPr>
            <p:ph type="body" idx="1"/>
          </p:nvPr>
        </p:nvSpPr>
        <p:spPr/>
        <p:txBody>
          <a:bodyPr/>
          <a:lstStyle/>
          <a:p>
            <a:pPr marL="609600" indent="-609600" eaLnBrk="1" hangingPunct="1">
              <a:defRPr/>
            </a:pPr>
            <a:r>
              <a:rPr lang="en-US" sz="2800" i="1" dirty="0"/>
              <a:t>the embodied state</a:t>
            </a:r>
            <a:r>
              <a:rPr lang="en-US" sz="2800" dirty="0"/>
              <a:t>: long-lasting dispositions of the mind and the body – ‘cultured’ – it is an individual who is cultured or who carries this cultural capital – e.g. pronunciation, way of eating, blowing one’s nose, a muscular physique, appreciating various things etc. </a:t>
            </a:r>
          </a:p>
          <a:p>
            <a:pPr marL="609600" indent="-609600" eaLnBrk="1" hangingPunct="1">
              <a:buFontTx/>
              <a:buNone/>
              <a:defRPr/>
            </a:pPr>
            <a:endParaRPr lang="en-US" sz="2800" dirty="0"/>
          </a:p>
          <a:p>
            <a:pPr marL="609600" indent="-609600" eaLnBrk="1" hangingPunct="1">
              <a:defRPr/>
            </a:pPr>
            <a:r>
              <a:rPr lang="en-US" sz="2800" dirty="0"/>
              <a:t>The idea of ‘cultural competence’ – the ‘eye’ is a product of history reproduced by education.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D89321-AEE1-4D66-4EEB-A7BC0F20132F}"/>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22F663BD-50A5-44D4-A528-DEE5DA5D5137}" type="slidenum">
              <a:rPr lang="en-US" altLang="en-US" sz="1400" smtClean="0">
                <a:latin typeface="Arial" panose="020B0604020202020204" pitchFamily="34" charset="0"/>
              </a:rPr>
              <a:pPr>
                <a:spcBef>
                  <a:spcPct val="0"/>
                </a:spcBef>
                <a:buClrTx/>
                <a:buSzTx/>
                <a:buFontTx/>
                <a:buNone/>
                <a:defRPr/>
              </a:pPr>
              <a:t>13</a:t>
            </a:fld>
            <a:endParaRPr lang="en-US" altLang="en-US" sz="1400">
              <a:latin typeface="Arial" panose="020B0604020202020204" pitchFamily="34" charset="0"/>
            </a:endParaRPr>
          </a:p>
        </p:txBody>
      </p:sp>
      <p:sp>
        <p:nvSpPr>
          <p:cNvPr id="20482" name="Rectangle 2">
            <a:extLst>
              <a:ext uri="{FF2B5EF4-FFF2-40B4-BE49-F238E27FC236}">
                <a16:creationId xmlns:a16="http://schemas.microsoft.com/office/drawing/2014/main" id="{A21D9819-3827-90E3-DDB7-DBC08F2CCF14}"/>
              </a:ext>
            </a:extLst>
          </p:cNvPr>
          <p:cNvSpPr>
            <a:spLocks noGrp="1" noChangeArrowheads="1"/>
          </p:cNvSpPr>
          <p:nvPr>
            <p:ph type="title"/>
          </p:nvPr>
        </p:nvSpPr>
        <p:spPr/>
        <p:txBody>
          <a:bodyPr/>
          <a:lstStyle/>
          <a:p>
            <a:pPr algn="ctr" eaLnBrk="1" hangingPunct="1">
              <a:defRPr/>
            </a:pPr>
            <a:r>
              <a:rPr lang="en-US" sz="3200" dirty="0"/>
              <a:t>Features of Cultural Capital</a:t>
            </a:r>
          </a:p>
        </p:txBody>
      </p:sp>
      <p:sp>
        <p:nvSpPr>
          <p:cNvPr id="20483" name="Rectangle 3">
            <a:extLst>
              <a:ext uri="{FF2B5EF4-FFF2-40B4-BE49-F238E27FC236}">
                <a16:creationId xmlns:a16="http://schemas.microsoft.com/office/drawing/2014/main" id="{C882F7F4-3F0A-41CA-4887-A63107E805DC}"/>
              </a:ext>
            </a:extLst>
          </p:cNvPr>
          <p:cNvSpPr>
            <a:spLocks noGrp="1" noChangeArrowheads="1"/>
          </p:cNvSpPr>
          <p:nvPr>
            <p:ph type="body" idx="1"/>
          </p:nvPr>
        </p:nvSpPr>
        <p:spPr/>
        <p:txBody>
          <a:bodyPr/>
          <a:lstStyle/>
          <a:p>
            <a:pPr eaLnBrk="1" hangingPunct="1">
              <a:lnSpc>
                <a:spcPct val="90000"/>
              </a:lnSpc>
              <a:defRPr/>
            </a:pPr>
            <a:r>
              <a:rPr lang="en-US" sz="2800"/>
              <a:t>Cannot be transmitted instantaneously - unlike money or property by gift or bequest, purchase or exchange.</a:t>
            </a:r>
          </a:p>
          <a:p>
            <a:pPr eaLnBrk="1" hangingPunct="1">
              <a:lnSpc>
                <a:spcPct val="90000"/>
              </a:lnSpc>
              <a:buFontTx/>
              <a:buNone/>
              <a:defRPr/>
            </a:pPr>
            <a:endParaRPr lang="en-US" sz="2800"/>
          </a:p>
          <a:p>
            <a:pPr eaLnBrk="1" hangingPunct="1">
              <a:lnSpc>
                <a:spcPct val="90000"/>
              </a:lnSpc>
              <a:defRPr/>
            </a:pPr>
            <a:r>
              <a:rPr lang="en-US" sz="2800"/>
              <a:t>Because the social conditions of its transmission and acquisition are more ‘disguised’ than of economic capital, it is predisposed to function as ‘symbolic’ capital, i.e., to be unrecognized as capital and recognized as legitimate competence. (yet, it is socially produced)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604F636-B866-7E5B-C384-A98F83272A71}"/>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E31594EF-BCED-4D96-B987-4AD03148299C}" type="slidenum">
              <a:rPr lang="en-US" altLang="en-US" sz="1400" smtClean="0">
                <a:latin typeface="Arial" panose="020B0604020202020204" pitchFamily="34" charset="0"/>
              </a:rPr>
              <a:pPr>
                <a:spcBef>
                  <a:spcPct val="0"/>
                </a:spcBef>
                <a:buClrTx/>
                <a:buSzTx/>
                <a:buFontTx/>
                <a:buNone/>
                <a:defRPr/>
              </a:pPr>
              <a:t>14</a:t>
            </a:fld>
            <a:endParaRPr lang="en-US" altLang="en-US" sz="1400">
              <a:latin typeface="Arial" panose="020B0604020202020204" pitchFamily="34" charset="0"/>
            </a:endParaRPr>
          </a:p>
        </p:txBody>
      </p:sp>
      <p:sp>
        <p:nvSpPr>
          <p:cNvPr id="21506" name="Rectangle 2">
            <a:extLst>
              <a:ext uri="{FF2B5EF4-FFF2-40B4-BE49-F238E27FC236}">
                <a16:creationId xmlns:a16="http://schemas.microsoft.com/office/drawing/2014/main" id="{4580879F-0D32-6044-8516-E9C3C4C7936C}"/>
              </a:ext>
            </a:extLst>
          </p:cNvPr>
          <p:cNvSpPr>
            <a:spLocks noGrp="1" noChangeArrowheads="1"/>
          </p:cNvSpPr>
          <p:nvPr>
            <p:ph type="title"/>
          </p:nvPr>
        </p:nvSpPr>
        <p:spPr/>
        <p:txBody>
          <a:bodyPr/>
          <a:lstStyle/>
          <a:p>
            <a:pPr algn="ctr" eaLnBrk="1" hangingPunct="1">
              <a:defRPr/>
            </a:pPr>
            <a:r>
              <a:rPr lang="en-US" sz="3200" dirty="0"/>
              <a:t>Cultural Capital (contd.)</a:t>
            </a:r>
          </a:p>
        </p:txBody>
      </p:sp>
      <p:sp>
        <p:nvSpPr>
          <p:cNvPr id="21507" name="Rectangle 3">
            <a:extLst>
              <a:ext uri="{FF2B5EF4-FFF2-40B4-BE49-F238E27FC236}">
                <a16:creationId xmlns:a16="http://schemas.microsoft.com/office/drawing/2014/main" id="{C9325847-B77D-681D-F934-F83FD4115F15}"/>
              </a:ext>
            </a:extLst>
          </p:cNvPr>
          <p:cNvSpPr>
            <a:spLocks noGrp="1" noChangeArrowheads="1"/>
          </p:cNvSpPr>
          <p:nvPr>
            <p:ph type="body" idx="1"/>
          </p:nvPr>
        </p:nvSpPr>
        <p:spPr/>
        <p:txBody>
          <a:bodyPr/>
          <a:lstStyle/>
          <a:p>
            <a:pPr eaLnBrk="1" hangingPunct="1">
              <a:lnSpc>
                <a:spcPct val="80000"/>
              </a:lnSpc>
              <a:defRPr/>
            </a:pPr>
            <a:r>
              <a:rPr lang="en-US" sz="2800" dirty="0"/>
              <a:t>Has an impact where economic capital is not fully recognized; in the marriage market, in matters of culture, or in social welfare, with the economy of ‘generosity’ and the ‘gift’.</a:t>
            </a:r>
          </a:p>
          <a:p>
            <a:pPr eaLnBrk="1" hangingPunct="1">
              <a:lnSpc>
                <a:spcPct val="80000"/>
              </a:lnSpc>
              <a:buFontTx/>
              <a:buNone/>
              <a:defRPr/>
            </a:pPr>
            <a:endParaRPr lang="en-US" sz="2800" dirty="0"/>
          </a:p>
          <a:p>
            <a:pPr eaLnBrk="1" hangingPunct="1">
              <a:lnSpc>
                <a:spcPct val="80000"/>
              </a:lnSpc>
              <a:defRPr/>
            </a:pPr>
            <a:r>
              <a:rPr lang="en-US" sz="2800" dirty="0"/>
              <a:t>Material and symbolic profits accrue to possessors of large cultural capital, due to the symbolic logic of ‘distinction’ produced by the scarcity of any given cultural competence.</a:t>
            </a:r>
          </a:p>
          <a:p>
            <a:pPr eaLnBrk="1" hangingPunct="1">
              <a:lnSpc>
                <a:spcPct val="80000"/>
              </a:lnSpc>
              <a:buFontTx/>
              <a:buNone/>
              <a:defRPr/>
            </a:pPr>
            <a:endParaRPr lang="en-US" sz="2800" dirty="0"/>
          </a:p>
          <a:p>
            <a:pPr eaLnBrk="1" hangingPunct="1">
              <a:lnSpc>
                <a:spcPct val="80000"/>
              </a:lnSpc>
              <a:defRPr/>
            </a:pPr>
            <a:r>
              <a:rPr lang="en-US" sz="2800" dirty="0"/>
              <a:t>The link between economic and cultural capital is established by </a:t>
            </a:r>
            <a:r>
              <a:rPr lang="en-US" sz="2800" i="1" dirty="0"/>
              <a:t>the time needed for the acquisition</a:t>
            </a:r>
            <a:r>
              <a:rPr lang="en-US" sz="28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BDDF-A5F4-2165-981E-9499DB5B66C2}"/>
              </a:ext>
            </a:extLst>
          </p:cNvPr>
          <p:cNvSpPr>
            <a:spLocks noGrp="1"/>
          </p:cNvSpPr>
          <p:nvPr>
            <p:ph type="title"/>
          </p:nvPr>
        </p:nvSpPr>
        <p:spPr/>
        <p:txBody>
          <a:bodyPr/>
          <a:lstStyle/>
          <a:p>
            <a:pPr>
              <a:defRPr/>
            </a:pPr>
            <a:r>
              <a:rPr lang="en-US" dirty="0"/>
              <a:t>Work of acquisition of embodied capital</a:t>
            </a:r>
          </a:p>
        </p:txBody>
      </p:sp>
      <p:sp>
        <p:nvSpPr>
          <p:cNvPr id="3" name="Content Placeholder 2">
            <a:extLst>
              <a:ext uri="{FF2B5EF4-FFF2-40B4-BE49-F238E27FC236}">
                <a16:creationId xmlns:a16="http://schemas.microsoft.com/office/drawing/2014/main" id="{4A96D209-E2CF-60D1-0F58-40D79FA22D75}"/>
              </a:ext>
            </a:extLst>
          </p:cNvPr>
          <p:cNvSpPr>
            <a:spLocks noGrp="1"/>
          </p:cNvSpPr>
          <p:nvPr>
            <p:ph idx="1"/>
          </p:nvPr>
        </p:nvSpPr>
        <p:spPr/>
        <p:txBody>
          <a:bodyPr/>
          <a:lstStyle/>
          <a:p>
            <a:pPr>
              <a:defRPr/>
            </a:pPr>
            <a:r>
              <a:rPr lang="en-US" dirty="0"/>
              <a:t>Time is needed</a:t>
            </a:r>
          </a:p>
          <a:p>
            <a:pPr>
              <a:defRPr/>
            </a:pPr>
            <a:r>
              <a:rPr lang="en-US" dirty="0"/>
              <a:t>You work on yourself (self-improvement)</a:t>
            </a:r>
          </a:p>
          <a:p>
            <a:pPr>
              <a:defRPr/>
            </a:pPr>
            <a:r>
              <a:rPr lang="en-US" dirty="0"/>
              <a:t>Comes at a personal cost</a:t>
            </a:r>
          </a:p>
          <a:p>
            <a:pPr>
              <a:defRPr/>
            </a:pPr>
            <a:r>
              <a:rPr lang="en-US" dirty="0"/>
              <a:t>It cannot be accumulated beyond the capacities of an individual agent</a:t>
            </a:r>
          </a:p>
          <a:p>
            <a:pPr>
              <a:defRPr/>
            </a:pPr>
            <a:r>
              <a:rPr lang="en-US" dirty="0"/>
              <a:t>Declines and dies with bearer</a:t>
            </a:r>
          </a:p>
        </p:txBody>
      </p:sp>
      <p:sp>
        <p:nvSpPr>
          <p:cNvPr id="4" name="Slide Number Placeholder 3">
            <a:extLst>
              <a:ext uri="{FF2B5EF4-FFF2-40B4-BE49-F238E27FC236}">
                <a16:creationId xmlns:a16="http://schemas.microsoft.com/office/drawing/2014/main" id="{B5ABD761-E8FA-A710-1407-99F81ECE65D0}"/>
              </a:ext>
            </a:extLst>
          </p:cNvPr>
          <p:cNvSpPr>
            <a:spLocks noGrp="1"/>
          </p:cNvSpPr>
          <p:nvPr>
            <p:ph type="sldNum" sz="quarter" idx="12"/>
          </p:nvPr>
        </p:nvSpPr>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fld id="{DC4302B6-E86F-4980-B22D-B1FED4EA5555}" type="slidenum">
              <a:rPr lang="en-US" altLang="en-US" smtClean="0">
                <a:latin typeface="Arial" panose="020B0604020202020204" pitchFamily="34" charset="0"/>
              </a:rPr>
              <a:pPr>
                <a:defRPr/>
              </a:pPr>
              <a:t>15</a:t>
            </a:fld>
            <a:endParaRPr lang="en-US" altLang="en-US">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8622-A32D-76EF-09EE-DEEDF988BAE8}"/>
              </a:ext>
            </a:extLst>
          </p:cNvPr>
          <p:cNvSpPr>
            <a:spLocks noGrp="1"/>
          </p:cNvSpPr>
          <p:nvPr>
            <p:ph type="title"/>
          </p:nvPr>
        </p:nvSpPr>
        <p:spPr/>
        <p:txBody>
          <a:bodyPr/>
          <a:lstStyle/>
          <a:p>
            <a:pPr>
              <a:defRPr/>
            </a:pPr>
            <a:r>
              <a:rPr lang="en-US" dirty="0"/>
              <a:t>Contd.</a:t>
            </a:r>
          </a:p>
        </p:txBody>
      </p:sp>
      <p:sp>
        <p:nvSpPr>
          <p:cNvPr id="3" name="Content Placeholder 2">
            <a:extLst>
              <a:ext uri="{FF2B5EF4-FFF2-40B4-BE49-F238E27FC236}">
                <a16:creationId xmlns:a16="http://schemas.microsoft.com/office/drawing/2014/main" id="{69A9E0AD-140D-4F33-2E8F-4B076014AD72}"/>
              </a:ext>
            </a:extLst>
          </p:cNvPr>
          <p:cNvSpPr>
            <a:spLocks noGrp="1"/>
          </p:cNvSpPr>
          <p:nvPr>
            <p:ph idx="1"/>
          </p:nvPr>
        </p:nvSpPr>
        <p:spPr/>
        <p:txBody>
          <a:bodyPr/>
          <a:lstStyle/>
          <a:p>
            <a:pPr>
              <a:defRPr/>
            </a:pPr>
            <a:r>
              <a:rPr lang="en-IN" dirty="0">
                <a:effectLst/>
              </a:rPr>
              <a:t>link between economic and cultural capital is established through the mediation of the time needed for acquisition.</a:t>
            </a:r>
            <a:endParaRPr lang="en-US" dirty="0"/>
          </a:p>
        </p:txBody>
      </p:sp>
      <p:sp>
        <p:nvSpPr>
          <p:cNvPr id="4" name="Slide Number Placeholder 3">
            <a:extLst>
              <a:ext uri="{FF2B5EF4-FFF2-40B4-BE49-F238E27FC236}">
                <a16:creationId xmlns:a16="http://schemas.microsoft.com/office/drawing/2014/main" id="{FC155A3A-0983-74F1-A7AD-D5B4F477B6B7}"/>
              </a:ext>
            </a:extLst>
          </p:cNvPr>
          <p:cNvSpPr>
            <a:spLocks noGrp="1"/>
          </p:cNvSpPr>
          <p:nvPr>
            <p:ph type="sldNum" sz="quarter" idx="12"/>
          </p:nvPr>
        </p:nvSpPr>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fld id="{3662B314-70C5-4C07-8558-541514BF1B70}" type="slidenum">
              <a:rPr lang="en-US" altLang="en-US" smtClean="0">
                <a:latin typeface="Arial" panose="020B0604020202020204" pitchFamily="34" charset="0"/>
              </a:rPr>
              <a:pPr>
                <a:defRPr/>
              </a:pPr>
              <a:t>16</a:t>
            </a:fld>
            <a:endParaRPr lang="en-US" altLang="en-US">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6AC47B6-59EA-21F7-13A7-963B332D7F04}"/>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F260F605-BA01-4DA6-9B4D-3C65C24BC9BD}" type="slidenum">
              <a:rPr lang="en-US" altLang="en-US" sz="1400" smtClean="0">
                <a:latin typeface="Arial" panose="020B0604020202020204" pitchFamily="34" charset="0"/>
              </a:rPr>
              <a:pPr>
                <a:spcBef>
                  <a:spcPct val="0"/>
                </a:spcBef>
                <a:buClrTx/>
                <a:buSzTx/>
                <a:buFontTx/>
                <a:buNone/>
                <a:defRPr/>
              </a:pPr>
              <a:t>17</a:t>
            </a:fld>
            <a:endParaRPr lang="en-US" altLang="en-US" sz="1400">
              <a:latin typeface="Arial" panose="020B0604020202020204" pitchFamily="34" charset="0"/>
            </a:endParaRPr>
          </a:p>
        </p:txBody>
      </p:sp>
      <p:sp>
        <p:nvSpPr>
          <p:cNvPr id="22530" name="Rectangle 2">
            <a:extLst>
              <a:ext uri="{FF2B5EF4-FFF2-40B4-BE49-F238E27FC236}">
                <a16:creationId xmlns:a16="http://schemas.microsoft.com/office/drawing/2014/main" id="{4E073F6A-2603-EC2D-D4AA-C5ADDDC5629A}"/>
              </a:ext>
            </a:extLst>
          </p:cNvPr>
          <p:cNvSpPr>
            <a:spLocks noGrp="1" noChangeArrowheads="1"/>
          </p:cNvSpPr>
          <p:nvPr>
            <p:ph type="title"/>
          </p:nvPr>
        </p:nvSpPr>
        <p:spPr/>
        <p:txBody>
          <a:bodyPr/>
          <a:lstStyle/>
          <a:p>
            <a:pPr algn="ctr" eaLnBrk="1" hangingPunct="1">
              <a:defRPr/>
            </a:pPr>
            <a:r>
              <a:rPr lang="en-US"/>
              <a:t>The objectified state</a:t>
            </a:r>
          </a:p>
        </p:txBody>
      </p:sp>
      <p:sp>
        <p:nvSpPr>
          <p:cNvPr id="22531" name="Rectangle 3">
            <a:extLst>
              <a:ext uri="{FF2B5EF4-FFF2-40B4-BE49-F238E27FC236}">
                <a16:creationId xmlns:a16="http://schemas.microsoft.com/office/drawing/2014/main" id="{E7E7C168-AD0D-9F62-B1FC-BD7F7CF89242}"/>
              </a:ext>
            </a:extLst>
          </p:cNvPr>
          <p:cNvSpPr>
            <a:spLocks noGrp="1" noChangeArrowheads="1"/>
          </p:cNvSpPr>
          <p:nvPr>
            <p:ph type="body" idx="1"/>
          </p:nvPr>
        </p:nvSpPr>
        <p:spPr/>
        <p:txBody>
          <a:bodyPr/>
          <a:lstStyle/>
          <a:p>
            <a:pPr marL="609600" indent="-609600" eaLnBrk="1" hangingPunct="1">
              <a:lnSpc>
                <a:spcPct val="80000"/>
              </a:lnSpc>
              <a:defRPr/>
            </a:pPr>
            <a:r>
              <a:rPr lang="en-US" sz="2800">
                <a:effectLst/>
              </a:rPr>
              <a:t>in the form of cultural goods – pictures, books, dictionaries, instruments, machines, monuments. </a:t>
            </a:r>
          </a:p>
          <a:p>
            <a:pPr marL="609600" indent="-609600" eaLnBrk="1" hangingPunct="1">
              <a:lnSpc>
                <a:spcPct val="80000"/>
              </a:lnSpc>
              <a:buFontTx/>
              <a:buNone/>
              <a:defRPr/>
            </a:pPr>
            <a:endParaRPr lang="en-US" sz="2800">
              <a:effectLst/>
            </a:endParaRPr>
          </a:p>
          <a:p>
            <a:pPr marL="609600" indent="-609600" eaLnBrk="1" hangingPunct="1">
              <a:lnSpc>
                <a:spcPct val="80000"/>
              </a:lnSpc>
              <a:defRPr/>
            </a:pPr>
            <a:r>
              <a:rPr lang="en-US" sz="2800">
                <a:effectLst/>
              </a:rPr>
              <a:t>Can be transmitted as economic capital (for example, a collection of paintings) – but what gets transmitted is legal ownership and not necessarily the precondition for specific appropriation, namely, the possession of the means of ‘consuming</a:t>
            </a:r>
            <a:r>
              <a:rPr lang="en-US" sz="2800"/>
              <a:t>’ a painting or using a machine.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3E2A-AA81-E152-E340-AE50FA05B7FB}"/>
              </a:ext>
            </a:extLst>
          </p:cNvPr>
          <p:cNvSpPr>
            <a:spLocks noGrp="1"/>
          </p:cNvSpPr>
          <p:nvPr>
            <p:ph type="title"/>
          </p:nvPr>
        </p:nvSpPr>
        <p:spPr/>
        <p:txBody>
          <a:bodyPr/>
          <a:lstStyle/>
          <a:p>
            <a:pPr>
              <a:defRPr/>
            </a:pPr>
            <a:r>
              <a:rPr lang="en-US" dirty="0"/>
              <a:t>Cultural goods</a:t>
            </a:r>
          </a:p>
        </p:txBody>
      </p:sp>
      <p:sp>
        <p:nvSpPr>
          <p:cNvPr id="3" name="Content Placeholder 2">
            <a:extLst>
              <a:ext uri="{FF2B5EF4-FFF2-40B4-BE49-F238E27FC236}">
                <a16:creationId xmlns:a16="http://schemas.microsoft.com/office/drawing/2014/main" id="{4D090BAE-E298-3DC3-3E65-1C6861A25D84}"/>
              </a:ext>
            </a:extLst>
          </p:cNvPr>
          <p:cNvSpPr>
            <a:spLocks noGrp="1"/>
          </p:cNvSpPr>
          <p:nvPr>
            <p:ph idx="1"/>
          </p:nvPr>
        </p:nvSpPr>
        <p:spPr/>
        <p:txBody>
          <a:bodyPr/>
          <a:lstStyle/>
          <a:p>
            <a:pPr>
              <a:defRPr/>
            </a:pPr>
            <a:r>
              <a:rPr lang="en-US" dirty="0"/>
              <a:t>Can be appropriated both materially (presupposed economic capital) and symbolically (presupposed cultural capital)</a:t>
            </a:r>
          </a:p>
        </p:txBody>
      </p:sp>
      <p:sp>
        <p:nvSpPr>
          <p:cNvPr id="4" name="Slide Number Placeholder 3">
            <a:extLst>
              <a:ext uri="{FF2B5EF4-FFF2-40B4-BE49-F238E27FC236}">
                <a16:creationId xmlns:a16="http://schemas.microsoft.com/office/drawing/2014/main" id="{1A696019-E9F7-4E5C-43D4-E88B42F46C5E}"/>
              </a:ext>
            </a:extLst>
          </p:cNvPr>
          <p:cNvSpPr>
            <a:spLocks noGrp="1"/>
          </p:cNvSpPr>
          <p:nvPr>
            <p:ph type="sldNum" sz="quarter" idx="12"/>
          </p:nvPr>
        </p:nvSpPr>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fld id="{CFF02E79-3C8E-4816-A083-69E51974C8E5}" type="slidenum">
              <a:rPr lang="en-US" altLang="en-US" smtClean="0">
                <a:latin typeface="Arial" panose="020B0604020202020204" pitchFamily="34" charset="0"/>
              </a:rPr>
              <a:pPr>
                <a:defRPr/>
              </a:pPr>
              <a:t>18</a:t>
            </a:fld>
            <a:endParaRPr lang="en-US" altLang="en-US">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3113D7-D704-A198-8717-3CB5ED2A2812}"/>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779766FB-D96F-4E57-888E-F760D4CF47E3}" type="slidenum">
              <a:rPr lang="en-US" altLang="en-US" sz="1400" smtClean="0">
                <a:latin typeface="Arial" panose="020B0604020202020204" pitchFamily="34" charset="0"/>
              </a:rPr>
              <a:pPr>
                <a:spcBef>
                  <a:spcPct val="0"/>
                </a:spcBef>
                <a:buClrTx/>
                <a:buSzTx/>
                <a:buFontTx/>
                <a:buNone/>
                <a:defRPr/>
              </a:pPr>
              <a:t>19</a:t>
            </a:fld>
            <a:endParaRPr lang="en-US" altLang="en-US" sz="1400">
              <a:latin typeface="Arial" panose="020B0604020202020204" pitchFamily="34" charset="0"/>
            </a:endParaRPr>
          </a:p>
        </p:txBody>
      </p:sp>
      <p:sp>
        <p:nvSpPr>
          <p:cNvPr id="23554" name="Rectangle 2">
            <a:extLst>
              <a:ext uri="{FF2B5EF4-FFF2-40B4-BE49-F238E27FC236}">
                <a16:creationId xmlns:a16="http://schemas.microsoft.com/office/drawing/2014/main" id="{FE156363-D2CD-C389-A3F2-7D238385A293}"/>
              </a:ext>
            </a:extLst>
          </p:cNvPr>
          <p:cNvSpPr>
            <a:spLocks noGrp="1" noChangeArrowheads="1"/>
          </p:cNvSpPr>
          <p:nvPr>
            <p:ph type="title"/>
          </p:nvPr>
        </p:nvSpPr>
        <p:spPr/>
        <p:txBody>
          <a:bodyPr/>
          <a:lstStyle/>
          <a:p>
            <a:pPr algn="ctr" eaLnBrk="1" hangingPunct="1">
              <a:defRPr/>
            </a:pPr>
            <a:r>
              <a:rPr lang="en-US"/>
              <a:t>The institutionalized state</a:t>
            </a:r>
          </a:p>
        </p:txBody>
      </p:sp>
      <p:sp>
        <p:nvSpPr>
          <p:cNvPr id="23555" name="Rectangle 3">
            <a:extLst>
              <a:ext uri="{FF2B5EF4-FFF2-40B4-BE49-F238E27FC236}">
                <a16:creationId xmlns:a16="http://schemas.microsoft.com/office/drawing/2014/main" id="{43EE6D6F-AD85-0138-404F-465705CF929F}"/>
              </a:ext>
            </a:extLst>
          </p:cNvPr>
          <p:cNvSpPr>
            <a:spLocks noGrp="1" noChangeArrowheads="1"/>
          </p:cNvSpPr>
          <p:nvPr>
            <p:ph type="body" idx="1"/>
          </p:nvPr>
        </p:nvSpPr>
        <p:spPr/>
        <p:txBody>
          <a:bodyPr/>
          <a:lstStyle/>
          <a:p>
            <a:pPr marL="609600" indent="-609600" eaLnBrk="1" hangingPunct="1">
              <a:defRPr/>
            </a:pPr>
            <a:r>
              <a:rPr lang="en-US" dirty="0"/>
              <a:t>as in educational qualifications</a:t>
            </a:r>
          </a:p>
          <a:p>
            <a:pPr marL="609600" indent="-609600" eaLnBrk="1" hangingPunct="1">
              <a:defRPr/>
            </a:pPr>
            <a:r>
              <a:rPr lang="en-US" dirty="0"/>
              <a:t>Creating official difference; </a:t>
            </a:r>
          </a:p>
          <a:p>
            <a:pPr marL="609600" indent="-609600" eaLnBrk="1" hangingPunct="1">
              <a:defRPr/>
            </a:pPr>
            <a:r>
              <a:rPr lang="en-US" dirty="0"/>
              <a:t>Head start:</a:t>
            </a:r>
          </a:p>
          <a:p>
            <a:pPr marL="609600" indent="-609600" eaLnBrk="1" hangingPunct="1">
              <a:defRPr/>
            </a:pPr>
            <a:r>
              <a:rPr lang="en-US" dirty="0"/>
              <a:t>the best hidden and socially most determinant educational investment, namely the ‘domestic’ transmission of cultural capital - What the family transmits outside of school</a:t>
            </a:r>
          </a:p>
          <a:p>
            <a:pPr marL="609600" indent="-609600" eaLnBrk="1" hangingPunct="1">
              <a:defRPr/>
            </a:pPr>
            <a:endParaRPr lang="en-US" dirty="0"/>
          </a:p>
          <a:p>
            <a:pPr marL="609600" indent="-609600" eaLnBrk="1" hangingPunct="1">
              <a:defRPr/>
            </a:pPr>
            <a:endParaRPr lang="en-US" dirty="0"/>
          </a:p>
          <a:p>
            <a:pPr marL="609600" indent="-609600" eaLnBrk="1" hangingPunct="1">
              <a:defRPr/>
            </a:pPr>
            <a:endParaRPr lang="en-US" dirty="0"/>
          </a:p>
          <a:p>
            <a:pPr marL="609600" indent="-609600" eaLnBrk="1" hangingPunct="1">
              <a:buFontTx/>
              <a:buNone/>
              <a:defRPr/>
            </a:pP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1196932-199D-0D97-9703-69EDA355879D}"/>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EF17ECF6-4F91-4793-844F-245D6438A8A2}" type="slidenum">
              <a:rPr lang="en-US" altLang="en-US" sz="1400" smtClean="0">
                <a:latin typeface="Arial" panose="020B0604020202020204" pitchFamily="34" charset="0"/>
              </a:rPr>
              <a:pPr>
                <a:spcBef>
                  <a:spcPct val="0"/>
                </a:spcBef>
                <a:buClrTx/>
                <a:buSzTx/>
                <a:buFontTx/>
                <a:buNone/>
                <a:defRPr/>
              </a:pPr>
              <a:t>2</a:t>
            </a:fld>
            <a:endParaRPr lang="en-US" altLang="en-US" sz="1400">
              <a:latin typeface="Arial" panose="020B0604020202020204" pitchFamily="34" charset="0"/>
            </a:endParaRPr>
          </a:p>
        </p:txBody>
      </p:sp>
      <p:sp>
        <p:nvSpPr>
          <p:cNvPr id="46082" name="Rectangle 2">
            <a:extLst>
              <a:ext uri="{FF2B5EF4-FFF2-40B4-BE49-F238E27FC236}">
                <a16:creationId xmlns:a16="http://schemas.microsoft.com/office/drawing/2014/main" id="{15BD6DDE-E080-CBB0-2319-DEDEF89F3D18}"/>
              </a:ext>
            </a:extLst>
          </p:cNvPr>
          <p:cNvSpPr>
            <a:spLocks noGrp="1" noChangeArrowheads="1"/>
          </p:cNvSpPr>
          <p:nvPr>
            <p:ph type="title"/>
          </p:nvPr>
        </p:nvSpPr>
        <p:spPr/>
        <p:txBody>
          <a:bodyPr/>
          <a:lstStyle/>
          <a:p>
            <a:pPr algn="ctr" eaLnBrk="1" hangingPunct="1">
              <a:defRPr/>
            </a:pPr>
            <a:r>
              <a:rPr lang="en-US" sz="3200"/>
              <a:t>The economic view of capital</a:t>
            </a:r>
          </a:p>
        </p:txBody>
      </p:sp>
      <p:sp>
        <p:nvSpPr>
          <p:cNvPr id="46083" name="Rectangle 3">
            <a:extLst>
              <a:ext uri="{FF2B5EF4-FFF2-40B4-BE49-F238E27FC236}">
                <a16:creationId xmlns:a16="http://schemas.microsoft.com/office/drawing/2014/main" id="{B92C959F-163F-AE44-3D20-E2D355AF0BC3}"/>
              </a:ext>
            </a:extLst>
          </p:cNvPr>
          <p:cNvSpPr>
            <a:spLocks noGrp="1" noChangeArrowheads="1"/>
          </p:cNvSpPr>
          <p:nvPr>
            <p:ph type="body" idx="1"/>
          </p:nvPr>
        </p:nvSpPr>
        <p:spPr/>
        <p:txBody>
          <a:bodyPr/>
          <a:lstStyle/>
          <a:p>
            <a:pPr eaLnBrk="1" hangingPunct="1">
              <a:lnSpc>
                <a:spcPct val="80000"/>
              </a:lnSpc>
              <a:defRPr/>
            </a:pPr>
            <a:r>
              <a:rPr lang="en-US" sz="2800" dirty="0"/>
              <a:t>Not possible to understand the structure and functioning of the social world </a:t>
            </a:r>
            <a:r>
              <a:rPr lang="en-US" sz="2800" i="1" dirty="0"/>
              <a:t>if we only look at  the form of capital recognized by economic theory.</a:t>
            </a:r>
          </a:p>
          <a:p>
            <a:pPr eaLnBrk="1" hangingPunct="1">
              <a:lnSpc>
                <a:spcPct val="80000"/>
              </a:lnSpc>
              <a:buFontTx/>
              <a:buNone/>
              <a:defRPr/>
            </a:pPr>
            <a:endParaRPr lang="en-US" sz="2800" dirty="0"/>
          </a:p>
          <a:p>
            <a:pPr eaLnBrk="1" hangingPunct="1">
              <a:lnSpc>
                <a:spcPct val="80000"/>
              </a:lnSpc>
              <a:defRPr/>
            </a:pPr>
            <a:r>
              <a:rPr lang="en-US" sz="2800" dirty="0" err="1"/>
              <a:t>Economism</a:t>
            </a:r>
            <a:r>
              <a:rPr lang="en-US" sz="2800" dirty="0"/>
              <a:t> – ignores what makes the specific efficacy of other types of capital </a:t>
            </a:r>
          </a:p>
          <a:p>
            <a:pPr eaLnBrk="1" hangingPunct="1">
              <a:lnSpc>
                <a:spcPct val="80000"/>
              </a:lnSpc>
              <a:buFontTx/>
              <a:buNone/>
              <a:defRPr/>
            </a:pPr>
            <a:endParaRPr lang="en-US" sz="2800" dirty="0"/>
          </a:p>
          <a:p>
            <a:pPr eaLnBrk="1" hangingPunct="1">
              <a:lnSpc>
                <a:spcPct val="80000"/>
              </a:lnSpc>
              <a:defRPr/>
            </a:pPr>
            <a:r>
              <a:rPr lang="en-US" sz="2800" dirty="0"/>
              <a:t>We need to unveil the </a:t>
            </a:r>
            <a:r>
              <a:rPr lang="en-US" sz="2800" i="1" dirty="0"/>
              <a:t>real logic </a:t>
            </a:r>
            <a:r>
              <a:rPr lang="en-US" sz="2800" dirty="0"/>
              <a:t>of the functioning of capital.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82EF99D-9C6A-022D-FABC-08DF962C1AE9}"/>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54F3C023-40E3-4C43-8F7C-BC8C947FE918}" type="slidenum">
              <a:rPr lang="en-US" altLang="en-US" sz="1400" smtClean="0">
                <a:latin typeface="Arial" panose="020B0604020202020204" pitchFamily="34" charset="0"/>
              </a:rPr>
              <a:pPr>
                <a:spcBef>
                  <a:spcPct val="0"/>
                </a:spcBef>
                <a:buClrTx/>
                <a:buSzTx/>
                <a:buFontTx/>
                <a:buNone/>
                <a:defRPr/>
              </a:pPr>
              <a:t>20</a:t>
            </a:fld>
            <a:endParaRPr lang="en-US" altLang="en-US" sz="1400">
              <a:latin typeface="Arial" panose="020B0604020202020204" pitchFamily="34" charset="0"/>
            </a:endParaRPr>
          </a:p>
        </p:txBody>
      </p:sp>
      <p:sp>
        <p:nvSpPr>
          <p:cNvPr id="24578" name="Rectangle 2">
            <a:extLst>
              <a:ext uri="{FF2B5EF4-FFF2-40B4-BE49-F238E27FC236}">
                <a16:creationId xmlns:a16="http://schemas.microsoft.com/office/drawing/2014/main" id="{B20DBF1C-83C9-34F4-7AF2-8AB37646D74E}"/>
              </a:ext>
            </a:extLst>
          </p:cNvPr>
          <p:cNvSpPr>
            <a:spLocks noGrp="1" noChangeArrowheads="1"/>
          </p:cNvSpPr>
          <p:nvPr>
            <p:ph type="title"/>
          </p:nvPr>
        </p:nvSpPr>
        <p:spPr/>
        <p:txBody>
          <a:bodyPr/>
          <a:lstStyle/>
          <a:p>
            <a:pPr algn="ctr" eaLnBrk="1" hangingPunct="1">
              <a:defRPr/>
            </a:pPr>
            <a:r>
              <a:rPr lang="en-US" sz="3600"/>
              <a:t>Contd.</a:t>
            </a:r>
          </a:p>
        </p:txBody>
      </p:sp>
      <p:sp>
        <p:nvSpPr>
          <p:cNvPr id="24579" name="Rectangle 3">
            <a:extLst>
              <a:ext uri="{FF2B5EF4-FFF2-40B4-BE49-F238E27FC236}">
                <a16:creationId xmlns:a16="http://schemas.microsoft.com/office/drawing/2014/main" id="{3B01914E-A011-FFC9-D380-E5A04FA654D2}"/>
              </a:ext>
            </a:extLst>
          </p:cNvPr>
          <p:cNvSpPr>
            <a:spLocks noGrp="1" noChangeArrowheads="1"/>
          </p:cNvSpPr>
          <p:nvPr>
            <p:ph type="body" idx="1"/>
          </p:nvPr>
        </p:nvSpPr>
        <p:spPr/>
        <p:txBody>
          <a:bodyPr/>
          <a:lstStyle/>
          <a:p>
            <a:pPr eaLnBrk="1" hangingPunct="1">
              <a:lnSpc>
                <a:spcPct val="90000"/>
              </a:lnSpc>
              <a:defRPr/>
            </a:pPr>
            <a:r>
              <a:rPr lang="en-US" sz="2800"/>
              <a:t>‘Ability’ and ‘talent’ itself is a product of an investment of time and cultural capital.</a:t>
            </a:r>
          </a:p>
          <a:p>
            <a:pPr eaLnBrk="1" hangingPunct="1">
              <a:lnSpc>
                <a:spcPct val="90000"/>
              </a:lnSpc>
              <a:buFontTx/>
              <a:buNone/>
              <a:defRPr/>
            </a:pPr>
            <a:endParaRPr lang="en-US" sz="2800"/>
          </a:p>
          <a:p>
            <a:pPr eaLnBrk="1" hangingPunct="1">
              <a:lnSpc>
                <a:spcPct val="90000"/>
              </a:lnSpc>
              <a:defRPr/>
            </a:pPr>
            <a:r>
              <a:rPr lang="en-US" sz="2800"/>
              <a:t>Education reproduces the social structure by the hereditary transmission of cultural capital.</a:t>
            </a:r>
          </a:p>
          <a:p>
            <a:pPr eaLnBrk="1" hangingPunct="1">
              <a:lnSpc>
                <a:spcPct val="90000"/>
              </a:lnSpc>
              <a:buFontTx/>
              <a:buNone/>
              <a:defRPr/>
            </a:pPr>
            <a:endParaRPr lang="en-US" sz="2800"/>
          </a:p>
          <a:p>
            <a:pPr eaLnBrk="1" hangingPunct="1">
              <a:lnSpc>
                <a:spcPct val="90000"/>
              </a:lnSpc>
              <a:defRPr/>
            </a:pPr>
            <a:r>
              <a:rPr lang="en-US" sz="2800"/>
              <a:t>Cultural goods can be appropriated both materially (presupposing economic capital) and symbolically (presupposing cultural capital).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431E019-FF1D-2167-D16D-C68A95DBC7E4}"/>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F2013BD2-B5E1-4303-97A8-9B2A1D5B1B17}" type="slidenum">
              <a:rPr lang="en-US" altLang="en-US" sz="1400" smtClean="0">
                <a:latin typeface="Arial" panose="020B0604020202020204" pitchFamily="34" charset="0"/>
              </a:rPr>
              <a:pPr>
                <a:spcBef>
                  <a:spcPct val="0"/>
                </a:spcBef>
                <a:buClrTx/>
                <a:buSzTx/>
                <a:buFontTx/>
                <a:buNone/>
                <a:defRPr/>
              </a:pPr>
              <a:t>21</a:t>
            </a:fld>
            <a:endParaRPr lang="en-US" altLang="en-US" sz="1400">
              <a:latin typeface="Arial" panose="020B0604020202020204" pitchFamily="34" charset="0"/>
            </a:endParaRPr>
          </a:p>
        </p:txBody>
      </p:sp>
      <p:sp>
        <p:nvSpPr>
          <p:cNvPr id="25602" name="Rectangle 2">
            <a:extLst>
              <a:ext uri="{FF2B5EF4-FFF2-40B4-BE49-F238E27FC236}">
                <a16:creationId xmlns:a16="http://schemas.microsoft.com/office/drawing/2014/main" id="{73B6E31F-AC4A-D056-B061-0B56146790E1}"/>
              </a:ext>
            </a:extLst>
          </p:cNvPr>
          <p:cNvSpPr>
            <a:spLocks noGrp="1" noChangeArrowheads="1"/>
          </p:cNvSpPr>
          <p:nvPr>
            <p:ph type="title"/>
          </p:nvPr>
        </p:nvSpPr>
        <p:spPr/>
        <p:txBody>
          <a:bodyPr/>
          <a:lstStyle/>
          <a:p>
            <a:pPr algn="ctr" eaLnBrk="1" hangingPunct="1">
              <a:defRPr/>
            </a:pPr>
            <a:r>
              <a:rPr lang="en-US" sz="4000"/>
              <a:t>Social Capital</a:t>
            </a:r>
            <a:br>
              <a:rPr lang="en-US" sz="4000"/>
            </a:br>
            <a:endParaRPr lang="en-US" sz="4000"/>
          </a:p>
        </p:txBody>
      </p:sp>
      <p:sp>
        <p:nvSpPr>
          <p:cNvPr id="25603" name="Rectangle 3">
            <a:extLst>
              <a:ext uri="{FF2B5EF4-FFF2-40B4-BE49-F238E27FC236}">
                <a16:creationId xmlns:a16="http://schemas.microsoft.com/office/drawing/2014/main" id="{961C9CE7-6375-59D0-B070-E3A9A1B83AEF}"/>
              </a:ext>
            </a:extLst>
          </p:cNvPr>
          <p:cNvSpPr>
            <a:spLocks noGrp="1" noChangeArrowheads="1"/>
          </p:cNvSpPr>
          <p:nvPr>
            <p:ph type="body" idx="1"/>
          </p:nvPr>
        </p:nvSpPr>
        <p:spPr/>
        <p:txBody>
          <a:bodyPr/>
          <a:lstStyle/>
          <a:p>
            <a:pPr eaLnBrk="1" hangingPunct="1">
              <a:lnSpc>
                <a:spcPct val="90000"/>
              </a:lnSpc>
              <a:defRPr/>
            </a:pPr>
            <a:r>
              <a:rPr lang="en-US"/>
              <a:t>Social Capital is the aggregate of the ‘actual’ or ‘potential’ resources </a:t>
            </a:r>
          </a:p>
          <a:p>
            <a:pPr eaLnBrk="1" hangingPunct="1">
              <a:lnSpc>
                <a:spcPct val="90000"/>
              </a:lnSpc>
              <a:defRPr/>
            </a:pPr>
            <a:endParaRPr lang="en-US"/>
          </a:p>
          <a:p>
            <a:pPr eaLnBrk="1" hangingPunct="1">
              <a:lnSpc>
                <a:spcPct val="90000"/>
              </a:lnSpc>
              <a:defRPr/>
            </a:pPr>
            <a:r>
              <a:rPr lang="en-US"/>
              <a:t>linked to possession of a durable network </a:t>
            </a:r>
          </a:p>
          <a:p>
            <a:pPr eaLnBrk="1" hangingPunct="1">
              <a:lnSpc>
                <a:spcPct val="90000"/>
              </a:lnSpc>
              <a:buFontTx/>
              <a:buNone/>
              <a:defRPr/>
            </a:pPr>
            <a:r>
              <a:rPr lang="en-US"/>
              <a:t>   of more or less ‘institutionalized relationships’</a:t>
            </a:r>
          </a:p>
          <a:p>
            <a:pPr eaLnBrk="1" hangingPunct="1">
              <a:lnSpc>
                <a:spcPct val="90000"/>
              </a:lnSpc>
              <a:buFontTx/>
              <a:buNone/>
              <a:defRPr/>
            </a:pPr>
            <a:endParaRPr lang="en-US"/>
          </a:p>
          <a:p>
            <a:pPr eaLnBrk="1" hangingPunct="1">
              <a:lnSpc>
                <a:spcPct val="90000"/>
              </a:lnSpc>
              <a:defRPr/>
            </a:pPr>
            <a:r>
              <a:rPr lang="en-US"/>
              <a:t>of mutual acquaintance and recognition.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603AB3A-BC37-69CB-C135-74022D23C365}"/>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A2320741-745B-4C5B-947B-F5018A4103E0}" type="slidenum">
              <a:rPr lang="en-US" altLang="en-US" sz="1400" smtClean="0">
                <a:latin typeface="Arial" panose="020B0604020202020204" pitchFamily="34" charset="0"/>
              </a:rPr>
              <a:pPr>
                <a:spcBef>
                  <a:spcPct val="0"/>
                </a:spcBef>
                <a:buClrTx/>
                <a:buSzTx/>
                <a:buFontTx/>
                <a:buNone/>
                <a:defRPr/>
              </a:pPr>
              <a:t>22</a:t>
            </a:fld>
            <a:endParaRPr lang="en-US" altLang="en-US" sz="1400">
              <a:latin typeface="Arial" panose="020B0604020202020204" pitchFamily="34" charset="0"/>
            </a:endParaRPr>
          </a:p>
        </p:txBody>
      </p:sp>
      <p:sp>
        <p:nvSpPr>
          <p:cNvPr id="39938" name="Rectangle 2">
            <a:extLst>
              <a:ext uri="{FF2B5EF4-FFF2-40B4-BE49-F238E27FC236}">
                <a16:creationId xmlns:a16="http://schemas.microsoft.com/office/drawing/2014/main" id="{58ADFAE9-AD1D-1C0B-A5B1-DAF84CD415B3}"/>
              </a:ext>
            </a:extLst>
          </p:cNvPr>
          <p:cNvSpPr>
            <a:spLocks noGrp="1" noChangeArrowheads="1"/>
          </p:cNvSpPr>
          <p:nvPr>
            <p:ph type="title"/>
          </p:nvPr>
        </p:nvSpPr>
        <p:spPr/>
        <p:txBody>
          <a:bodyPr/>
          <a:lstStyle/>
          <a:p>
            <a:pPr algn="ctr" eaLnBrk="1" hangingPunct="1">
              <a:defRPr/>
            </a:pPr>
            <a:r>
              <a:rPr lang="en-US" sz="3200"/>
              <a:t>Social Capital (Contd.)</a:t>
            </a:r>
          </a:p>
        </p:txBody>
      </p:sp>
      <p:sp>
        <p:nvSpPr>
          <p:cNvPr id="39939" name="Rectangle 3">
            <a:extLst>
              <a:ext uri="{FF2B5EF4-FFF2-40B4-BE49-F238E27FC236}">
                <a16:creationId xmlns:a16="http://schemas.microsoft.com/office/drawing/2014/main" id="{3F3FFF1F-CD78-9388-15D4-7E74F9DE8A2D}"/>
              </a:ext>
            </a:extLst>
          </p:cNvPr>
          <p:cNvSpPr>
            <a:spLocks noGrp="1" noChangeArrowheads="1"/>
          </p:cNvSpPr>
          <p:nvPr>
            <p:ph type="body" idx="1"/>
          </p:nvPr>
        </p:nvSpPr>
        <p:spPr/>
        <p:txBody>
          <a:bodyPr/>
          <a:lstStyle/>
          <a:p>
            <a:pPr eaLnBrk="1" hangingPunct="1">
              <a:lnSpc>
                <a:spcPct val="90000"/>
              </a:lnSpc>
              <a:defRPr/>
            </a:pPr>
            <a:r>
              <a:rPr lang="en-US"/>
              <a:t>Social Capital is the membership of a group which provides each of the members with the backing of the ‘collectivity-owned’ capital - a ‘credential’ which entitles them to credit.</a:t>
            </a:r>
          </a:p>
          <a:p>
            <a:pPr eaLnBrk="1" hangingPunct="1">
              <a:lnSpc>
                <a:spcPct val="90000"/>
              </a:lnSpc>
              <a:buFontTx/>
              <a:buNone/>
              <a:defRPr/>
            </a:pPr>
            <a:endParaRPr lang="en-US"/>
          </a:p>
          <a:p>
            <a:pPr eaLnBrk="1" hangingPunct="1">
              <a:lnSpc>
                <a:spcPct val="90000"/>
              </a:lnSpc>
              <a:defRPr/>
            </a:pPr>
            <a:r>
              <a:rPr lang="en-US"/>
              <a:t>Examples: the name of a family, class, tribe, school, party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21F7023-590B-1A3C-086C-7162180E62E3}"/>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2B49C5F8-25F3-4C16-8D51-383700675600}" type="slidenum">
              <a:rPr lang="en-US" altLang="en-US" sz="1400" smtClean="0">
                <a:latin typeface="Arial" panose="020B0604020202020204" pitchFamily="34" charset="0"/>
              </a:rPr>
              <a:pPr>
                <a:spcBef>
                  <a:spcPct val="0"/>
                </a:spcBef>
                <a:buClrTx/>
                <a:buSzTx/>
                <a:buFontTx/>
                <a:buNone/>
                <a:defRPr/>
              </a:pPr>
              <a:t>23</a:t>
            </a:fld>
            <a:endParaRPr lang="en-US" altLang="en-US" sz="1400">
              <a:latin typeface="Arial" panose="020B0604020202020204" pitchFamily="34" charset="0"/>
            </a:endParaRPr>
          </a:p>
        </p:txBody>
      </p:sp>
      <p:sp>
        <p:nvSpPr>
          <p:cNvPr id="40962" name="Rectangle 2">
            <a:extLst>
              <a:ext uri="{FF2B5EF4-FFF2-40B4-BE49-F238E27FC236}">
                <a16:creationId xmlns:a16="http://schemas.microsoft.com/office/drawing/2014/main" id="{DAE0E86E-27E7-C613-1C6E-0E5DA856DE09}"/>
              </a:ext>
            </a:extLst>
          </p:cNvPr>
          <p:cNvSpPr>
            <a:spLocks noGrp="1" noChangeArrowheads="1"/>
          </p:cNvSpPr>
          <p:nvPr>
            <p:ph type="title"/>
          </p:nvPr>
        </p:nvSpPr>
        <p:spPr/>
        <p:txBody>
          <a:bodyPr/>
          <a:lstStyle/>
          <a:p>
            <a:pPr algn="ctr" eaLnBrk="1" hangingPunct="1">
              <a:defRPr/>
            </a:pPr>
            <a:r>
              <a:rPr lang="en-US" sz="3600"/>
              <a:t>Social Capital (Contd.)</a:t>
            </a:r>
          </a:p>
        </p:txBody>
      </p:sp>
      <p:sp>
        <p:nvSpPr>
          <p:cNvPr id="40963" name="Rectangle 3">
            <a:extLst>
              <a:ext uri="{FF2B5EF4-FFF2-40B4-BE49-F238E27FC236}">
                <a16:creationId xmlns:a16="http://schemas.microsoft.com/office/drawing/2014/main" id="{1AAD500A-C24A-4878-5ADB-8BC3C626D285}"/>
              </a:ext>
            </a:extLst>
          </p:cNvPr>
          <p:cNvSpPr>
            <a:spLocks noGrp="1" noChangeArrowheads="1"/>
          </p:cNvSpPr>
          <p:nvPr>
            <p:ph type="body" idx="1"/>
          </p:nvPr>
        </p:nvSpPr>
        <p:spPr/>
        <p:txBody>
          <a:bodyPr/>
          <a:lstStyle/>
          <a:p>
            <a:pPr eaLnBrk="1" hangingPunct="1">
              <a:lnSpc>
                <a:spcPct val="90000"/>
              </a:lnSpc>
              <a:defRPr/>
            </a:pPr>
            <a:r>
              <a:rPr lang="en-US" sz="2800"/>
              <a:t>The volume of social capital possessed by a given agent depends on: </a:t>
            </a:r>
          </a:p>
          <a:p>
            <a:pPr eaLnBrk="1" hangingPunct="1">
              <a:lnSpc>
                <a:spcPct val="90000"/>
              </a:lnSpc>
              <a:buFontTx/>
              <a:buNone/>
              <a:defRPr/>
            </a:pPr>
            <a:endParaRPr lang="en-US" sz="2800"/>
          </a:p>
          <a:p>
            <a:pPr eaLnBrk="1" hangingPunct="1">
              <a:lnSpc>
                <a:spcPct val="90000"/>
              </a:lnSpc>
              <a:defRPr/>
            </a:pPr>
            <a:r>
              <a:rPr lang="en-US" sz="2800"/>
              <a:t>a) the size of the network of connections he can effectively mobilize and </a:t>
            </a:r>
          </a:p>
          <a:p>
            <a:pPr eaLnBrk="1" hangingPunct="1">
              <a:lnSpc>
                <a:spcPct val="90000"/>
              </a:lnSpc>
              <a:defRPr/>
            </a:pPr>
            <a:endParaRPr lang="en-US" sz="2800"/>
          </a:p>
          <a:p>
            <a:pPr eaLnBrk="1" hangingPunct="1">
              <a:lnSpc>
                <a:spcPct val="90000"/>
              </a:lnSpc>
              <a:defRPr/>
            </a:pPr>
            <a:r>
              <a:rPr lang="en-US" sz="2800"/>
              <a:t>b) on the volume of the capital - economic, cultural or symbolic - possessed in his own right by each of those to whom he is connected.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DBCD750-F590-E50B-D9F9-1FA8E173C34F}"/>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1BC85CEB-72A0-4221-B9A1-422A294C12B7}" type="slidenum">
              <a:rPr lang="en-US" altLang="en-US" sz="1400" smtClean="0">
                <a:latin typeface="Arial" panose="020B0604020202020204" pitchFamily="34" charset="0"/>
              </a:rPr>
              <a:pPr>
                <a:spcBef>
                  <a:spcPct val="0"/>
                </a:spcBef>
                <a:buClrTx/>
                <a:buSzTx/>
                <a:buFontTx/>
                <a:buNone/>
                <a:defRPr/>
              </a:pPr>
              <a:t>24</a:t>
            </a:fld>
            <a:endParaRPr lang="en-US" altLang="en-US" sz="1400">
              <a:latin typeface="Arial" panose="020B0604020202020204" pitchFamily="34" charset="0"/>
            </a:endParaRPr>
          </a:p>
        </p:txBody>
      </p:sp>
      <p:sp>
        <p:nvSpPr>
          <p:cNvPr id="41986" name="Rectangle 2">
            <a:extLst>
              <a:ext uri="{FF2B5EF4-FFF2-40B4-BE49-F238E27FC236}">
                <a16:creationId xmlns:a16="http://schemas.microsoft.com/office/drawing/2014/main" id="{546424ED-6C76-602A-2DD1-C532490E0A34}"/>
              </a:ext>
            </a:extLst>
          </p:cNvPr>
          <p:cNvSpPr>
            <a:spLocks noGrp="1" noChangeArrowheads="1"/>
          </p:cNvSpPr>
          <p:nvPr>
            <p:ph type="title"/>
          </p:nvPr>
        </p:nvSpPr>
        <p:spPr/>
        <p:txBody>
          <a:bodyPr/>
          <a:lstStyle/>
          <a:p>
            <a:pPr algn="ctr" eaLnBrk="1" hangingPunct="1">
              <a:defRPr/>
            </a:pPr>
            <a:r>
              <a:rPr lang="en-US" sz="3200"/>
              <a:t>Protecting Privilege</a:t>
            </a:r>
          </a:p>
        </p:txBody>
      </p:sp>
      <p:sp>
        <p:nvSpPr>
          <p:cNvPr id="45060" name="Rectangle 3">
            <a:extLst>
              <a:ext uri="{FF2B5EF4-FFF2-40B4-BE49-F238E27FC236}">
                <a16:creationId xmlns:a16="http://schemas.microsoft.com/office/drawing/2014/main" id="{61ADFDFF-B88B-D95A-71E8-5F8334949F32}"/>
              </a:ext>
            </a:extLst>
          </p:cNvPr>
          <p:cNvSpPr>
            <a:spLocks noGrp="1" noChangeArrowheads="1"/>
          </p:cNvSpPr>
          <p:nvPr>
            <p:ph type="body" idx="1"/>
          </p:nvPr>
        </p:nvSpPr>
        <p:spPr/>
        <p:txBody>
          <a:bodyPr/>
          <a:lstStyle/>
          <a:p>
            <a:pPr eaLnBrk="1" hangingPunct="1">
              <a:lnSpc>
                <a:spcPct val="90000"/>
              </a:lnSpc>
            </a:pPr>
            <a:r>
              <a:rPr lang="en-US" altLang="en-US" sz="2400">
                <a:effectLst/>
              </a:rPr>
              <a:t>Profits accrue from membership in a group – material profits and symbolic profits (from association with a rare, prestigious group).</a:t>
            </a:r>
          </a:p>
          <a:p>
            <a:pPr eaLnBrk="1" hangingPunct="1">
              <a:lnSpc>
                <a:spcPct val="90000"/>
              </a:lnSpc>
            </a:pPr>
            <a:endParaRPr lang="en-US" altLang="en-US" sz="2400">
              <a:effectLst/>
            </a:endParaRPr>
          </a:p>
          <a:p>
            <a:pPr eaLnBrk="1" hangingPunct="1">
              <a:lnSpc>
                <a:spcPct val="90000"/>
              </a:lnSpc>
            </a:pPr>
            <a:r>
              <a:rPr lang="en-US" altLang="en-US" sz="2400">
                <a:effectLst/>
              </a:rPr>
              <a:t>Exchange of gifts, words, women etc. reproduces the group while reaffirming the limits of the group – beyond this, trade, commensality or marriage cannot take place. </a:t>
            </a:r>
          </a:p>
          <a:p>
            <a:pPr eaLnBrk="1" hangingPunct="1">
              <a:lnSpc>
                <a:spcPct val="90000"/>
              </a:lnSpc>
              <a:buFontTx/>
              <a:buNone/>
            </a:pPr>
            <a:endParaRPr lang="en-US" altLang="en-US" sz="2400">
              <a:effectLst/>
            </a:endParaRPr>
          </a:p>
          <a:p>
            <a:pPr eaLnBrk="1" hangingPunct="1">
              <a:lnSpc>
                <a:spcPct val="90000"/>
              </a:lnSpc>
            </a:pPr>
            <a:r>
              <a:rPr lang="en-US" altLang="en-US" sz="2400">
                <a:effectLst/>
              </a:rPr>
              <a:t>Boundaries of the group are protected – rules of entry and exit.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243393-98B5-F364-8485-93B722B23678}"/>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35971C80-3443-4DFD-9FA6-E4C4DF3F220C}" type="slidenum">
              <a:rPr lang="en-US" altLang="en-US" sz="1400" smtClean="0">
                <a:latin typeface="Arial" panose="020B0604020202020204" pitchFamily="34" charset="0"/>
              </a:rPr>
              <a:pPr>
                <a:spcBef>
                  <a:spcPct val="0"/>
                </a:spcBef>
                <a:buClrTx/>
                <a:buSzTx/>
                <a:buFontTx/>
                <a:buNone/>
                <a:defRPr/>
              </a:pPr>
              <a:t>25</a:t>
            </a:fld>
            <a:endParaRPr lang="en-US" altLang="en-US" sz="1400">
              <a:latin typeface="Arial" panose="020B0604020202020204" pitchFamily="34" charset="0"/>
            </a:endParaRPr>
          </a:p>
        </p:txBody>
      </p:sp>
      <p:sp>
        <p:nvSpPr>
          <p:cNvPr id="43010" name="Rectangle 2">
            <a:extLst>
              <a:ext uri="{FF2B5EF4-FFF2-40B4-BE49-F238E27FC236}">
                <a16:creationId xmlns:a16="http://schemas.microsoft.com/office/drawing/2014/main" id="{5901511B-6222-CDBC-EEC4-326A489B2F62}"/>
              </a:ext>
            </a:extLst>
          </p:cNvPr>
          <p:cNvSpPr>
            <a:spLocks noGrp="1" noChangeArrowheads="1"/>
          </p:cNvSpPr>
          <p:nvPr>
            <p:ph type="title"/>
          </p:nvPr>
        </p:nvSpPr>
        <p:spPr/>
        <p:txBody>
          <a:bodyPr/>
          <a:lstStyle/>
          <a:p>
            <a:pPr algn="ctr" eaLnBrk="1" hangingPunct="1">
              <a:defRPr/>
            </a:pPr>
            <a:r>
              <a:rPr lang="en-US" sz="3200"/>
              <a:t>Acquiring Social Capital</a:t>
            </a:r>
          </a:p>
        </p:txBody>
      </p:sp>
      <p:sp>
        <p:nvSpPr>
          <p:cNvPr id="43011" name="Rectangle 3">
            <a:extLst>
              <a:ext uri="{FF2B5EF4-FFF2-40B4-BE49-F238E27FC236}">
                <a16:creationId xmlns:a16="http://schemas.microsoft.com/office/drawing/2014/main" id="{68618805-8B6F-5C51-7916-CFF5234F80B0}"/>
              </a:ext>
            </a:extLst>
          </p:cNvPr>
          <p:cNvSpPr>
            <a:spLocks noGrp="1" noChangeArrowheads="1"/>
          </p:cNvSpPr>
          <p:nvPr>
            <p:ph type="body" idx="1"/>
          </p:nvPr>
        </p:nvSpPr>
        <p:spPr/>
        <p:txBody>
          <a:bodyPr/>
          <a:lstStyle/>
          <a:p>
            <a:pPr eaLnBrk="1" hangingPunct="1">
              <a:defRPr/>
            </a:pPr>
            <a:r>
              <a:rPr lang="en-US" dirty="0"/>
              <a:t>Network of connections a product of an endless effort at ‘institution’ – the product of investment strategies, aimed at transforming contingent relationships of the </a:t>
            </a:r>
            <a:r>
              <a:rPr lang="en-US" dirty="0" err="1"/>
              <a:t>neighbourhood</a:t>
            </a:r>
            <a:r>
              <a:rPr lang="en-US" dirty="0"/>
              <a:t>, of the workplace, or even of kinship, into productive, enduring relationships.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5790BA-7FA8-ED8C-DCAF-D1F804FBB728}"/>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E371336B-1A51-4DEA-B64D-BCFA9A013B09}" type="slidenum">
              <a:rPr lang="en-US" altLang="en-US" sz="1400" smtClean="0">
                <a:latin typeface="Arial" panose="020B0604020202020204" pitchFamily="34" charset="0"/>
              </a:rPr>
              <a:pPr>
                <a:spcBef>
                  <a:spcPct val="0"/>
                </a:spcBef>
                <a:buClrTx/>
                <a:buSzTx/>
                <a:buFontTx/>
                <a:buNone/>
                <a:defRPr/>
              </a:pPr>
              <a:t>26</a:t>
            </a:fld>
            <a:endParaRPr lang="en-US" altLang="en-US" sz="1400">
              <a:latin typeface="Arial" panose="020B0604020202020204" pitchFamily="34" charset="0"/>
            </a:endParaRPr>
          </a:p>
        </p:txBody>
      </p:sp>
      <p:sp>
        <p:nvSpPr>
          <p:cNvPr id="44034" name="Rectangle 2">
            <a:extLst>
              <a:ext uri="{FF2B5EF4-FFF2-40B4-BE49-F238E27FC236}">
                <a16:creationId xmlns:a16="http://schemas.microsoft.com/office/drawing/2014/main" id="{55EAFE09-C2FB-6230-6DF2-C98402FD4590}"/>
              </a:ext>
            </a:extLst>
          </p:cNvPr>
          <p:cNvSpPr>
            <a:spLocks noGrp="1" noChangeArrowheads="1"/>
          </p:cNvSpPr>
          <p:nvPr>
            <p:ph type="title"/>
          </p:nvPr>
        </p:nvSpPr>
        <p:spPr>
          <a:xfrm>
            <a:off x="457200" y="304800"/>
            <a:ext cx="8229600" cy="1384300"/>
          </a:xfrm>
        </p:spPr>
        <p:txBody>
          <a:bodyPr/>
          <a:lstStyle/>
          <a:p>
            <a:pPr algn="ctr" eaLnBrk="1" hangingPunct="1">
              <a:defRPr/>
            </a:pPr>
            <a:r>
              <a:rPr lang="en-US" sz="4000"/>
              <a:t>Conversions</a:t>
            </a:r>
            <a:br>
              <a:rPr lang="en-US" sz="4000"/>
            </a:br>
            <a:endParaRPr lang="en-US" sz="4000"/>
          </a:p>
        </p:txBody>
      </p:sp>
      <p:sp>
        <p:nvSpPr>
          <p:cNvPr id="44035" name="Rectangle 3">
            <a:extLst>
              <a:ext uri="{FF2B5EF4-FFF2-40B4-BE49-F238E27FC236}">
                <a16:creationId xmlns:a16="http://schemas.microsoft.com/office/drawing/2014/main" id="{60B0BDAA-A870-73EF-0DF7-40753E6A1BE6}"/>
              </a:ext>
            </a:extLst>
          </p:cNvPr>
          <p:cNvSpPr>
            <a:spLocks noGrp="1" noChangeArrowheads="1"/>
          </p:cNvSpPr>
          <p:nvPr>
            <p:ph type="body" idx="1"/>
          </p:nvPr>
        </p:nvSpPr>
        <p:spPr/>
        <p:txBody>
          <a:bodyPr/>
          <a:lstStyle/>
          <a:p>
            <a:pPr eaLnBrk="1" hangingPunct="1">
              <a:lnSpc>
                <a:spcPct val="90000"/>
              </a:lnSpc>
              <a:defRPr/>
            </a:pPr>
            <a:r>
              <a:rPr lang="en-US" sz="2400"/>
              <a:t>The types of capital are convertible but they are functional only if the power produced is effective in the field in question.</a:t>
            </a:r>
          </a:p>
          <a:p>
            <a:pPr eaLnBrk="1" hangingPunct="1">
              <a:lnSpc>
                <a:spcPct val="90000"/>
              </a:lnSpc>
              <a:buFontTx/>
              <a:buNone/>
              <a:defRPr/>
            </a:pPr>
            <a:endParaRPr lang="en-US" sz="2400"/>
          </a:p>
          <a:p>
            <a:pPr eaLnBrk="1" hangingPunct="1">
              <a:lnSpc>
                <a:spcPct val="90000"/>
              </a:lnSpc>
              <a:defRPr/>
            </a:pPr>
            <a:r>
              <a:rPr lang="en-US" sz="2400"/>
              <a:t>Transparency of </a:t>
            </a:r>
            <a:r>
              <a:rPr lang="en-US" sz="2400" b="1"/>
              <a:t>economic exchange</a:t>
            </a:r>
            <a:r>
              <a:rPr lang="en-US" sz="2400"/>
              <a:t> – here equivalents can change hands in the same instance.</a:t>
            </a:r>
          </a:p>
          <a:p>
            <a:pPr eaLnBrk="1" hangingPunct="1">
              <a:lnSpc>
                <a:spcPct val="90000"/>
              </a:lnSpc>
              <a:defRPr/>
            </a:pPr>
            <a:endParaRPr lang="en-US" sz="2400"/>
          </a:p>
          <a:p>
            <a:pPr eaLnBrk="1" hangingPunct="1">
              <a:lnSpc>
                <a:spcPct val="90000"/>
              </a:lnSpc>
              <a:defRPr/>
            </a:pPr>
            <a:r>
              <a:rPr lang="en-US" sz="2400"/>
              <a:t>Essential ambiguity of </a:t>
            </a:r>
            <a:r>
              <a:rPr lang="en-US" sz="2400" b="1"/>
              <a:t>social exchange</a:t>
            </a:r>
            <a:r>
              <a:rPr lang="en-US" sz="2400"/>
              <a:t> – presupposes ‘misrecognition’ and a much more subtle economy of time.</a:t>
            </a:r>
          </a:p>
          <a:p>
            <a:pPr eaLnBrk="1" hangingPunct="1">
              <a:lnSpc>
                <a:spcPct val="90000"/>
              </a:lnSpc>
              <a:defRPr/>
            </a:pPr>
            <a:endParaRPr lang="en-US" sz="2400"/>
          </a:p>
          <a:p>
            <a:pPr eaLnBrk="1" hangingPunct="1">
              <a:lnSpc>
                <a:spcPct val="90000"/>
              </a:lnSpc>
              <a:defRPr/>
            </a:pPr>
            <a:endParaRPr lang="en-US" sz="2400"/>
          </a:p>
          <a:p>
            <a:pPr eaLnBrk="1" hangingPunct="1">
              <a:lnSpc>
                <a:spcPct val="90000"/>
              </a:lnSpc>
              <a:defRPr/>
            </a:pP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1247-475A-3801-231C-89D38246EA3E}"/>
              </a:ext>
            </a:extLst>
          </p:cNvPr>
          <p:cNvSpPr>
            <a:spLocks noGrp="1"/>
          </p:cNvSpPr>
          <p:nvPr>
            <p:ph type="title"/>
          </p:nvPr>
        </p:nvSpPr>
        <p:spPr/>
        <p:txBody>
          <a:bodyPr/>
          <a:lstStyle/>
          <a:p>
            <a:r>
              <a:rPr lang="en-US" dirty="0"/>
              <a:t>Bourdieu’s study of class in France</a:t>
            </a:r>
          </a:p>
        </p:txBody>
      </p:sp>
      <p:sp>
        <p:nvSpPr>
          <p:cNvPr id="3" name="Content Placeholder 2">
            <a:extLst>
              <a:ext uri="{FF2B5EF4-FFF2-40B4-BE49-F238E27FC236}">
                <a16:creationId xmlns:a16="http://schemas.microsoft.com/office/drawing/2014/main" id="{89696E6E-D20D-9DBC-904D-F4FCFA46A1E2}"/>
              </a:ext>
            </a:extLst>
          </p:cNvPr>
          <p:cNvSpPr>
            <a:spLocks noGrp="1"/>
          </p:cNvSpPr>
          <p:nvPr>
            <p:ph idx="1"/>
          </p:nvPr>
        </p:nvSpPr>
        <p:spPr/>
        <p:txBody>
          <a:bodyPr/>
          <a:lstStyle/>
          <a:p>
            <a:r>
              <a:rPr lang="en-US" b="0" i="0" dirty="0">
                <a:effectLst/>
                <a:latin typeface="arial" panose="020B0604020202020204" pitchFamily="34" charset="0"/>
              </a:rPr>
              <a:t>Distinction: A Social Critique of the Judgement of Taste(1979)</a:t>
            </a:r>
          </a:p>
          <a:p>
            <a:endParaRPr lang="en-US" dirty="0">
              <a:effectLst/>
              <a:latin typeface="arial" panose="020B0604020202020204" pitchFamily="34" charset="0"/>
            </a:endParaRPr>
          </a:p>
          <a:p>
            <a:r>
              <a:rPr lang="en-US" dirty="0">
                <a:effectLst/>
                <a:latin typeface="arial" panose="020B0604020202020204" pitchFamily="34" charset="0"/>
              </a:rPr>
              <a:t>Who judges? Who are the arbiters of taste?</a:t>
            </a:r>
          </a:p>
          <a:p>
            <a:endParaRPr lang="en-US" dirty="0">
              <a:effectLst/>
              <a:latin typeface="arial" panose="020B0604020202020204" pitchFamily="34" charset="0"/>
            </a:endParaRPr>
          </a:p>
          <a:p>
            <a:r>
              <a:rPr lang="en-US" dirty="0">
                <a:effectLst/>
                <a:latin typeface="arial" panose="020B0604020202020204" pitchFamily="34" charset="0"/>
              </a:rPr>
              <a:t>Do they do symbolic violence to others?</a:t>
            </a:r>
            <a:endParaRPr lang="en-US" dirty="0"/>
          </a:p>
        </p:txBody>
      </p:sp>
      <p:sp>
        <p:nvSpPr>
          <p:cNvPr id="4" name="Slide Number Placeholder 3">
            <a:extLst>
              <a:ext uri="{FF2B5EF4-FFF2-40B4-BE49-F238E27FC236}">
                <a16:creationId xmlns:a16="http://schemas.microsoft.com/office/drawing/2014/main" id="{4ED40F6A-9DE7-3766-5DB6-3160C41A830C}"/>
              </a:ext>
            </a:extLst>
          </p:cNvPr>
          <p:cNvSpPr>
            <a:spLocks noGrp="1"/>
          </p:cNvSpPr>
          <p:nvPr>
            <p:ph type="sldNum" sz="quarter" idx="12"/>
          </p:nvPr>
        </p:nvSpPr>
        <p:spPr/>
        <p:txBody>
          <a:bodyPr/>
          <a:lstStyle/>
          <a:p>
            <a:pPr>
              <a:defRPr/>
            </a:pPr>
            <a:fld id="{7FABCACD-9EF0-40FC-ABC7-B26A1950A654}" type="slidenum">
              <a:rPr lang="en-US" altLang="en-US" smtClean="0"/>
              <a:pPr>
                <a:defRPr/>
              </a:pPr>
              <a:t>27</a:t>
            </a:fld>
            <a:endParaRPr lang="en-US" altLang="en-US"/>
          </a:p>
        </p:txBody>
      </p:sp>
    </p:spTree>
    <p:extLst>
      <p:ext uri="{BB962C8B-B14F-4D97-AF65-F5344CB8AC3E}">
        <p14:creationId xmlns:p14="http://schemas.microsoft.com/office/powerpoint/2010/main" val="1199464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A152-972D-5D3F-D010-9482C160746D}"/>
              </a:ext>
            </a:extLst>
          </p:cNvPr>
          <p:cNvSpPr>
            <a:spLocks noGrp="1"/>
          </p:cNvSpPr>
          <p:nvPr>
            <p:ph type="title"/>
          </p:nvPr>
        </p:nvSpPr>
        <p:spPr/>
        <p:txBody>
          <a:bodyPr/>
          <a:lstStyle/>
          <a:p>
            <a:r>
              <a:rPr lang="en-US" dirty="0"/>
              <a:t>Taste as cultural hegemony</a:t>
            </a:r>
          </a:p>
        </p:txBody>
      </p:sp>
      <p:sp>
        <p:nvSpPr>
          <p:cNvPr id="3" name="Content Placeholder 2">
            <a:extLst>
              <a:ext uri="{FF2B5EF4-FFF2-40B4-BE49-F238E27FC236}">
                <a16:creationId xmlns:a16="http://schemas.microsoft.com/office/drawing/2014/main" id="{B4C82D89-AD4A-A89E-737D-E67E9642A2DE}"/>
              </a:ext>
            </a:extLst>
          </p:cNvPr>
          <p:cNvSpPr>
            <a:spLocks noGrp="1"/>
          </p:cNvSpPr>
          <p:nvPr>
            <p:ph idx="1"/>
          </p:nvPr>
        </p:nvSpPr>
        <p:spPr/>
        <p:txBody>
          <a:bodyPr/>
          <a:lstStyle/>
          <a:p>
            <a:r>
              <a:rPr lang="en-US" sz="2400" dirty="0"/>
              <a:t>Considering taste (signifier of class) distinctions as “natural” denies the dominated classes of defining their own world.</a:t>
            </a:r>
          </a:p>
          <a:p>
            <a:endParaRPr lang="en-US" sz="2400" dirty="0"/>
          </a:p>
          <a:p>
            <a:r>
              <a:rPr lang="en-US" sz="2400" b="0" i="0" dirty="0">
                <a:solidFill>
                  <a:schemeClr val="tx2"/>
                </a:solidFill>
                <a:effectLst/>
                <a:latin typeface="arial" panose="020B0604020202020204" pitchFamily="34" charset="0"/>
              </a:rPr>
              <a:t>the aesthetics of the working class is dominated aesthetic, which it is obliged to always defined in terms of the aesthetics of the ruling class </a:t>
            </a:r>
          </a:p>
          <a:p>
            <a:endParaRPr lang="en-US" sz="2400" dirty="0">
              <a:solidFill>
                <a:schemeClr val="tx2"/>
              </a:solidFill>
              <a:effectLst/>
              <a:latin typeface="arial" panose="020B0604020202020204" pitchFamily="34" charset="0"/>
            </a:endParaRPr>
          </a:p>
          <a:p>
            <a:r>
              <a:rPr lang="en-US" sz="2400" dirty="0">
                <a:solidFill>
                  <a:schemeClr val="tx2"/>
                </a:solidFill>
                <a:effectLst/>
                <a:latin typeface="arial" panose="020B0604020202020204" pitchFamily="34" charset="0"/>
              </a:rPr>
              <a:t>Reproduction of the ruling class</a:t>
            </a:r>
            <a:endParaRPr lang="en-US" sz="2400" dirty="0"/>
          </a:p>
        </p:txBody>
      </p:sp>
      <p:sp>
        <p:nvSpPr>
          <p:cNvPr id="4" name="Slide Number Placeholder 3">
            <a:extLst>
              <a:ext uri="{FF2B5EF4-FFF2-40B4-BE49-F238E27FC236}">
                <a16:creationId xmlns:a16="http://schemas.microsoft.com/office/drawing/2014/main" id="{2F839E56-8794-7769-B35C-031940DCFB48}"/>
              </a:ext>
            </a:extLst>
          </p:cNvPr>
          <p:cNvSpPr>
            <a:spLocks noGrp="1"/>
          </p:cNvSpPr>
          <p:nvPr>
            <p:ph type="sldNum" sz="quarter" idx="12"/>
          </p:nvPr>
        </p:nvSpPr>
        <p:spPr/>
        <p:txBody>
          <a:bodyPr/>
          <a:lstStyle/>
          <a:p>
            <a:pPr>
              <a:defRPr/>
            </a:pPr>
            <a:fld id="{7FABCACD-9EF0-40FC-ABC7-B26A1950A654}" type="slidenum">
              <a:rPr lang="en-US" altLang="en-US" smtClean="0"/>
              <a:pPr>
                <a:defRPr/>
              </a:pPr>
              <a:t>28</a:t>
            </a:fld>
            <a:endParaRPr lang="en-US" altLang="en-US"/>
          </a:p>
        </p:txBody>
      </p:sp>
    </p:spTree>
    <p:extLst>
      <p:ext uri="{BB962C8B-B14F-4D97-AF65-F5344CB8AC3E}">
        <p14:creationId xmlns:p14="http://schemas.microsoft.com/office/powerpoint/2010/main" val="175634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CEB6C2C-A46E-1DCE-72FA-4B3237676F1E}"/>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94607E3F-ED2C-4C23-A88C-3C15CA6957FF}" type="slidenum">
              <a:rPr lang="en-US" altLang="en-US" sz="1400" smtClean="0">
                <a:latin typeface="Arial" panose="020B0604020202020204" pitchFamily="34" charset="0"/>
              </a:rPr>
              <a:pPr>
                <a:spcBef>
                  <a:spcPct val="0"/>
                </a:spcBef>
                <a:buClrTx/>
                <a:buSzTx/>
                <a:buFontTx/>
                <a:buNone/>
                <a:defRPr/>
              </a:pPr>
              <a:t>3</a:t>
            </a:fld>
            <a:endParaRPr lang="en-US" altLang="en-US" sz="1400">
              <a:latin typeface="Arial" panose="020B0604020202020204" pitchFamily="34" charset="0"/>
            </a:endParaRPr>
          </a:p>
        </p:txBody>
      </p:sp>
      <p:sp>
        <p:nvSpPr>
          <p:cNvPr id="15362" name="Rectangle 2">
            <a:extLst>
              <a:ext uri="{FF2B5EF4-FFF2-40B4-BE49-F238E27FC236}">
                <a16:creationId xmlns:a16="http://schemas.microsoft.com/office/drawing/2014/main" id="{DED97939-DE45-C919-13E5-3A92FF880733}"/>
              </a:ext>
            </a:extLst>
          </p:cNvPr>
          <p:cNvSpPr>
            <a:spLocks noGrp="1" noChangeArrowheads="1"/>
          </p:cNvSpPr>
          <p:nvPr>
            <p:ph type="title"/>
          </p:nvPr>
        </p:nvSpPr>
        <p:spPr/>
        <p:txBody>
          <a:bodyPr/>
          <a:lstStyle/>
          <a:p>
            <a:pPr algn="ctr" eaLnBrk="1" hangingPunct="1">
              <a:defRPr/>
            </a:pPr>
            <a:r>
              <a:rPr lang="en-US"/>
              <a:t>Forms of Capital</a:t>
            </a:r>
          </a:p>
        </p:txBody>
      </p:sp>
      <p:sp>
        <p:nvSpPr>
          <p:cNvPr id="15363" name="Rectangle 3">
            <a:extLst>
              <a:ext uri="{FF2B5EF4-FFF2-40B4-BE49-F238E27FC236}">
                <a16:creationId xmlns:a16="http://schemas.microsoft.com/office/drawing/2014/main" id="{1695E361-2C6E-37E8-F792-64B994766185}"/>
              </a:ext>
            </a:extLst>
          </p:cNvPr>
          <p:cNvSpPr>
            <a:spLocks noGrp="1" noChangeArrowheads="1"/>
          </p:cNvSpPr>
          <p:nvPr>
            <p:ph type="body" idx="1"/>
          </p:nvPr>
        </p:nvSpPr>
        <p:spPr/>
        <p:txBody>
          <a:bodyPr/>
          <a:lstStyle/>
          <a:p>
            <a:pPr eaLnBrk="1" hangingPunct="1">
              <a:defRPr/>
            </a:pPr>
            <a:endParaRPr lang="en-US"/>
          </a:p>
          <a:p>
            <a:pPr eaLnBrk="1" hangingPunct="1">
              <a:defRPr/>
            </a:pPr>
            <a:r>
              <a:rPr lang="en-US"/>
              <a:t>Economic Capital</a:t>
            </a:r>
          </a:p>
          <a:p>
            <a:pPr eaLnBrk="1" hangingPunct="1">
              <a:defRPr/>
            </a:pPr>
            <a:endParaRPr lang="en-US"/>
          </a:p>
          <a:p>
            <a:pPr eaLnBrk="1" hangingPunct="1">
              <a:defRPr/>
            </a:pPr>
            <a:r>
              <a:rPr lang="en-US"/>
              <a:t>Cultural Capital</a:t>
            </a:r>
          </a:p>
          <a:p>
            <a:pPr eaLnBrk="1" hangingPunct="1">
              <a:buFontTx/>
              <a:buNone/>
              <a:defRPr/>
            </a:pPr>
            <a:endParaRPr lang="en-US"/>
          </a:p>
          <a:p>
            <a:pPr eaLnBrk="1" hangingPunct="1">
              <a:defRPr/>
            </a:pPr>
            <a:r>
              <a:rPr lang="en-US"/>
              <a:t>Social Capital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04D216-5873-02D6-D726-C730B3FFC196}"/>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9E309286-5194-4E33-BC53-1696F13A0593}" type="slidenum">
              <a:rPr lang="en-US" altLang="en-US" sz="1400" smtClean="0">
                <a:latin typeface="Arial" panose="020B0604020202020204" pitchFamily="34" charset="0"/>
              </a:rPr>
              <a:pPr>
                <a:spcBef>
                  <a:spcPct val="0"/>
                </a:spcBef>
                <a:buClrTx/>
                <a:buSzTx/>
                <a:buFontTx/>
                <a:buNone/>
                <a:defRPr/>
              </a:pPr>
              <a:t>4</a:t>
            </a:fld>
            <a:endParaRPr lang="en-US" altLang="en-US" sz="1400">
              <a:latin typeface="Arial" panose="020B0604020202020204" pitchFamily="34" charset="0"/>
            </a:endParaRPr>
          </a:p>
        </p:txBody>
      </p:sp>
      <p:sp>
        <p:nvSpPr>
          <p:cNvPr id="13314" name="Rectangle 2">
            <a:extLst>
              <a:ext uri="{FF2B5EF4-FFF2-40B4-BE49-F238E27FC236}">
                <a16:creationId xmlns:a16="http://schemas.microsoft.com/office/drawing/2014/main" id="{523A55A6-4DC2-5DAB-A5BE-613B1B0C06EA}"/>
              </a:ext>
            </a:extLst>
          </p:cNvPr>
          <p:cNvSpPr>
            <a:spLocks noGrp="1" noChangeArrowheads="1"/>
          </p:cNvSpPr>
          <p:nvPr>
            <p:ph type="title"/>
          </p:nvPr>
        </p:nvSpPr>
        <p:spPr/>
        <p:txBody>
          <a:bodyPr/>
          <a:lstStyle/>
          <a:p>
            <a:pPr eaLnBrk="1" hangingPunct="1">
              <a:defRPr/>
            </a:pPr>
            <a:r>
              <a:rPr lang="en-US"/>
              <a:t>Cont.</a:t>
            </a:r>
            <a:endParaRPr lang="en-IN"/>
          </a:p>
        </p:txBody>
      </p:sp>
      <p:sp>
        <p:nvSpPr>
          <p:cNvPr id="13315" name="Rectangle 3">
            <a:extLst>
              <a:ext uri="{FF2B5EF4-FFF2-40B4-BE49-F238E27FC236}">
                <a16:creationId xmlns:a16="http://schemas.microsoft.com/office/drawing/2014/main" id="{E3EA8980-3680-5F85-F9FC-A5BF2D772EDB}"/>
              </a:ext>
            </a:extLst>
          </p:cNvPr>
          <p:cNvSpPr>
            <a:spLocks noGrp="1" noChangeArrowheads="1"/>
          </p:cNvSpPr>
          <p:nvPr>
            <p:ph type="body" idx="1"/>
          </p:nvPr>
        </p:nvSpPr>
        <p:spPr/>
        <p:txBody>
          <a:bodyPr/>
          <a:lstStyle/>
          <a:p>
            <a:pPr eaLnBrk="1" hangingPunct="1">
              <a:defRPr/>
            </a:pPr>
            <a:r>
              <a:rPr lang="en-US" dirty="0"/>
              <a:t>Actors struggle over ‘forms of capital’, demonstrating the prevalence of ‘social inequality’ and ‘conflicting interests’ even in fields of action where these are disguised or not openly recognized.</a:t>
            </a:r>
          </a:p>
          <a:p>
            <a:pPr eaLnBrk="1" hangingPunct="1">
              <a:defRPr/>
            </a:pPr>
            <a:endParaRPr lang="en-US" dirty="0"/>
          </a:p>
          <a:p>
            <a:pPr eaLnBrk="1" hangingPunct="1">
              <a:defRPr/>
            </a:pPr>
            <a:r>
              <a:rPr lang="en-US" dirty="0"/>
              <a:t>Ideas of “merit”  “achievement”, “talent” for instance</a:t>
            </a:r>
          </a:p>
          <a:p>
            <a:pPr eaLnBrk="1" hangingPunct="1">
              <a:buFontTx/>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902F-14EB-96B8-6FA3-61895E7D7ECB}"/>
              </a:ext>
            </a:extLst>
          </p:cNvPr>
          <p:cNvSpPr>
            <a:spLocks noGrp="1"/>
          </p:cNvSpPr>
          <p:nvPr>
            <p:ph type="title"/>
          </p:nvPr>
        </p:nvSpPr>
        <p:spPr/>
        <p:txBody>
          <a:bodyPr/>
          <a:lstStyle/>
          <a:p>
            <a:pPr algn="ctr">
              <a:defRPr/>
            </a:pPr>
            <a:r>
              <a:rPr lang="en-US" dirty="0"/>
              <a:t>Class  distinctions</a:t>
            </a:r>
          </a:p>
        </p:txBody>
      </p:sp>
      <p:sp>
        <p:nvSpPr>
          <p:cNvPr id="3" name="Content Placeholder 2">
            <a:extLst>
              <a:ext uri="{FF2B5EF4-FFF2-40B4-BE49-F238E27FC236}">
                <a16:creationId xmlns:a16="http://schemas.microsoft.com/office/drawing/2014/main" id="{D1715955-D145-1527-2D42-DC9891D3A6A8}"/>
              </a:ext>
            </a:extLst>
          </p:cNvPr>
          <p:cNvSpPr>
            <a:spLocks noGrp="1"/>
          </p:cNvSpPr>
          <p:nvPr>
            <p:ph idx="1"/>
          </p:nvPr>
        </p:nvSpPr>
        <p:spPr/>
        <p:txBody>
          <a:bodyPr/>
          <a:lstStyle/>
          <a:p>
            <a:pPr>
              <a:defRPr/>
            </a:pPr>
            <a:r>
              <a:rPr lang="en-US" i="1" dirty="0">
                <a:effectLst/>
              </a:rPr>
              <a:t>Class distinction </a:t>
            </a:r>
            <a:r>
              <a:rPr lang="en-US" dirty="0">
                <a:effectLst/>
              </a:rPr>
              <a:t>and preferences are "most marked in the </a:t>
            </a:r>
            <a:r>
              <a:rPr lang="en-US" i="1" dirty="0">
                <a:effectLst/>
              </a:rPr>
              <a:t>ordinary choices </a:t>
            </a:r>
            <a:r>
              <a:rPr lang="en-US" dirty="0">
                <a:effectLst/>
              </a:rPr>
              <a:t>of everyday existence, such as furniture, clothing or cooking, which are particularly revealing of deep-rooted and long-standing dispositions because, </a:t>
            </a:r>
            <a:r>
              <a:rPr lang="en-US" i="1" dirty="0">
                <a:effectLst/>
              </a:rPr>
              <a:t>lying outside the scope of the educational system</a:t>
            </a:r>
            <a:r>
              <a:rPr lang="en-US" dirty="0">
                <a:effectLst/>
              </a:rPr>
              <a:t>, they have to be confronted, as it were, by naked taste".</a:t>
            </a:r>
            <a:endParaRPr lang="en-US" dirty="0"/>
          </a:p>
        </p:txBody>
      </p:sp>
      <p:sp>
        <p:nvSpPr>
          <p:cNvPr id="4" name="Slide Number Placeholder 3">
            <a:extLst>
              <a:ext uri="{FF2B5EF4-FFF2-40B4-BE49-F238E27FC236}">
                <a16:creationId xmlns:a16="http://schemas.microsoft.com/office/drawing/2014/main" id="{A417834B-3F39-41E5-534D-FECB4F300C66}"/>
              </a:ext>
            </a:extLst>
          </p:cNvPr>
          <p:cNvSpPr>
            <a:spLocks noGrp="1"/>
          </p:cNvSpPr>
          <p:nvPr>
            <p:ph type="sldNum" sz="quarter" idx="12"/>
          </p:nvPr>
        </p:nvSpPr>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fld id="{6ADADC30-67F3-4364-BBDB-8B6C7FC3274C}" type="slidenum">
              <a:rPr lang="en-US" altLang="en-US" smtClean="0">
                <a:latin typeface="Arial" panose="020B0604020202020204" pitchFamily="34" charset="0"/>
              </a:rPr>
              <a:pPr>
                <a:defRPr/>
              </a:pPr>
              <a:t>5</a:t>
            </a:fld>
            <a:endParaRPr lang="en-US" altLang="en-US">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A5F9-1FF6-4DC0-29CB-DE7EF1CFFD19}"/>
              </a:ext>
            </a:extLst>
          </p:cNvPr>
          <p:cNvSpPr>
            <a:spLocks noGrp="1"/>
          </p:cNvSpPr>
          <p:nvPr>
            <p:ph type="title"/>
          </p:nvPr>
        </p:nvSpPr>
        <p:spPr/>
        <p:txBody>
          <a:bodyPr/>
          <a:lstStyle/>
          <a:p>
            <a:pPr>
              <a:defRPr/>
            </a:pPr>
            <a:r>
              <a:rPr lang="en-US" dirty="0"/>
              <a:t>Taste</a:t>
            </a:r>
          </a:p>
        </p:txBody>
      </p:sp>
      <p:sp>
        <p:nvSpPr>
          <p:cNvPr id="3" name="Content Placeholder 2">
            <a:extLst>
              <a:ext uri="{FF2B5EF4-FFF2-40B4-BE49-F238E27FC236}">
                <a16:creationId xmlns:a16="http://schemas.microsoft.com/office/drawing/2014/main" id="{F4689CE8-0F79-BBCC-C320-80BD409A9895}"/>
              </a:ext>
            </a:extLst>
          </p:cNvPr>
          <p:cNvSpPr>
            <a:spLocks noGrp="1"/>
          </p:cNvSpPr>
          <p:nvPr>
            <p:ph idx="1"/>
          </p:nvPr>
        </p:nvSpPr>
        <p:spPr/>
        <p:txBody>
          <a:bodyPr/>
          <a:lstStyle/>
          <a:p>
            <a:pPr>
              <a:defRPr/>
            </a:pPr>
            <a:r>
              <a:rPr lang="en-US" i="1" dirty="0">
                <a:effectLst/>
              </a:rPr>
              <a:t>Likes and dislikes </a:t>
            </a:r>
            <a:r>
              <a:rPr lang="en-US" dirty="0">
                <a:effectLst/>
              </a:rPr>
              <a:t>mirror those of class fractions.</a:t>
            </a:r>
          </a:p>
          <a:p>
            <a:pPr>
              <a:defRPr/>
            </a:pPr>
            <a:r>
              <a:rPr lang="en-US" dirty="0">
                <a:effectLst/>
              </a:rPr>
              <a:t>Children from the lower end of the social hierarchy are predicted to choose "heavy, fatty fattening foods, which are also cheap" in their dinner layouts, opting for "plentiful and good" meals as opposed to foods that are "original and exotic"</a:t>
            </a:r>
            <a:endParaRPr lang="en-US" dirty="0"/>
          </a:p>
        </p:txBody>
      </p:sp>
      <p:sp>
        <p:nvSpPr>
          <p:cNvPr id="4" name="Slide Number Placeholder 3">
            <a:extLst>
              <a:ext uri="{FF2B5EF4-FFF2-40B4-BE49-F238E27FC236}">
                <a16:creationId xmlns:a16="http://schemas.microsoft.com/office/drawing/2014/main" id="{1AE77CCD-F185-4F4A-7489-9178C52F01BF}"/>
              </a:ext>
            </a:extLst>
          </p:cNvPr>
          <p:cNvSpPr>
            <a:spLocks noGrp="1"/>
          </p:cNvSpPr>
          <p:nvPr>
            <p:ph type="sldNum" sz="quarter" idx="12"/>
          </p:nvPr>
        </p:nvSpPr>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defRPr/>
            </a:pPr>
            <a:fld id="{4D1CF59A-7FB8-4980-9388-43DC87A3E793}" type="slidenum">
              <a:rPr lang="en-US" altLang="en-US" smtClean="0">
                <a:latin typeface="Arial" panose="020B0604020202020204" pitchFamily="34" charset="0"/>
              </a:rPr>
              <a:pPr>
                <a:defRPr/>
              </a:pPr>
              <a:t>6</a:t>
            </a:fld>
            <a:endParaRPr lang="en-US" altLang="en-US">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817AE54-C6D7-B172-3F8F-76FE5E3A0C35}"/>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7172EBBD-80DA-4A04-B6E8-1EDF57C94FFE}" type="slidenum">
              <a:rPr lang="en-US" altLang="en-US" sz="1400" smtClean="0">
                <a:latin typeface="Arial" panose="020B0604020202020204" pitchFamily="34" charset="0"/>
              </a:rPr>
              <a:pPr>
                <a:spcBef>
                  <a:spcPct val="0"/>
                </a:spcBef>
                <a:buClrTx/>
                <a:buSzTx/>
                <a:buFontTx/>
                <a:buNone/>
                <a:defRPr/>
              </a:pPr>
              <a:t>7</a:t>
            </a:fld>
            <a:endParaRPr lang="en-US" altLang="en-US" sz="1400">
              <a:latin typeface="Arial" panose="020B0604020202020204" pitchFamily="34" charset="0"/>
            </a:endParaRPr>
          </a:p>
        </p:txBody>
      </p:sp>
      <p:sp>
        <p:nvSpPr>
          <p:cNvPr id="8194" name="Rectangle 2">
            <a:extLst>
              <a:ext uri="{FF2B5EF4-FFF2-40B4-BE49-F238E27FC236}">
                <a16:creationId xmlns:a16="http://schemas.microsoft.com/office/drawing/2014/main" id="{82AFF234-9281-8046-1BD6-34E7F950D6C5}"/>
              </a:ext>
            </a:extLst>
          </p:cNvPr>
          <p:cNvSpPr>
            <a:spLocks noGrp="1" noChangeArrowheads="1"/>
          </p:cNvSpPr>
          <p:nvPr>
            <p:ph type="title"/>
          </p:nvPr>
        </p:nvSpPr>
        <p:spPr/>
        <p:txBody>
          <a:bodyPr/>
          <a:lstStyle/>
          <a:p>
            <a:pPr algn="ctr" eaLnBrk="1" hangingPunct="1">
              <a:defRPr/>
            </a:pPr>
            <a:r>
              <a:rPr lang="en-US" sz="3600"/>
              <a:t>Class and social action</a:t>
            </a:r>
          </a:p>
        </p:txBody>
      </p:sp>
      <p:sp>
        <p:nvSpPr>
          <p:cNvPr id="8195" name="Rectangle 3">
            <a:extLst>
              <a:ext uri="{FF2B5EF4-FFF2-40B4-BE49-F238E27FC236}">
                <a16:creationId xmlns:a16="http://schemas.microsoft.com/office/drawing/2014/main" id="{D2DE1229-D413-D8DF-F5D4-573A41D146C3}"/>
              </a:ext>
            </a:extLst>
          </p:cNvPr>
          <p:cNvSpPr>
            <a:spLocks noGrp="1" noChangeArrowheads="1"/>
          </p:cNvSpPr>
          <p:nvPr>
            <p:ph type="body" idx="1"/>
          </p:nvPr>
        </p:nvSpPr>
        <p:spPr/>
        <p:txBody>
          <a:bodyPr/>
          <a:lstStyle/>
          <a:p>
            <a:pPr eaLnBrk="1" hangingPunct="1">
              <a:lnSpc>
                <a:spcPct val="90000"/>
              </a:lnSpc>
              <a:defRPr/>
            </a:pPr>
            <a:r>
              <a:rPr lang="en-US" sz="2800" dirty="0"/>
              <a:t>Social actions not purely conscious, individual choice, but a process of improvisation that is largely non-verbal, intuitive and embodied.</a:t>
            </a:r>
          </a:p>
          <a:p>
            <a:pPr eaLnBrk="1" hangingPunct="1">
              <a:lnSpc>
                <a:spcPct val="90000"/>
              </a:lnSpc>
              <a:buFontTx/>
              <a:buNone/>
              <a:defRPr/>
            </a:pPr>
            <a:endParaRPr lang="en-US" sz="2800" dirty="0"/>
          </a:p>
          <a:p>
            <a:pPr eaLnBrk="1" hangingPunct="1">
              <a:lnSpc>
                <a:spcPct val="90000"/>
              </a:lnSpc>
              <a:defRPr/>
            </a:pPr>
            <a:r>
              <a:rPr lang="en-US" sz="2800" dirty="0"/>
              <a:t>It reflects both the practical ‘resources’ and ‘constraints’ facing actors and what they have learned from experience and incorporated into their </a:t>
            </a:r>
            <a:r>
              <a:rPr lang="en-US" sz="2800" dirty="0" err="1"/>
              <a:t>habitus</a:t>
            </a:r>
            <a:endParaRPr lang="en-US" sz="2800" dirty="0"/>
          </a:p>
          <a:p>
            <a:pPr eaLnBrk="1" hangingPunct="1">
              <a:lnSpc>
                <a:spcPct val="90000"/>
              </a:lnSpc>
              <a:buFontTx/>
              <a:buNone/>
              <a:defRPr/>
            </a:pPr>
            <a:endParaRPr lang="en-US" sz="2800" dirty="0"/>
          </a:p>
          <a:p>
            <a:pPr eaLnBrk="1" hangingPunct="1">
              <a:lnSpc>
                <a:spcPct val="90000"/>
              </a:lnSpc>
              <a:defRPr/>
            </a:pPr>
            <a:r>
              <a:rPr lang="en-US" sz="2800" dirty="0" err="1"/>
              <a:t>Habitus</a:t>
            </a:r>
            <a:r>
              <a:rPr lang="en-US" sz="2800" dirty="0"/>
              <a:t> - the capacity for improvising practical actions.</a:t>
            </a:r>
          </a:p>
          <a:p>
            <a:pPr eaLnBrk="1" hangingPunct="1">
              <a:lnSpc>
                <a:spcPct val="90000"/>
              </a:lnSpc>
              <a:defRP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BC25226-9FDE-CF17-4AEC-B64F13AD231E}"/>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603F7CDF-4306-4B52-AEE6-C0D7A2F3C8AA}" type="slidenum">
              <a:rPr lang="en-US" altLang="en-US" sz="1400" smtClean="0">
                <a:latin typeface="Arial" panose="020B0604020202020204" pitchFamily="34" charset="0"/>
              </a:rPr>
              <a:pPr>
                <a:spcBef>
                  <a:spcPct val="0"/>
                </a:spcBef>
                <a:buClrTx/>
                <a:buSzTx/>
                <a:buFontTx/>
                <a:buNone/>
                <a:defRPr/>
              </a:pPr>
              <a:t>8</a:t>
            </a:fld>
            <a:endParaRPr lang="en-US" altLang="en-US" sz="1400">
              <a:latin typeface="Arial" panose="020B0604020202020204" pitchFamily="34" charset="0"/>
            </a:endParaRPr>
          </a:p>
        </p:txBody>
      </p:sp>
      <p:sp>
        <p:nvSpPr>
          <p:cNvPr id="55298" name="Rectangle 2">
            <a:extLst>
              <a:ext uri="{FF2B5EF4-FFF2-40B4-BE49-F238E27FC236}">
                <a16:creationId xmlns:a16="http://schemas.microsoft.com/office/drawing/2014/main" id="{4548AC08-21DE-B532-D1B9-1E837C195925}"/>
              </a:ext>
            </a:extLst>
          </p:cNvPr>
          <p:cNvSpPr>
            <a:spLocks noGrp="1" noChangeArrowheads="1"/>
          </p:cNvSpPr>
          <p:nvPr>
            <p:ph type="title"/>
          </p:nvPr>
        </p:nvSpPr>
        <p:spPr/>
        <p:txBody>
          <a:bodyPr/>
          <a:lstStyle/>
          <a:p>
            <a:pPr eaLnBrk="1" hangingPunct="1">
              <a:defRPr/>
            </a:pPr>
            <a:r>
              <a:rPr lang="en-US"/>
              <a:t>Class and inequality</a:t>
            </a:r>
            <a:endParaRPr lang="en-IN"/>
          </a:p>
        </p:txBody>
      </p:sp>
      <p:sp>
        <p:nvSpPr>
          <p:cNvPr id="55299" name="Rectangle 3">
            <a:extLst>
              <a:ext uri="{FF2B5EF4-FFF2-40B4-BE49-F238E27FC236}">
                <a16:creationId xmlns:a16="http://schemas.microsoft.com/office/drawing/2014/main" id="{8A9D8D62-A296-F1B5-EF6E-2B710F704DCB}"/>
              </a:ext>
            </a:extLst>
          </p:cNvPr>
          <p:cNvSpPr>
            <a:spLocks noGrp="1" noChangeArrowheads="1"/>
          </p:cNvSpPr>
          <p:nvPr>
            <p:ph type="body" idx="1"/>
          </p:nvPr>
        </p:nvSpPr>
        <p:spPr/>
        <p:txBody>
          <a:bodyPr/>
          <a:lstStyle/>
          <a:p>
            <a:pPr eaLnBrk="1" hangingPunct="1">
              <a:lnSpc>
                <a:spcPct val="80000"/>
              </a:lnSpc>
              <a:defRPr/>
            </a:pPr>
            <a:r>
              <a:rPr lang="en-US" sz="2800" dirty="0"/>
              <a:t>Reproduction of inequality – through access to different forms of capital</a:t>
            </a:r>
          </a:p>
          <a:p>
            <a:pPr eaLnBrk="1" hangingPunct="1">
              <a:lnSpc>
                <a:spcPct val="80000"/>
              </a:lnSpc>
              <a:defRPr/>
            </a:pPr>
            <a:endParaRPr lang="en-US" sz="2800" dirty="0"/>
          </a:p>
          <a:p>
            <a:pPr eaLnBrk="1" hangingPunct="1">
              <a:lnSpc>
                <a:spcPct val="80000"/>
              </a:lnSpc>
              <a:defRPr/>
            </a:pPr>
            <a:r>
              <a:rPr lang="en-US" sz="2800" dirty="0"/>
              <a:t>How significant is economic capital? </a:t>
            </a:r>
          </a:p>
          <a:p>
            <a:pPr eaLnBrk="1" hangingPunct="1">
              <a:lnSpc>
                <a:spcPct val="80000"/>
              </a:lnSpc>
              <a:defRPr/>
            </a:pPr>
            <a:endParaRPr lang="en-US" sz="2800" dirty="0"/>
          </a:p>
          <a:p>
            <a:pPr eaLnBrk="1" hangingPunct="1">
              <a:lnSpc>
                <a:spcPct val="80000"/>
              </a:lnSpc>
              <a:defRPr/>
            </a:pPr>
            <a:r>
              <a:rPr lang="en-US" sz="2800" dirty="0"/>
              <a:t>And how significant are the other  forms?</a:t>
            </a:r>
          </a:p>
          <a:p>
            <a:pPr eaLnBrk="1" hangingPunct="1">
              <a:lnSpc>
                <a:spcPct val="80000"/>
              </a:lnSpc>
              <a:buFontTx/>
              <a:buNone/>
              <a:defRPr/>
            </a:pPr>
            <a:endParaRPr lang="en-US" sz="2800" dirty="0"/>
          </a:p>
          <a:p>
            <a:pPr eaLnBrk="1" hangingPunct="1">
              <a:lnSpc>
                <a:spcPct val="80000"/>
              </a:lnSpc>
              <a:defRPr/>
            </a:pPr>
            <a:r>
              <a:rPr lang="en-US" sz="2800" i="1" dirty="0"/>
              <a:t>Non-economic forms </a:t>
            </a:r>
            <a:r>
              <a:rPr lang="en-US" sz="2800" dirty="0"/>
              <a:t>of capital are not entirely reducible to the </a:t>
            </a:r>
            <a:r>
              <a:rPr lang="en-US" sz="2800" i="1" dirty="0"/>
              <a:t>economic</a:t>
            </a:r>
            <a:r>
              <a:rPr lang="en-US" sz="2800" dirty="0"/>
              <a:t> – their effectiveness lies in their concealing the fact that economic capital is at their root.</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6116AA5-98AF-B2A3-A92C-591F36CD7D97}"/>
              </a:ext>
            </a:extLst>
          </p:cNvPr>
          <p:cNvSpPr>
            <a:spLocks noGrp="1"/>
          </p:cNvSpPr>
          <p:nvPr>
            <p:ph type="sldNum" sz="quarter" idx="12"/>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0"/>
              </a:spcBef>
              <a:buClrTx/>
              <a:buSzTx/>
              <a:buFontTx/>
              <a:buNone/>
              <a:defRPr/>
            </a:pPr>
            <a:fld id="{EADFE033-5F5E-49A2-A0C5-15A732268A27}" type="slidenum">
              <a:rPr lang="en-US" altLang="en-US" sz="1400" smtClean="0">
                <a:latin typeface="Arial" panose="020B0604020202020204" pitchFamily="34" charset="0"/>
              </a:rPr>
              <a:pPr>
                <a:spcBef>
                  <a:spcPct val="0"/>
                </a:spcBef>
                <a:buClrTx/>
                <a:buSzTx/>
                <a:buFontTx/>
                <a:buNone/>
                <a:defRPr/>
              </a:pPr>
              <a:t>9</a:t>
            </a:fld>
            <a:endParaRPr lang="en-US" altLang="en-US" sz="1400">
              <a:latin typeface="Arial" panose="020B0604020202020204" pitchFamily="34" charset="0"/>
            </a:endParaRPr>
          </a:p>
        </p:txBody>
      </p:sp>
      <p:sp>
        <p:nvSpPr>
          <p:cNvPr id="16386" name="Rectangle 2">
            <a:extLst>
              <a:ext uri="{FF2B5EF4-FFF2-40B4-BE49-F238E27FC236}">
                <a16:creationId xmlns:a16="http://schemas.microsoft.com/office/drawing/2014/main" id="{B99BA2F9-C98E-F66E-F9AA-A7DC22279714}"/>
              </a:ext>
            </a:extLst>
          </p:cNvPr>
          <p:cNvSpPr>
            <a:spLocks noGrp="1" noChangeArrowheads="1"/>
          </p:cNvSpPr>
          <p:nvPr>
            <p:ph type="title"/>
          </p:nvPr>
        </p:nvSpPr>
        <p:spPr/>
        <p:txBody>
          <a:bodyPr/>
          <a:lstStyle/>
          <a:p>
            <a:pPr algn="ctr" eaLnBrk="1" hangingPunct="1">
              <a:defRPr/>
            </a:pPr>
            <a:r>
              <a:rPr lang="en-US" sz="3200"/>
              <a:t>Economic Capital</a:t>
            </a:r>
          </a:p>
        </p:txBody>
      </p:sp>
      <p:sp>
        <p:nvSpPr>
          <p:cNvPr id="16387" name="Rectangle 3">
            <a:extLst>
              <a:ext uri="{FF2B5EF4-FFF2-40B4-BE49-F238E27FC236}">
                <a16:creationId xmlns:a16="http://schemas.microsoft.com/office/drawing/2014/main" id="{012FD854-9453-9451-D482-9072CCD3FE07}"/>
              </a:ext>
            </a:extLst>
          </p:cNvPr>
          <p:cNvSpPr>
            <a:spLocks noGrp="1" noChangeArrowheads="1"/>
          </p:cNvSpPr>
          <p:nvPr>
            <p:ph type="body" idx="1"/>
          </p:nvPr>
        </p:nvSpPr>
        <p:spPr/>
        <p:txBody>
          <a:bodyPr/>
          <a:lstStyle/>
          <a:p>
            <a:pPr eaLnBrk="1" hangingPunct="1">
              <a:lnSpc>
                <a:spcPct val="90000"/>
              </a:lnSpc>
              <a:defRPr/>
            </a:pPr>
            <a:r>
              <a:rPr lang="en-US" sz="2800" dirty="0"/>
              <a:t>Economic Capital: immediately and directly convertible into money and may be institutionalized in the form of property rights.</a:t>
            </a:r>
          </a:p>
          <a:p>
            <a:pPr eaLnBrk="1" hangingPunct="1">
              <a:lnSpc>
                <a:spcPct val="90000"/>
              </a:lnSpc>
              <a:defRPr/>
            </a:pPr>
            <a:endParaRPr lang="en-US" sz="2800" dirty="0"/>
          </a:p>
          <a:p>
            <a:pPr eaLnBrk="1" hangingPunct="1">
              <a:lnSpc>
                <a:spcPct val="90000"/>
              </a:lnSpc>
              <a:defRPr/>
            </a:pPr>
            <a:r>
              <a:rPr lang="en-US" sz="2800" dirty="0"/>
              <a:t>‘Interested’ form of capital</a:t>
            </a:r>
          </a:p>
          <a:p>
            <a:pPr eaLnBrk="1" hangingPunct="1">
              <a:lnSpc>
                <a:spcPct val="90000"/>
              </a:lnSpc>
              <a:defRPr/>
            </a:pPr>
            <a:endParaRPr lang="en-US" sz="2800" dirty="0"/>
          </a:p>
          <a:p>
            <a:pPr eaLnBrk="1" hangingPunct="1">
              <a:lnSpc>
                <a:spcPct val="90000"/>
              </a:lnSpc>
              <a:defRPr/>
            </a:pPr>
            <a:r>
              <a:rPr lang="en-US" sz="2800" dirty="0"/>
              <a:t>Oriented towards the maximization of profit and hence ‘self-interested’ ; the only one recognized by economic theory.</a:t>
            </a:r>
          </a:p>
        </p:txBody>
      </p:sp>
    </p:spTree>
  </p:cSld>
  <p:clrMapOvr>
    <a:masterClrMapping/>
  </p:clrMapOvr>
</p:sld>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78A28EEA97D48A7185BAB0ADD23D0" ma:contentTypeVersion="2" ma:contentTypeDescription="Create a new document." ma:contentTypeScope="" ma:versionID="3f60d7a67f583af569b8f1109678a755">
  <xsd:schema xmlns:xsd="http://www.w3.org/2001/XMLSchema" xmlns:xs="http://www.w3.org/2001/XMLSchema" xmlns:p="http://schemas.microsoft.com/office/2006/metadata/properties" xmlns:ns2="1bdeda23-9c2b-4dd4-9f33-26fb157f4cc6" targetNamespace="http://schemas.microsoft.com/office/2006/metadata/properties" ma:root="true" ma:fieldsID="8ddfd78aa0d57a609577fb70cb91362d" ns2:_="">
    <xsd:import namespace="1bdeda23-9c2b-4dd4-9f33-26fb157f4cc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eda23-9c2b-4dd4-9f33-26fb157f4c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BC9C04-36B1-41AB-8652-8934FCDCDDDB}"/>
</file>

<file path=customXml/itemProps2.xml><?xml version="1.0" encoding="utf-8"?>
<ds:datastoreItem xmlns:ds="http://schemas.openxmlformats.org/officeDocument/2006/customXml" ds:itemID="{9791AB78-2167-4951-AD08-4E742D4238BB}"/>
</file>

<file path=customXml/itemProps3.xml><?xml version="1.0" encoding="utf-8"?>
<ds:datastoreItem xmlns:ds="http://schemas.openxmlformats.org/officeDocument/2006/customXml" ds:itemID="{4729FC3F-F9C9-4E9A-99E4-C9A5D7CE3B4C}"/>
</file>

<file path=docProps/app.xml><?xml version="1.0" encoding="utf-8"?>
<Properties xmlns="http://schemas.openxmlformats.org/officeDocument/2006/extended-properties" xmlns:vt="http://schemas.openxmlformats.org/officeDocument/2006/docPropsVTypes">
  <Template>Ocean</Template>
  <TotalTime>1430</TotalTime>
  <Words>1464</Words>
  <Application>Microsoft Office PowerPoint</Application>
  <PresentationFormat>On-screen Show (4:3)</PresentationFormat>
  <Paragraphs>191</Paragraphs>
  <Slides>28</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vt:lpstr>
      <vt:lpstr>Tahoma</vt:lpstr>
      <vt:lpstr>Wingdings</vt:lpstr>
      <vt:lpstr>Ocean</vt:lpstr>
      <vt:lpstr>Forms of Capital</vt:lpstr>
      <vt:lpstr>The economic view of capital</vt:lpstr>
      <vt:lpstr>Forms of Capital</vt:lpstr>
      <vt:lpstr>Cont.</vt:lpstr>
      <vt:lpstr>Class  distinctions</vt:lpstr>
      <vt:lpstr>Taste</vt:lpstr>
      <vt:lpstr>Class and social action</vt:lpstr>
      <vt:lpstr>Class and inequality</vt:lpstr>
      <vt:lpstr>Economic Capital</vt:lpstr>
      <vt:lpstr>‘Disinterested’ forms of capital  cultural and social</vt:lpstr>
      <vt:lpstr>Cultural capital </vt:lpstr>
      <vt:lpstr>Embodied Cultural Capital</vt:lpstr>
      <vt:lpstr>Features of Cultural Capital</vt:lpstr>
      <vt:lpstr>Cultural Capital (contd.)</vt:lpstr>
      <vt:lpstr>Work of acquisition of embodied capital</vt:lpstr>
      <vt:lpstr>Contd.</vt:lpstr>
      <vt:lpstr>The objectified state</vt:lpstr>
      <vt:lpstr>Cultural goods</vt:lpstr>
      <vt:lpstr>The institutionalized state</vt:lpstr>
      <vt:lpstr>Contd.</vt:lpstr>
      <vt:lpstr>Social Capital </vt:lpstr>
      <vt:lpstr>Social Capital (Contd.)</vt:lpstr>
      <vt:lpstr>Social Capital (Contd.)</vt:lpstr>
      <vt:lpstr>Protecting Privilege</vt:lpstr>
      <vt:lpstr>Acquiring Social Capital</vt:lpstr>
      <vt:lpstr>Conversions </vt:lpstr>
      <vt:lpstr>Bourdieu’s study of class in France</vt:lpstr>
      <vt:lpstr>Taste as cultural hegemony</vt:lpstr>
    </vt:vector>
  </TitlesOfParts>
  <Company>Oxus Research &amp; Advisory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of Capital</dc:title>
  <dc:creator>Ravinder kaur</dc:creator>
  <cp:lastModifiedBy>Ravinder Kaur</cp:lastModifiedBy>
  <cp:revision>32</cp:revision>
  <dcterms:created xsi:type="dcterms:W3CDTF">2006-02-05T12:00:27Z</dcterms:created>
  <dcterms:modified xsi:type="dcterms:W3CDTF">2023-02-23T03:40:43Z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0x01010013278A28EEA97D48A7185BAB0ADD23D0</vt:lpwstr>
  </property>
</Properties>
</file>