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8"/>
  </p:notesMasterIdLst>
  <p:sldIdLst>
    <p:sldId id="256" r:id="rId2"/>
    <p:sldId id="271" r:id="rId3"/>
    <p:sldId id="272" r:id="rId4"/>
    <p:sldId id="270" r:id="rId5"/>
    <p:sldId id="258" r:id="rId6"/>
    <p:sldId id="268" r:id="rId7"/>
    <p:sldId id="267" r:id="rId8"/>
    <p:sldId id="259" r:id="rId9"/>
    <p:sldId id="260" r:id="rId10"/>
    <p:sldId id="261" r:id="rId11"/>
    <p:sldId id="262" r:id="rId12"/>
    <p:sldId id="263" r:id="rId13"/>
    <p:sldId id="269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nder Kaur" userId="a075b337-7fca-40a1-8ca5-8d5869d60408" providerId="ADAL" clId="{DB0776DD-4759-4712-B721-FECD1ABC098D}"/>
    <pc:docChg chg="custSel addSld delSld modSld">
      <pc:chgData name="Ravinder Kaur" userId="a075b337-7fca-40a1-8ca5-8d5869d60408" providerId="ADAL" clId="{DB0776DD-4759-4712-B721-FECD1ABC098D}" dt="2023-02-02T03:54:04.374" v="820" actId="20577"/>
      <pc:docMkLst>
        <pc:docMk/>
      </pc:docMkLst>
      <pc:sldChg chg="modSp mod">
        <pc:chgData name="Ravinder Kaur" userId="a075b337-7fca-40a1-8ca5-8d5869d60408" providerId="ADAL" clId="{DB0776DD-4759-4712-B721-FECD1ABC098D}" dt="2023-02-02T03:50:05.396" v="767" actId="313"/>
        <pc:sldMkLst>
          <pc:docMk/>
          <pc:sldMk cId="0" sldId="258"/>
        </pc:sldMkLst>
        <pc:spChg chg="mod">
          <ac:chgData name="Ravinder Kaur" userId="a075b337-7fca-40a1-8ca5-8d5869d60408" providerId="ADAL" clId="{DB0776DD-4759-4712-B721-FECD1ABC098D}" dt="2023-02-02T03:50:05.396" v="767" actId="313"/>
          <ac:spMkLst>
            <pc:docMk/>
            <pc:sldMk cId="0" sldId="258"/>
            <ac:spMk id="5123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11:35.931" v="316" actId="113"/>
        <pc:sldMkLst>
          <pc:docMk/>
          <pc:sldMk cId="0" sldId="259"/>
        </pc:sldMkLst>
        <pc:spChg chg="mod">
          <ac:chgData name="Ravinder Kaur" userId="a075b337-7fca-40a1-8ca5-8d5869d60408" providerId="ADAL" clId="{DB0776DD-4759-4712-B721-FECD1ABC098D}" dt="2023-02-02T03:11:35.931" v="316" actId="113"/>
          <ac:spMkLst>
            <pc:docMk/>
            <pc:sldMk cId="0" sldId="259"/>
            <ac:spMk id="23555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11:58.797" v="318" actId="113"/>
        <pc:sldMkLst>
          <pc:docMk/>
          <pc:sldMk cId="0" sldId="260"/>
        </pc:sldMkLst>
        <pc:spChg chg="mod">
          <ac:chgData name="Ravinder Kaur" userId="a075b337-7fca-40a1-8ca5-8d5869d60408" providerId="ADAL" clId="{DB0776DD-4759-4712-B721-FECD1ABC098D}" dt="2023-02-02T03:11:58.797" v="318" actId="113"/>
          <ac:spMkLst>
            <pc:docMk/>
            <pc:sldMk cId="0" sldId="260"/>
            <ac:spMk id="41987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51:16.846" v="772" actId="5793"/>
        <pc:sldMkLst>
          <pc:docMk/>
          <pc:sldMk cId="0" sldId="261"/>
        </pc:sldMkLst>
        <pc:spChg chg="mod">
          <ac:chgData name="Ravinder Kaur" userId="a075b337-7fca-40a1-8ca5-8d5869d60408" providerId="ADAL" clId="{DB0776DD-4759-4712-B721-FECD1ABC098D}" dt="2023-02-02T03:37:36.379" v="664" actId="20577"/>
          <ac:spMkLst>
            <pc:docMk/>
            <pc:sldMk cId="0" sldId="261"/>
            <ac:spMk id="24578" creationId="{00000000-0000-0000-0000-000000000000}"/>
          </ac:spMkLst>
        </pc:spChg>
        <pc:spChg chg="mod">
          <ac:chgData name="Ravinder Kaur" userId="a075b337-7fca-40a1-8ca5-8d5869d60408" providerId="ADAL" clId="{DB0776DD-4759-4712-B721-FECD1ABC098D}" dt="2023-02-02T03:51:16.846" v="772" actId="5793"/>
          <ac:spMkLst>
            <pc:docMk/>
            <pc:sldMk cId="0" sldId="261"/>
            <ac:spMk id="24579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54:04.374" v="820" actId="20577"/>
        <pc:sldMkLst>
          <pc:docMk/>
          <pc:sldMk cId="0" sldId="262"/>
        </pc:sldMkLst>
        <pc:spChg chg="mod">
          <ac:chgData name="Ravinder Kaur" userId="a075b337-7fca-40a1-8ca5-8d5869d60408" providerId="ADAL" clId="{DB0776DD-4759-4712-B721-FECD1ABC098D}" dt="2023-02-02T03:54:04.374" v="820" actId="20577"/>
          <ac:spMkLst>
            <pc:docMk/>
            <pc:sldMk cId="0" sldId="262"/>
            <ac:spMk id="39939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18:54.822" v="633" actId="20577"/>
        <pc:sldMkLst>
          <pc:docMk/>
          <pc:sldMk cId="0" sldId="263"/>
        </pc:sldMkLst>
        <pc:spChg chg="mod">
          <ac:chgData name="Ravinder Kaur" userId="a075b337-7fca-40a1-8ca5-8d5869d60408" providerId="ADAL" clId="{DB0776DD-4759-4712-B721-FECD1ABC098D}" dt="2023-02-02T03:18:54.822" v="633" actId="20577"/>
          <ac:spMkLst>
            <pc:docMk/>
            <pc:sldMk cId="0" sldId="263"/>
            <ac:spMk id="31747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34:05.779" v="660" actId="20577"/>
        <pc:sldMkLst>
          <pc:docMk/>
          <pc:sldMk cId="0" sldId="264"/>
        </pc:sldMkLst>
        <pc:spChg chg="mod">
          <ac:chgData name="Ravinder Kaur" userId="a075b337-7fca-40a1-8ca5-8d5869d60408" providerId="ADAL" clId="{DB0776DD-4759-4712-B721-FECD1ABC098D}" dt="2023-02-02T03:34:05.779" v="660" actId="20577"/>
          <ac:spMkLst>
            <pc:docMk/>
            <pc:sldMk cId="0" sldId="264"/>
            <ac:spMk id="29699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35:05.478" v="662" actId="27636"/>
        <pc:sldMkLst>
          <pc:docMk/>
          <pc:sldMk cId="0" sldId="265"/>
        </pc:sldMkLst>
        <pc:spChg chg="mod">
          <ac:chgData name="Ravinder Kaur" userId="a075b337-7fca-40a1-8ca5-8d5869d60408" providerId="ADAL" clId="{DB0776DD-4759-4712-B721-FECD1ABC098D}" dt="2023-02-02T03:35:05.478" v="662" actId="27636"/>
          <ac:spMkLst>
            <pc:docMk/>
            <pc:sldMk cId="0" sldId="265"/>
            <ac:spMk id="25603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50:18.273" v="768" actId="113"/>
        <pc:sldMkLst>
          <pc:docMk/>
          <pc:sldMk cId="0" sldId="268"/>
        </pc:sldMkLst>
        <pc:spChg chg="mod">
          <ac:chgData name="Ravinder Kaur" userId="a075b337-7fca-40a1-8ca5-8d5869d60408" providerId="ADAL" clId="{DB0776DD-4759-4712-B721-FECD1ABC098D}" dt="2023-02-02T03:50:18.273" v="768" actId="113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21:30.045" v="637" actId="313"/>
        <pc:sldMkLst>
          <pc:docMk/>
          <pc:sldMk cId="0" sldId="269"/>
        </pc:sldMkLst>
        <pc:spChg chg="mod">
          <ac:chgData name="Ravinder Kaur" userId="a075b337-7fca-40a1-8ca5-8d5869d60408" providerId="ADAL" clId="{DB0776DD-4759-4712-B721-FECD1ABC098D}" dt="2023-02-02T03:21:30.045" v="637" actId="313"/>
          <ac:spMkLst>
            <pc:docMk/>
            <pc:sldMk cId="0" sldId="269"/>
            <ac:spMk id="2" creationId="{00000000-0000-0000-0000-000000000000}"/>
          </ac:spMkLst>
        </pc:spChg>
      </pc:sldChg>
      <pc:sldChg chg="modSp mod">
        <pc:chgData name="Ravinder Kaur" userId="a075b337-7fca-40a1-8ca5-8d5869d60408" providerId="ADAL" clId="{DB0776DD-4759-4712-B721-FECD1ABC098D}" dt="2023-02-02T03:49:01.074" v="740" actId="20577"/>
        <pc:sldMkLst>
          <pc:docMk/>
          <pc:sldMk cId="0" sldId="270"/>
        </pc:sldMkLst>
        <pc:spChg chg="mod">
          <ac:chgData name="Ravinder Kaur" userId="a075b337-7fca-40a1-8ca5-8d5869d60408" providerId="ADAL" clId="{DB0776DD-4759-4712-B721-FECD1ABC098D}" dt="2023-02-02T03:49:01.074" v="740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new mod">
        <pc:chgData name="Ravinder Kaur" userId="a075b337-7fca-40a1-8ca5-8d5869d60408" providerId="ADAL" clId="{DB0776DD-4759-4712-B721-FECD1ABC098D}" dt="2023-02-02T03:47:30.965" v="711" actId="20577"/>
        <pc:sldMkLst>
          <pc:docMk/>
          <pc:sldMk cId="2370014935" sldId="271"/>
        </pc:sldMkLst>
        <pc:spChg chg="mod">
          <ac:chgData name="Ravinder Kaur" userId="a075b337-7fca-40a1-8ca5-8d5869d60408" providerId="ADAL" clId="{DB0776DD-4759-4712-B721-FECD1ABC098D}" dt="2023-02-02T02:58:06.426" v="26" actId="20577"/>
          <ac:spMkLst>
            <pc:docMk/>
            <pc:sldMk cId="2370014935" sldId="271"/>
            <ac:spMk id="2" creationId="{822A6A5F-3B36-5617-97EC-343AE6EC3931}"/>
          </ac:spMkLst>
        </pc:spChg>
        <pc:spChg chg="mod">
          <ac:chgData name="Ravinder Kaur" userId="a075b337-7fca-40a1-8ca5-8d5869d60408" providerId="ADAL" clId="{DB0776DD-4759-4712-B721-FECD1ABC098D}" dt="2023-02-02T03:47:30.965" v="711" actId="20577"/>
          <ac:spMkLst>
            <pc:docMk/>
            <pc:sldMk cId="2370014935" sldId="271"/>
            <ac:spMk id="3" creationId="{AED40978-A22B-009F-63B8-6B62BA8FFEAE}"/>
          </ac:spMkLst>
        </pc:spChg>
      </pc:sldChg>
      <pc:sldChg chg="modSp new mod">
        <pc:chgData name="Ravinder Kaur" userId="a075b337-7fca-40a1-8ca5-8d5869d60408" providerId="ADAL" clId="{DB0776DD-4759-4712-B721-FECD1ABC098D}" dt="2023-02-02T03:48:40.682" v="736" actId="27636"/>
        <pc:sldMkLst>
          <pc:docMk/>
          <pc:sldMk cId="1055934329" sldId="272"/>
        </pc:sldMkLst>
        <pc:spChg chg="mod">
          <ac:chgData name="Ravinder Kaur" userId="a075b337-7fca-40a1-8ca5-8d5869d60408" providerId="ADAL" clId="{DB0776DD-4759-4712-B721-FECD1ABC098D}" dt="2023-02-02T03:47:50.822" v="720" actId="20577"/>
          <ac:spMkLst>
            <pc:docMk/>
            <pc:sldMk cId="1055934329" sldId="272"/>
            <ac:spMk id="2" creationId="{800D714A-EDFD-EAFB-28DC-EBFC8A7D7F15}"/>
          </ac:spMkLst>
        </pc:spChg>
        <pc:spChg chg="mod">
          <ac:chgData name="Ravinder Kaur" userId="a075b337-7fca-40a1-8ca5-8d5869d60408" providerId="ADAL" clId="{DB0776DD-4759-4712-B721-FECD1ABC098D}" dt="2023-02-02T03:48:40.682" v="736" actId="27636"/>
          <ac:spMkLst>
            <pc:docMk/>
            <pc:sldMk cId="1055934329" sldId="272"/>
            <ac:spMk id="3" creationId="{ABE857FC-D356-C144-8D5B-C4228A1FD4B6}"/>
          </ac:spMkLst>
        </pc:spChg>
      </pc:sldChg>
      <pc:sldChg chg="del">
        <pc:chgData name="Ravinder Kaur" userId="a075b337-7fca-40a1-8ca5-8d5869d60408" providerId="ADAL" clId="{DB0776DD-4759-4712-B721-FECD1ABC098D}" dt="2023-02-02T02:57:31.213" v="1" actId="2696"/>
        <pc:sldMkLst>
          <pc:docMk/>
          <pc:sldMk cId="4054980951" sldId="272"/>
        </pc:sldMkLst>
      </pc:sldChg>
      <pc:sldChg chg="del">
        <pc:chgData name="Ravinder Kaur" userId="a075b337-7fca-40a1-8ca5-8d5869d60408" providerId="ADAL" clId="{DB0776DD-4759-4712-B721-FECD1ABC098D}" dt="2023-02-02T02:57:22.405" v="0" actId="2696"/>
        <pc:sldMkLst>
          <pc:docMk/>
          <pc:sldMk cId="2856938616" sldId="274"/>
        </pc:sldMkLst>
      </pc:sldChg>
      <pc:sldChg chg="del">
        <pc:chgData name="Ravinder Kaur" userId="a075b337-7fca-40a1-8ca5-8d5869d60408" providerId="ADAL" clId="{DB0776DD-4759-4712-B721-FECD1ABC098D}" dt="2023-02-02T02:57:35.466" v="2" actId="2696"/>
        <pc:sldMkLst>
          <pc:docMk/>
          <pc:sldMk cId="3996332042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521EB-CA63-4129-A03E-1A6EE3E281D9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80F7-8CE0-4E39-82E7-206F5AB299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80F7-8CE0-4E39-82E7-206F5AB299D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5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3A7C6-2260-462A-8166-B84AAA5C94E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8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80F7-8CE0-4E39-82E7-206F5AB299D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16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E6DE5-07FE-4E9E-ACA0-7000C7F5816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3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266AC-F459-4519-9361-66D68C2D76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02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662EC-898D-475A-8B23-9EB141B2CC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7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80F7-8CE0-4E39-82E7-206F5AB299D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9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FB7A6-09A6-4E94-938E-F118975C83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0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80F7-8CE0-4E39-82E7-206F5AB299D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85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80F7-8CE0-4E39-82E7-206F5AB299D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8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94475-0C9C-466C-A000-0707FCC0067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5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F8EA6-0725-481E-A6A3-853DD6DCDA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4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65B05-240D-4CF2-86BE-DC661E0174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2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BC3F0-37C3-473B-883E-198B60ED6A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0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74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08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45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4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9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87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3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9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7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6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398F0C-C0C4-412F-8BAB-2D03D9F0672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85DF-0305-4B30-9BEE-71886A6B1C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1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Marx on Class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Capitalist society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Multiplicity of classes?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8436" y="2060848"/>
            <a:ext cx="6711654" cy="419548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reality societies showed a more complicated system of relationships –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in bourgeois society for instance there are classes which are on their way out (free peasantry)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classes which are in functional dependence on other classes – (higher managerial staff in industry)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err="1"/>
              <a:t>lumpen</a:t>
            </a:r>
            <a:r>
              <a:rPr lang="en-US" sz="2800" dirty="0"/>
              <a:t> proletariat (thieves, criminals, vagabonds) – those who stand on the margins of society and are not wholly integrated in the division of </a:t>
            </a:r>
            <a:r>
              <a:rPr lang="en-US" sz="2800" dirty="0" err="1"/>
              <a:t>labour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A048E-D4A7-44D1-93C0-2EDC400F58D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The Middle Class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b="1" dirty="0"/>
              <a:t>The intermediate classes</a:t>
            </a:r>
            <a:r>
              <a:rPr lang="en-US" sz="2400" dirty="0"/>
              <a:t>, or the middle classes provide the biggest challenge to Marx’s theory that only two classes would remain under capitalism.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Marx’s view on the middle class was that it was </a:t>
            </a:r>
            <a:r>
              <a:rPr lang="en-US" sz="2400" b="1" dirty="0"/>
              <a:t>a conservative class that would roll back the wheels of history; its politics was conservative</a:t>
            </a:r>
            <a:r>
              <a:rPr lang="en-US" sz="2400" dirty="0"/>
              <a:t>.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Acc to Marx, Middle class would disappear over time – absorbed into the bourg or the prole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D7114-700F-4E26-9796-49EDC2B1917D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Class and revolutionary politics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Class-in-itself  (awareness of common grievances – share the same eco position)</a:t>
            </a:r>
          </a:p>
          <a:p>
            <a:pPr eaLnBrk="1" hangingPunct="1">
              <a:defRPr/>
            </a:pPr>
            <a:r>
              <a:rPr lang="en-US" sz="2400" dirty="0"/>
              <a:t>Class-for-itself (awareness of common interests)</a:t>
            </a:r>
          </a:p>
          <a:p>
            <a:pPr eaLnBrk="1" hangingPunct="1">
              <a:defRPr/>
            </a:pPr>
            <a:r>
              <a:rPr lang="en-US" sz="2400" dirty="0"/>
              <a:t>Class consciousness</a:t>
            </a:r>
          </a:p>
          <a:p>
            <a:pPr>
              <a:defRPr/>
            </a:pPr>
            <a:r>
              <a:rPr lang="en-US" sz="2400" dirty="0"/>
              <a:t>Class Struggle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False consciousness –inability to recognize inequality, oppression, exploitation because of the naturalization of the class system (meritocracy?)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F83B2-5191-4984-AEE0-D7DA0ECEA3ED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Ideology and Consciousness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"It is not the consciousness of men that determines their existence, but, on the contrary, their social existence that determines their consciousness</a:t>
            </a:r>
            <a:r>
              <a:rPr lang="en-US" sz="2400" dirty="0"/>
              <a:t>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Class and Ideology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600" dirty="0"/>
              <a:t>In all class societies, the dominant class develops or takes over </a:t>
            </a:r>
            <a:r>
              <a:rPr lang="en-US" sz="2600" b="1" dirty="0"/>
              <a:t>ideological forms which legitimize its domination.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 dirty="0"/>
          </a:p>
          <a:p>
            <a:pPr>
              <a:lnSpc>
                <a:spcPct val="80000"/>
              </a:lnSpc>
              <a:defRPr/>
            </a:pPr>
            <a:r>
              <a:rPr lang="en-US" sz="2600" dirty="0"/>
              <a:t>Every dominant class lays claim to the </a:t>
            </a:r>
            <a:r>
              <a:rPr lang="en-US" sz="2600" b="1" dirty="0"/>
              <a:t>universality</a:t>
            </a:r>
            <a:r>
              <a:rPr lang="en-US" sz="2600" dirty="0"/>
              <a:t> of the ideology which legitimates its politics of domination.</a:t>
            </a:r>
          </a:p>
          <a:p>
            <a:pPr>
              <a:lnSpc>
                <a:spcPct val="80000"/>
              </a:lnSpc>
              <a:defRPr/>
            </a:pPr>
            <a:endParaRPr lang="en-US" sz="2600" dirty="0"/>
          </a:p>
          <a:p>
            <a:pPr>
              <a:lnSpc>
                <a:spcPct val="80000"/>
              </a:lnSpc>
              <a:defRPr/>
            </a:pPr>
            <a:r>
              <a:rPr lang="en-US" sz="2400" dirty="0"/>
              <a:t>The superstructure is a system of social relationships in the shape of politics, law and religion which order and sanction a system of class domination.</a:t>
            </a:r>
          </a:p>
          <a:p>
            <a:pPr>
              <a:lnSpc>
                <a:spcPct val="80000"/>
              </a:lnSpc>
              <a:defRPr/>
            </a:pPr>
            <a:endParaRPr lang="en-US" sz="2600" dirty="0"/>
          </a:p>
          <a:p>
            <a:pPr>
              <a:lnSpc>
                <a:spcPct val="80000"/>
              </a:lnSpc>
              <a:defRPr/>
            </a:pPr>
            <a:endParaRPr lang="en-US" sz="2600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E5E3-2ED6-405B-85CA-886D350FF07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Ideology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According to Marx, the dissemination of ideas is heavily dependent upon the distribution of economic power in society.</a:t>
            </a:r>
          </a:p>
          <a:p>
            <a:pPr eaLnBrk="1" hangingPunct="1">
              <a:defRPr/>
            </a:pP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Those who have the </a:t>
            </a:r>
            <a:r>
              <a:rPr lang="en-US" sz="2800" b="1" dirty="0"/>
              <a:t>material means of production </a:t>
            </a:r>
            <a:r>
              <a:rPr lang="en-US" sz="2800" dirty="0"/>
              <a:t>under their control, also control the means of </a:t>
            </a:r>
            <a:r>
              <a:rPr lang="en-US" sz="2800" b="1" dirty="0"/>
              <a:t>intellectual production.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60AE3-3025-4FBB-876D-A8B8357FD55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Contd.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Ideas of freedom and equality cannot thus be taken at face value – legal freedoms that exist in bourgeois society serve to legitimate the reality of contractual obligations in which property-less wage-</a:t>
            </a:r>
            <a:r>
              <a:rPr lang="en-US" sz="2800" dirty="0" err="1"/>
              <a:t>labour</a:t>
            </a:r>
            <a:r>
              <a:rPr lang="en-US" sz="2800" dirty="0"/>
              <a:t> is heavily disadvantaged as compared to the owners of capital.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E950A-A5A5-48D7-A7EF-9B1475F19649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6A5F-3B36-5617-97EC-343AE6EC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Social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0978-A22B-009F-63B8-6B62BA8F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0" dirty="0">
                <a:effectLst/>
                <a:latin typeface="arial" panose="020B0604020202020204" pitchFamily="34" charset="0"/>
              </a:rPr>
              <a:t>Social stratification refers to a society's categorization of its people into rankings based on factors like race, ethnicity, gender, wealth, income, education, occupation, family background, and power.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</a:rPr>
              <a:t>“Strata” - Layers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01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714A-EDFD-EAFB-28DC-EBFC8A7D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Divisions/Layers/Strata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57FC-D356-C144-8D5B-C4228A1F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Feudal period – Estate, Rank, Order</a:t>
            </a:r>
          </a:p>
          <a:p>
            <a:endParaRPr lang="en-US" sz="2800" dirty="0"/>
          </a:p>
          <a:p>
            <a:r>
              <a:rPr lang="en-US" sz="2800" dirty="0"/>
              <a:t>Race</a:t>
            </a:r>
          </a:p>
          <a:p>
            <a:r>
              <a:rPr lang="en-US" sz="2800" dirty="0"/>
              <a:t>Caste</a:t>
            </a:r>
          </a:p>
          <a:p>
            <a:r>
              <a:rPr lang="en-US" sz="2800" dirty="0"/>
              <a:t>Gender</a:t>
            </a:r>
          </a:p>
          <a:p>
            <a:r>
              <a:rPr lang="en-US" sz="2800" dirty="0"/>
              <a:t>Class</a:t>
            </a:r>
          </a:p>
          <a:p>
            <a:r>
              <a:rPr lang="en-US" sz="2800" dirty="0"/>
              <a:t>Open and closed systems of stratification (social mobility)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/>
              <a:t>In the late 18th century, the term "class" began to replace classifications such as estates, rank, and orders as the primary means of organizing society into hierarchical divisions. </a:t>
            </a:r>
          </a:p>
          <a:p>
            <a:endParaRPr lang="en-IN" sz="2400" dirty="0"/>
          </a:p>
          <a:p>
            <a:r>
              <a:rPr lang="en-IN" sz="2400" dirty="0"/>
              <a:t>This corresponded to a general decrease in significance ascribed to </a:t>
            </a:r>
            <a:r>
              <a:rPr lang="en-IN" sz="2400" b="1" dirty="0"/>
              <a:t>hereditary characteristics</a:t>
            </a:r>
          </a:p>
          <a:p>
            <a:endParaRPr lang="en-IN" sz="2400" dirty="0"/>
          </a:p>
          <a:p>
            <a:r>
              <a:rPr lang="en-IN" sz="2400" dirty="0"/>
              <a:t>and </a:t>
            </a:r>
            <a:r>
              <a:rPr lang="en-IN" sz="2400" b="1" dirty="0"/>
              <a:t>increase in the significance of wealth and income </a:t>
            </a:r>
            <a:r>
              <a:rPr lang="en-IN" sz="2400" dirty="0"/>
              <a:t>as indicators of position in the social hierarchy.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dirty="0"/>
              <a:t>Marx’s concept of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“Classes are constituted by the relationship of groupings of individuals to the ownership of private property in the means of production.”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Classes are an aspect of the relations of production – class relations.</a:t>
            </a:r>
          </a:p>
          <a:p>
            <a:pPr>
              <a:lnSpc>
                <a:spcPct val="80000"/>
              </a:lnSpc>
              <a:defRPr/>
            </a:pPr>
            <a:endParaRPr lang="en-US" sz="2800" dirty="0"/>
          </a:p>
          <a:p>
            <a:pPr>
              <a:lnSpc>
                <a:spcPct val="80000"/>
              </a:lnSpc>
              <a:defRPr/>
            </a:pPr>
            <a:r>
              <a:rPr lang="en-US" sz="2800" dirty="0"/>
              <a:t>Class is a “social” relationship.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218BB-5A22-47F0-B734-D63958BBFE5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classes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The structure and basis of a social class may be defined in </a:t>
            </a:r>
            <a:r>
              <a:rPr lang="en-US" sz="3200" b="1" dirty="0"/>
              <a:t>objective</a:t>
            </a:r>
            <a:r>
              <a:rPr lang="en-US" sz="3200" dirty="0"/>
              <a:t> terms as 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…groups with a common position with respect to property or the means of production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classes are not according to Marx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endParaRPr lang="en-US" sz="24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Classes are not-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Income groups 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Occupational groups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sz="3200" dirty="0"/>
              <a:t>Why? this would lead to a large plurality of classes.</a:t>
            </a:r>
          </a:p>
          <a:p>
            <a:pPr>
              <a:lnSpc>
                <a:spcPct val="80000"/>
              </a:lnSpc>
              <a:defRPr/>
            </a:pPr>
            <a:endParaRPr lang="en-US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Contd.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/>
              <a:t>There are two main classes in Capitalist Society: Bourgeoisie and Proletariat – owners of capital and property-less workers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In Marx's analysis, the capitalist class could not exist without the proletariat, or vice-versa.</a:t>
            </a:r>
          </a:p>
          <a:p>
            <a:pPr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Class of necessity involves </a:t>
            </a:r>
            <a:r>
              <a:rPr lang="en-US" sz="2800" b="1" i="1" dirty="0"/>
              <a:t>conflict </a:t>
            </a:r>
            <a:r>
              <a:rPr lang="en-US" sz="2800" b="1" dirty="0"/>
              <a:t>relations</a:t>
            </a:r>
            <a:r>
              <a:rPr lang="en-US" sz="2800" dirty="0"/>
              <a:t>. </a:t>
            </a:r>
            <a:r>
              <a:rPr lang="en-US" sz="2800" b="1" dirty="0"/>
              <a:t>While one class was dominant the other was subordinate </a:t>
            </a:r>
            <a:r>
              <a:rPr lang="en-US" sz="2800" dirty="0"/>
              <a:t>– this was Marx’s theoretical construct.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90E9B-3D41-41B2-BB18-4677F5B4F58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br>
              <a:rPr lang="en-US" sz="2800"/>
            </a:br>
            <a:r>
              <a:rPr lang="en-US" sz="2800"/>
              <a:t>Contd.</a:t>
            </a:r>
            <a:br>
              <a:rPr lang="en-US" sz="2800"/>
            </a:br>
            <a:endParaRPr lang="en-US" sz="28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relationship between classes is a </a:t>
            </a:r>
            <a:r>
              <a:rPr lang="en-US" sz="2800" i="1" dirty="0"/>
              <a:t>contradictory or antagonistic </a:t>
            </a:r>
            <a:r>
              <a:rPr lang="en-US" sz="2800" dirty="0"/>
              <a:t>relationship –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one that has struggle, conflict, and </a:t>
            </a:r>
            <a:r>
              <a:rPr lang="en-US" sz="2800" b="1" dirty="0"/>
              <a:t>contradictory interests</a:t>
            </a:r>
            <a:r>
              <a:rPr lang="en-US" sz="2800" dirty="0"/>
              <a:t> associated with it.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Power relationship between classes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1FAA1-A812-4A46-A1DF-BECCED8F3EA2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2" ma:contentTypeDescription="Create a new document." ma:contentTypeScope="" ma:versionID="3f60d7a67f583af569b8f1109678a755">
  <xsd:schema xmlns:xsd="http://www.w3.org/2001/XMLSchema" xmlns:xs="http://www.w3.org/2001/XMLSchema" xmlns:p="http://schemas.microsoft.com/office/2006/metadata/properties" xmlns:ns2="1bdeda23-9c2b-4dd4-9f33-26fb157f4cc6" targetNamespace="http://schemas.microsoft.com/office/2006/metadata/properties" ma:root="true" ma:fieldsID="8ddfd78aa0d57a609577fb70cb91362d" ns2:_="">
    <xsd:import namespace="1bdeda23-9c2b-4dd4-9f33-26fb157f4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E22447-F6E4-4C1E-98FF-90BEB7FAEBFC}"/>
</file>

<file path=customXml/itemProps2.xml><?xml version="1.0" encoding="utf-8"?>
<ds:datastoreItem xmlns:ds="http://schemas.openxmlformats.org/officeDocument/2006/customXml" ds:itemID="{6EF26637-ABBD-4B22-9E59-334139427CFF}"/>
</file>

<file path=customXml/itemProps3.xml><?xml version="1.0" encoding="utf-8"?>
<ds:datastoreItem xmlns:ds="http://schemas.openxmlformats.org/officeDocument/2006/customXml" ds:itemID="{46128AA7-BD41-4350-9666-4A09B7AF6BDB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751</Words>
  <Application>Microsoft Office PowerPoint</Application>
  <PresentationFormat>On-screen Show (4:3)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</vt:lpstr>
      <vt:lpstr>Wingdings 3</vt:lpstr>
      <vt:lpstr>Ion</vt:lpstr>
      <vt:lpstr>Marx on Class</vt:lpstr>
      <vt:lpstr> Social Stratification</vt:lpstr>
      <vt:lpstr>Divisions/Layers/Strata</vt:lpstr>
      <vt:lpstr>Class</vt:lpstr>
      <vt:lpstr>Marx’s concept of class</vt:lpstr>
      <vt:lpstr>How to determine classes</vt:lpstr>
      <vt:lpstr>What classes are not according to Marx</vt:lpstr>
      <vt:lpstr>Contd.</vt:lpstr>
      <vt:lpstr> Contd. </vt:lpstr>
      <vt:lpstr>Multiplicity of classes?</vt:lpstr>
      <vt:lpstr>The Middle Class</vt:lpstr>
      <vt:lpstr>Class and revolutionary politics</vt:lpstr>
      <vt:lpstr>Ideology and Consciousness</vt:lpstr>
      <vt:lpstr>Class and Ideology</vt:lpstr>
      <vt:lpstr>Ideology</vt:lpstr>
      <vt:lpstr>Contd.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Marx on Class</dc:title>
  <dc:creator>Ravinder Kaur</dc:creator>
  <cp:lastModifiedBy>Ravinder Kaur</cp:lastModifiedBy>
  <cp:revision>10</cp:revision>
  <dcterms:created xsi:type="dcterms:W3CDTF">2013-01-31T09:00:25Z</dcterms:created>
  <dcterms:modified xsi:type="dcterms:W3CDTF">2023-02-02T03:54:12Z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