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Times" panose="020206030504050203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5FABE-6D9C-4FE6-942B-A56BF81FCD6D}" v="2" dt="2023-03-31T16:12:34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u" userId="S::ee3210735@iitd.ac.in::84f1ef1a-468f-43bd-9be5-cbabc4557014" providerId="AD" clId="Web-{C4E5FABE-6D9C-4FE6-942B-A56BF81FCD6D}"/>
    <pc:docChg chg="addSld delSld">
      <pc:chgData name="Ishu" userId="S::ee3210735@iitd.ac.in::84f1ef1a-468f-43bd-9be5-cbabc4557014" providerId="AD" clId="Web-{C4E5FABE-6D9C-4FE6-942B-A56BF81FCD6D}" dt="2023-03-31T16:12:34.496" v="1"/>
      <pc:docMkLst>
        <pc:docMk/>
      </pc:docMkLst>
      <pc:sldChg chg="new del">
        <pc:chgData name="Ishu" userId="S::ee3210735@iitd.ac.in::84f1ef1a-468f-43bd-9be5-cbabc4557014" providerId="AD" clId="Web-{C4E5FABE-6D9C-4FE6-942B-A56BF81FCD6D}" dt="2023-03-31T16:12:34.496" v="1"/>
        <pc:sldMkLst>
          <pc:docMk/>
          <pc:sldMk cId="1745476602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073013b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073013b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073013b0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073013b0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87c95108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87c95108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87c95108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87c95108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90211e33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90211e33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90211e331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90211e331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90211e331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90211e331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90211e3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90211e3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90211e33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90211e33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90211e3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90211e33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0211e3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0211e3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90211e33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90211e33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8e60781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8e60781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90211e331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90211e331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8e60781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8e60781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8e60781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8e60781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8e60781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8e60781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8e60781d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8e60781d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915da6f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915da6f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061fc22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061fc22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0211e331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90211e331_1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90211e331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90211e331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90211e331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90211e331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0211e331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90211e331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061fc22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061fc22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90211e331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90211e331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h.net/encyclopedia/child-labor-during-the-british-industrial-revoluti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l.uk/romantics-and-victorians/articles/child-labou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9750"/>
            <a:ext cx="8520600" cy="11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HUL271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75225"/>
            <a:ext cx="8520600" cy="21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20">
                <a:latin typeface="Times New Roman"/>
                <a:ea typeface="Times New Roman"/>
                <a:cs typeface="Times New Roman"/>
                <a:sym typeface="Times New Roman"/>
              </a:rPr>
              <a:t>Harsh reality of Child Labor in the </a:t>
            </a:r>
            <a:endParaRPr sz="6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20">
                <a:latin typeface="Times New Roman"/>
                <a:ea typeface="Times New Roman"/>
                <a:cs typeface="Times New Roman"/>
                <a:sym typeface="Times New Roman"/>
              </a:rPr>
              <a:t>Industrial revolution</a:t>
            </a:r>
            <a:endParaRPr sz="6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that led to child labor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65">
                <a:latin typeface="Times New Roman"/>
                <a:ea typeface="Times New Roman"/>
                <a:cs typeface="Times New Roman"/>
                <a:sym typeface="Times New Roman"/>
              </a:rPr>
              <a:t>There were several factors that dragged children in factories during the Industrial Revolution. Some of the main factors include:</a:t>
            </a:r>
            <a:endParaRPr sz="18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7027" algn="l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865"/>
              <a:buFont typeface="Times New Roman"/>
              <a:buChar char="●"/>
            </a:pPr>
            <a:r>
              <a:rPr lang="en-GB" sz="1865" b="1" u="sng">
                <a:latin typeface="Times New Roman"/>
                <a:ea typeface="Times New Roman"/>
                <a:cs typeface="Times New Roman"/>
                <a:sym typeface="Times New Roman"/>
              </a:rPr>
              <a:t>Poverty</a:t>
            </a:r>
            <a:r>
              <a:rPr lang="en-GB" sz="1865" b="1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865">
                <a:latin typeface="Times New Roman"/>
                <a:ea typeface="Times New Roman"/>
                <a:cs typeface="Times New Roman"/>
                <a:sym typeface="Times New Roman"/>
              </a:rPr>
              <a:t>Many families were struggling to make ends meet, and children were often forced to work to contribute to the family income.</a:t>
            </a:r>
            <a:endParaRPr sz="18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7027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65"/>
              <a:buFont typeface="Times New Roman"/>
              <a:buChar char="●"/>
            </a:pPr>
            <a:r>
              <a:rPr lang="en-GB" sz="1865" b="1" u="sng">
                <a:latin typeface="Times New Roman"/>
                <a:ea typeface="Times New Roman"/>
                <a:cs typeface="Times New Roman"/>
                <a:sym typeface="Times New Roman"/>
              </a:rPr>
              <a:t>Industrialization</a:t>
            </a:r>
            <a:r>
              <a:rPr lang="en-GB" sz="1865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865">
                <a:latin typeface="Times New Roman"/>
                <a:ea typeface="Times New Roman"/>
                <a:cs typeface="Times New Roman"/>
                <a:sym typeface="Times New Roman"/>
              </a:rPr>
              <a:t> The rise of factories and other industrial workplaces created a demand for cheap labor, and children were seen as a source of cheap and easily controlled labor.</a:t>
            </a:r>
            <a:endParaRPr sz="18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7027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65"/>
              <a:buFont typeface="Times New Roman"/>
              <a:buChar char="●"/>
            </a:pPr>
            <a:r>
              <a:rPr lang="en-GB" sz="1865" b="1" u="sng">
                <a:latin typeface="Times New Roman"/>
                <a:ea typeface="Times New Roman"/>
                <a:cs typeface="Times New Roman"/>
                <a:sym typeface="Times New Roman"/>
              </a:rPr>
              <a:t>Lack of education</a:t>
            </a:r>
            <a:r>
              <a:rPr lang="en-GB" sz="1865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865">
                <a:latin typeface="Times New Roman"/>
                <a:ea typeface="Times New Roman"/>
                <a:cs typeface="Times New Roman"/>
                <a:sym typeface="Times New Roman"/>
              </a:rPr>
              <a:t> There was little access to education for working-class families, so many children had limited options for employment and were forced to work in factories or mines</a:t>
            </a:r>
            <a:endParaRPr sz="131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1018"/>
              <a:buNone/>
            </a:pPr>
            <a:endParaRPr sz="18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512400"/>
            <a:ext cx="8520600" cy="4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7027" algn="l" rtl="0">
              <a:spcBef>
                <a:spcPts val="1500"/>
              </a:spcBef>
              <a:spcAft>
                <a:spcPts val="0"/>
              </a:spcAft>
              <a:buSzPts val="1865"/>
              <a:buFont typeface="Times New Roman"/>
              <a:buChar char="●"/>
            </a:pPr>
            <a:r>
              <a:rPr lang="en-GB" sz="1865" b="1" u="sng">
                <a:latin typeface="Times New Roman"/>
                <a:ea typeface="Times New Roman"/>
                <a:cs typeface="Times New Roman"/>
                <a:sym typeface="Times New Roman"/>
              </a:rPr>
              <a:t>Technological advancements</a:t>
            </a:r>
            <a:r>
              <a:rPr lang="en-GB" sz="1865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865">
                <a:latin typeface="Times New Roman"/>
                <a:ea typeface="Times New Roman"/>
                <a:cs typeface="Times New Roman"/>
                <a:sym typeface="Times New Roman"/>
              </a:rPr>
              <a:t> The introduction of new machinery and technology made it easier for children to operate machines and perform simple tasks.</a:t>
            </a:r>
            <a:endParaRPr sz="18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7027" algn="l" rtl="0">
              <a:spcBef>
                <a:spcPts val="1000"/>
              </a:spcBef>
              <a:spcAft>
                <a:spcPts val="0"/>
              </a:spcAft>
              <a:buSzPts val="1865"/>
              <a:buFont typeface="Times New Roman"/>
              <a:buChar char="●"/>
            </a:pPr>
            <a:r>
              <a:rPr lang="en-GB" sz="1865" b="1" u="sng">
                <a:latin typeface="Times New Roman"/>
                <a:ea typeface="Times New Roman"/>
                <a:cs typeface="Times New Roman"/>
                <a:sym typeface="Times New Roman"/>
              </a:rPr>
              <a:t>Lack of government regulation</a:t>
            </a:r>
            <a:r>
              <a:rPr lang="en-GB" sz="1865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865">
                <a:latin typeface="Times New Roman"/>
                <a:ea typeface="Times New Roman"/>
                <a:cs typeface="Times New Roman"/>
                <a:sym typeface="Times New Roman"/>
              </a:rPr>
              <a:t> There were few laws or regulations in place to protect children from exploitation in the workplace, so employers were free to hire children and subject them to harsh working conditions.</a:t>
            </a:r>
            <a:endParaRPr sz="18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7027" algn="l" rtl="0">
              <a:spcBef>
                <a:spcPts val="1000"/>
              </a:spcBef>
              <a:spcAft>
                <a:spcPts val="0"/>
              </a:spcAft>
              <a:buSzPts val="1865"/>
              <a:buFont typeface="Times New Roman"/>
              <a:buChar char="●"/>
            </a:pPr>
            <a:r>
              <a:rPr lang="en-GB" sz="1865" b="1" u="sng">
                <a:latin typeface="Times New Roman"/>
                <a:ea typeface="Times New Roman"/>
                <a:cs typeface="Times New Roman"/>
                <a:sym typeface="Times New Roman"/>
              </a:rPr>
              <a:t>Social attitudes</a:t>
            </a:r>
            <a:r>
              <a:rPr lang="en-GB" sz="1865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865">
                <a:latin typeface="Times New Roman"/>
                <a:ea typeface="Times New Roman"/>
                <a:cs typeface="Times New Roman"/>
                <a:sym typeface="Times New Roman"/>
              </a:rPr>
              <a:t> Children were seen as expendable and were often viewed as a source of cheap labor that could be easily replaced if injured or killed on the job.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44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working conditions</a:t>
            </a:r>
            <a:endParaRPr sz="3244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171725" y="1654850"/>
            <a:ext cx="5261700" cy="3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1000"/>
              </a:spcBef>
              <a:spcAft>
                <a:spcPts val="0"/>
              </a:spcAft>
              <a:buSzPts val="1750"/>
              <a:buFont typeface="Times New Roman"/>
              <a:buChar char="●"/>
            </a:pPr>
            <a:r>
              <a:rPr lang="en-GB" sz="1750" u="sng">
                <a:latin typeface="Times New Roman"/>
                <a:ea typeface="Times New Roman"/>
                <a:cs typeface="Times New Roman"/>
                <a:sym typeface="Times New Roman"/>
              </a:rPr>
              <a:t>Long working hours</a:t>
            </a:r>
            <a:r>
              <a:rPr lang="en-GB" sz="1750">
                <a:latin typeface="Times New Roman"/>
                <a:ea typeface="Times New Roman"/>
                <a:cs typeface="Times New Roman"/>
                <a:sym typeface="Times New Roman"/>
              </a:rPr>
              <a:t>: Children often worked 10-16 hours a day, six days a week, with no breaks. Some even worked for up to 18 hours a day in certain industries.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Times New Roman"/>
              <a:buChar char="●"/>
            </a:pPr>
            <a:r>
              <a:rPr lang="en-GB" sz="1750" u="sng">
                <a:latin typeface="Times New Roman"/>
                <a:ea typeface="Times New Roman"/>
                <a:cs typeface="Times New Roman"/>
                <a:sym typeface="Times New Roman"/>
              </a:rPr>
              <a:t>Low wages</a:t>
            </a:r>
            <a:r>
              <a:rPr lang="en-GB" sz="1750">
                <a:latin typeface="Times New Roman"/>
                <a:ea typeface="Times New Roman"/>
                <a:cs typeface="Times New Roman"/>
                <a:sym typeface="Times New Roman"/>
              </a:rPr>
              <a:t>: Children were paid a fraction of what adult workers earned, and their wages were not enough to support their basic needs. For example, in 1835, the average weekly wage for a male worker in the textile industry was 11 shillings and 6 pence, while a child's wage was only 2 shillings and 3 pence.</a:t>
            </a:r>
            <a:endParaRPr sz="1750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65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625" y="1842050"/>
            <a:ext cx="3425100" cy="22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452650" y="891050"/>
            <a:ext cx="841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child laborers worked in harsh and risky conditions in factories, mines, and other industries. Some of the most notable examples of these conditions are: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407025"/>
            <a:ext cx="8520600" cy="4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6512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857"/>
              <a:buFont typeface="Times New Roman"/>
              <a:buChar char="●"/>
            </a:pPr>
            <a:r>
              <a:rPr lang="en-GB" sz="1856" u="sng">
                <a:latin typeface="Times New Roman"/>
                <a:ea typeface="Times New Roman"/>
                <a:cs typeface="Times New Roman"/>
                <a:sym typeface="Times New Roman"/>
              </a:rPr>
              <a:t>Large Numbers:</a:t>
            </a:r>
            <a:r>
              <a:rPr lang="en-GB" sz="1856">
                <a:latin typeface="Times New Roman"/>
                <a:ea typeface="Times New Roman"/>
                <a:cs typeface="Times New Roman"/>
                <a:sym typeface="Times New Roman"/>
              </a:rPr>
              <a:t> In 1833, a survey conducted in Manchester found that 55% of factory workers were children under the age of 18, and 28% of those were under the age of 10.</a:t>
            </a:r>
            <a:endParaRPr sz="1856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512" algn="l" rtl="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857"/>
              <a:buFont typeface="Times New Roman"/>
              <a:buChar char="●"/>
            </a:pPr>
            <a:r>
              <a:rPr lang="en-GB" sz="1856" u="sng">
                <a:latin typeface="Times New Roman"/>
                <a:ea typeface="Times New Roman"/>
                <a:cs typeface="Times New Roman"/>
                <a:sym typeface="Times New Roman"/>
              </a:rPr>
              <a:t>Dangerous machinery</a:t>
            </a:r>
            <a:r>
              <a:rPr lang="en-GB" sz="1856">
                <a:latin typeface="Times New Roman"/>
                <a:ea typeface="Times New Roman"/>
                <a:cs typeface="Times New Roman"/>
                <a:sym typeface="Times New Roman"/>
              </a:rPr>
              <a:t>: Children worked with dangerous machinery that often caused injuries or fatalities. For example, in textile mills, children operated spinning machines and looms that posed a serious risk of injury.</a:t>
            </a:r>
            <a:endParaRPr sz="185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512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57"/>
              <a:buFont typeface="Times New Roman"/>
              <a:buChar char="●"/>
            </a:pPr>
            <a:r>
              <a:rPr lang="en-GB" sz="1856" u="sng">
                <a:latin typeface="Times New Roman"/>
                <a:ea typeface="Times New Roman"/>
                <a:cs typeface="Times New Roman"/>
                <a:sym typeface="Times New Roman"/>
              </a:rPr>
              <a:t>Poor working conditions:</a:t>
            </a:r>
            <a:r>
              <a:rPr lang="en-GB" sz="1856">
                <a:latin typeface="Times New Roman"/>
                <a:ea typeface="Times New Roman"/>
                <a:cs typeface="Times New Roman"/>
                <a:sym typeface="Times New Roman"/>
              </a:rPr>
              <a:t> Factories and mines were often poorly ventilated, leading to respiratory problems among child laborers. Additionally, factories were often overcrowded and poorly lit, making working conditions even worse.</a:t>
            </a:r>
            <a:endParaRPr sz="185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512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57"/>
              <a:buFont typeface="Times New Roman"/>
              <a:buChar char="●"/>
            </a:pPr>
            <a:r>
              <a:rPr lang="en-GB" sz="1856" u="sng">
                <a:latin typeface="Times New Roman"/>
                <a:ea typeface="Times New Roman"/>
                <a:cs typeface="Times New Roman"/>
                <a:sym typeface="Times New Roman"/>
              </a:rPr>
              <a:t>Physical abuse</a:t>
            </a:r>
            <a:r>
              <a:rPr lang="en-GB" sz="1856">
                <a:latin typeface="Times New Roman"/>
                <a:ea typeface="Times New Roman"/>
                <a:cs typeface="Times New Roman"/>
                <a:sym typeface="Times New Roman"/>
              </a:rPr>
              <a:t>: Many children were subjected to physical abuse by their employers, who would beat or whip them for not working hard enough or for making mistakes on the job</a:t>
            </a:r>
            <a:endParaRPr sz="1191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Impact on Society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Economic Impact: The availability of cheap child labor was a key factor in the growth of the textile industry during the Industrial Revolution.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Social Impact: Children were forced to work long hours in dangerous and unhealthy conditions, which often led to illness, injury, and even death.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Impact on Children:  Child labor had a significant impact on the physical and emotional development of children.</a:t>
            </a: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Impact on children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i="1">
                <a:latin typeface="Times New Roman"/>
                <a:ea typeface="Times New Roman"/>
                <a:cs typeface="Times New Roman"/>
                <a:sym typeface="Times New Roman"/>
              </a:rPr>
              <a:t>Nearly 1 in 10 children are subjected to child labour worldwide, with some forced into hazardous work through trafficking.</a:t>
            </a:r>
            <a:endParaRPr sz="24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	 							 -UNICEF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Child labour can result in extreme bodily and mental harm and even death.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It can lead to slavery and sexual or economic exploitation. And in nearly every case, it cuts children off from schooling  and health care, restricting their fundamental rights.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775" y="3533600"/>
            <a:ext cx="2532491" cy="16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Times New Roman"/>
                <a:ea typeface="Times New Roman"/>
                <a:cs typeface="Times New Roman"/>
                <a:sym typeface="Times New Roman"/>
              </a:rPr>
              <a:t>Impact on Education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Child labor prevents children from attending school and receiving a proper education.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Limited time for education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Poor Academic performance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Lack of motivation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71800" y="144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80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Opposition laws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71800" y="4104500"/>
            <a:ext cx="85206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5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opposition started</a:t>
            </a:r>
            <a:endParaRPr sz="5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480875" y="1992125"/>
            <a:ext cx="7507500" cy="29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5000">
                <a:solidFill>
                  <a:srgbClr val="000000"/>
                </a:solidFill>
              </a:rPr>
              <a:t>1</a:t>
            </a:r>
            <a:r>
              <a:rPr lang="en-GB" sz="5000">
                <a:solidFill>
                  <a:srgbClr val="A53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5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and Emotional Harm</a:t>
            </a:r>
            <a:endParaRPr sz="5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5000">
                <a:solidFill>
                  <a:srgbClr val="A53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5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Education</a:t>
            </a:r>
            <a:endParaRPr sz="5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5000">
                <a:solidFill>
                  <a:srgbClr val="A53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5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Bondage</a:t>
            </a:r>
            <a:endParaRPr sz="5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4.Economic Inefficiency</a:t>
            </a:r>
            <a:endParaRPr sz="4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5.Moral and Religious Obligation</a:t>
            </a:r>
            <a:endParaRPr sz="48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5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54650" y="170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Laws opposing child labour  </a:t>
            </a:r>
            <a:r>
              <a:rPr lang="en-GB" sz="5400">
                <a:solidFill>
                  <a:srgbClr val="262626"/>
                </a:solidFill>
              </a:rPr>
              <a:t>                                 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530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rgbClr val="A53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4000">
                <a:solidFill>
                  <a:srgbClr val="A53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2858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Factory Act of 1833 (UK) - restricting working hours, implementing education</a:t>
            </a:r>
            <a:endParaRPr sz="2387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488"/>
              <a:buFont typeface="Arial"/>
              <a:buNone/>
            </a:pPr>
            <a:r>
              <a:rPr lang="en-GB" sz="2858">
                <a:solidFill>
                  <a:srgbClr val="A53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GB" sz="2858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Mines Act of 1842 (UK)- children with age below 10 are prohibited </a:t>
            </a:r>
            <a:endParaRPr sz="2858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488"/>
              <a:buFont typeface="Arial"/>
              <a:buNone/>
            </a:pPr>
            <a:r>
              <a:rPr lang="en-GB" sz="2858">
                <a:solidFill>
                  <a:srgbClr val="A53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GB" sz="2858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Ten Hour Act of 1847 (UK) - restricting working hours to 10 hours</a:t>
            </a:r>
            <a:endParaRPr sz="2858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488"/>
              <a:buFont typeface="Arial"/>
              <a:buNone/>
            </a:pPr>
            <a:r>
              <a:rPr lang="en-GB" sz="2858">
                <a:solidFill>
                  <a:srgbClr val="A53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GB" sz="2858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Fair Labor Standards Act of 1938 (USA) - national minimum wage and maximum working hours for children under age 16.</a:t>
            </a:r>
            <a:endParaRPr sz="2858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658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492850"/>
            <a:ext cx="8520600" cy="6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455575"/>
            <a:ext cx="8520600" cy="3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Aditya Singh 2020MS10740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Nithin Banoth 2021EE30749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Vanchanagiri Alekhya 2020EE10565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Guttikonda Veera Teja 2021CS10107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Gurram Hari Charan 2021CS10092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0" y="117324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0" y="51525"/>
            <a:ext cx="9144000" cy="13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Famous personalities who opposed child labour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0" y="1173100"/>
            <a:ext cx="8111100" cy="3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400">
                <a:solidFill>
                  <a:srgbClr val="A53010"/>
                </a:solidFill>
              </a:rPr>
              <a:t>1.</a:t>
            </a:r>
            <a:r>
              <a:rPr lang="en-GB" sz="1400">
                <a:solidFill>
                  <a:srgbClr val="374151"/>
                </a:solidFill>
              </a:rPr>
              <a:t>Richard Oastler (1789-1861) - </a:t>
            </a:r>
            <a:r>
              <a:rPr lang="en-GB" sz="1483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British factory reformer who advocated for shorter working hours and better conditions    for child laborers</a:t>
            </a:r>
            <a:r>
              <a:rPr lang="en-GB" sz="2283">
                <a:solidFill>
                  <a:srgbClr val="374151"/>
                </a:solidFill>
              </a:rPr>
              <a:t> </a:t>
            </a:r>
            <a:endParaRPr sz="2283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400">
                <a:solidFill>
                  <a:srgbClr val="A53010"/>
                </a:solidFill>
              </a:rPr>
              <a:t>2.</a:t>
            </a:r>
            <a:r>
              <a:rPr lang="en-GB" sz="1400">
                <a:solidFill>
                  <a:srgbClr val="374151"/>
                </a:solidFill>
              </a:rPr>
              <a:t>Lord Shaftesbury (1801-1885) - </a:t>
            </a:r>
            <a:r>
              <a:rPr lang="en-GB" sz="149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British social reformer who fought for the rights of children in the workforce, particularly in the textile mills</a:t>
            </a:r>
            <a:endParaRPr sz="229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400">
                <a:solidFill>
                  <a:srgbClr val="A53010"/>
                </a:solidFill>
              </a:rPr>
              <a:t>3.</a:t>
            </a:r>
            <a:r>
              <a:rPr lang="en-GB" sz="1400">
                <a:solidFill>
                  <a:srgbClr val="374151"/>
                </a:solidFill>
              </a:rPr>
              <a:t>Elizabeth Barrett Browning (1806-1861) - </a:t>
            </a:r>
            <a:r>
              <a:rPr lang="en-GB" sz="1457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English poet and social activist who wrote extensively about the horrors of child labor</a:t>
            </a:r>
            <a:endParaRPr sz="2257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400">
                <a:solidFill>
                  <a:srgbClr val="A53010"/>
                </a:solidFill>
              </a:rPr>
              <a:t>4.</a:t>
            </a:r>
            <a:r>
              <a:rPr lang="en-GB" sz="1400">
                <a:solidFill>
                  <a:srgbClr val="374151"/>
                </a:solidFill>
              </a:rPr>
              <a:t>Charles Dickens (1812-1870) - </a:t>
            </a:r>
            <a:r>
              <a:rPr lang="en-GB" sz="1415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English novelist and social critic who used his writings to expose the terrible working conditions of children in the factories</a:t>
            </a:r>
            <a:endParaRPr sz="2215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400">
                <a:solidFill>
                  <a:srgbClr val="A53010"/>
                </a:solidFill>
              </a:rPr>
              <a:t>5.</a:t>
            </a:r>
            <a:r>
              <a:rPr lang="en-GB" sz="1400">
                <a:solidFill>
                  <a:srgbClr val="374151"/>
                </a:solidFill>
              </a:rPr>
              <a:t>Florence Kelley (1859-1932) -</a:t>
            </a:r>
            <a:r>
              <a:rPr lang="en-GB" sz="2230">
                <a:solidFill>
                  <a:srgbClr val="374151"/>
                </a:solidFill>
              </a:rPr>
              <a:t> </a:t>
            </a:r>
            <a:r>
              <a:rPr lang="en-GB" sz="143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American social reformer who fought for laws to protect children from exploitation in the workplace</a:t>
            </a:r>
            <a:endParaRPr sz="2230"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sz="4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Child labour after industrial revolution 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88" y="961975"/>
            <a:ext cx="849121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2002700"/>
            <a:ext cx="85206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Global impact</a:t>
            </a:r>
            <a:endParaRPr sz="5000"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3462800"/>
            <a:ext cx="85206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Not only limited to Europe and North America - also present in countries like India, China etc.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In India: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India didn’t experience much increase in child labor during industrial revolution.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However,during 19th and early 20th century there was a growth of industries in india.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This growth was accompanied by the widespread of child labor in india.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And the reasons for the cause of child labor in india is also same.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(lack of education , income problems ,technological advancements)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Few new methods to eradicate child labor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Despite rates of child labor is declining over the years ,children are still being used in some serve forms of child labor.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A total of 152 million children are estimated to be in child labor globally.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(according to data from census 2011)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Methods: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8400" b="1" u="sng">
                <a:latin typeface="Times New Roman"/>
                <a:ea typeface="Times New Roman"/>
                <a:cs typeface="Times New Roman"/>
                <a:sym typeface="Times New Roman"/>
              </a:rPr>
              <a:t>Social media campaigns</a:t>
            </a:r>
            <a:r>
              <a:rPr lang="en-GB" sz="8400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8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82">
                <a:latin typeface="Times New Roman"/>
                <a:ea typeface="Times New Roman"/>
                <a:cs typeface="Times New Roman"/>
                <a:sym typeface="Times New Roman"/>
              </a:rPr>
              <a:t>1.Social media can be a powerful tool to reach millions of people in less time.</a:t>
            </a:r>
            <a:endParaRPr sz="728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82">
                <a:latin typeface="Times New Roman"/>
                <a:ea typeface="Times New Roman"/>
                <a:cs typeface="Times New Roman"/>
                <a:sym typeface="Times New Roman"/>
              </a:rPr>
              <a:t>2.A well designed campaign uses social media influencers and hashtags to raise awareness about child labor and its consequences.</a:t>
            </a:r>
            <a:endParaRPr sz="728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3537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8500" b="1" u="sng">
                <a:latin typeface="Times New Roman"/>
                <a:ea typeface="Times New Roman"/>
                <a:cs typeface="Times New Roman"/>
                <a:sym typeface="Times New Roman"/>
              </a:rPr>
              <a:t>Strengthening laws</a:t>
            </a:r>
            <a:r>
              <a:rPr lang="en-GB" sz="8500" b="1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8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300">
                <a:latin typeface="Times New Roman"/>
                <a:ea typeface="Times New Roman"/>
                <a:cs typeface="Times New Roman"/>
                <a:sym typeface="Times New Roman"/>
              </a:rPr>
              <a:t>1.Governments can strengthen their laws and regulations around child labor and improve enforcement mechanisms.</a:t>
            </a:r>
            <a:endParaRPr sz="7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300">
                <a:latin typeface="Times New Roman"/>
                <a:ea typeface="Times New Roman"/>
                <a:cs typeface="Times New Roman"/>
                <a:sym typeface="Times New Roman"/>
              </a:rPr>
              <a:t> 2.By Increasing  inspections and monitorings.</a:t>
            </a:r>
            <a:endParaRPr sz="7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 b="1"/>
              <a:t>	 	</a:t>
            </a:r>
            <a:endParaRPr sz="3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17" b="1" u="sng"/>
              <a:t> </a:t>
            </a:r>
            <a:endParaRPr sz="2317" b="1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/>
              <a:t>	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/>
              <a:t>    </a:t>
            </a:r>
            <a:r>
              <a:rPr lang="en-GB" b="1"/>
              <a:t>        </a:t>
            </a: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 b="1"/>
              <a:t>  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GB" sz="2100" b="1" u="sng">
                <a:latin typeface="Times New Roman"/>
                <a:ea typeface="Times New Roman"/>
                <a:cs typeface="Times New Roman"/>
                <a:sym typeface="Times New Roman"/>
              </a:rPr>
              <a:t>Financial incentives</a:t>
            </a:r>
            <a:r>
              <a:rPr lang="en-GB" sz="2100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1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	1.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Offering financial incentives to the companies that demonstrate to eradicating      child labor.  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/>
              <a:t>  </a:t>
            </a:r>
            <a:endParaRPr sz="20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2000"/>
              <a:t> </a:t>
            </a:r>
            <a:r>
              <a:rPr lang="en-GB" sz="1900">
                <a:latin typeface="Times"/>
                <a:ea typeface="Times"/>
                <a:cs typeface="Times"/>
                <a:sym typeface="Times"/>
              </a:rPr>
              <a:t>Overall,there is no single method to eliminate child labor,but a combination of these methods and other innovative approaches could help to tackle this global issue. </a:t>
            </a:r>
            <a:r>
              <a:rPr lang="en-GB" sz="2000"/>
              <a:t>         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3910775"/>
            <a:ext cx="85206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4109875"/>
            <a:ext cx="1585500" cy="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219" name="Google Shape;219;p39"/>
          <p:cNvSpPr txBox="1"/>
          <p:nvPr/>
        </p:nvSpPr>
        <p:spPr>
          <a:xfrm>
            <a:off x="739200" y="326925"/>
            <a:ext cx="76656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S. Humphries, "Child Labor during the British Industrial Revolution," EH.Net Encyclopedia, updated March 26, 2020, </a:t>
            </a:r>
            <a:r>
              <a:rPr lang="en-GB" sz="18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https://eh.net/encyclopedia/child-labor-during-the-british-industrial-revolution/</a:t>
            </a: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-GB" sz="1850">
                <a:latin typeface="Times New Roman"/>
                <a:ea typeface="Times New Roman"/>
                <a:cs typeface="Times New Roman"/>
                <a:sym typeface="Times New Roman"/>
              </a:rPr>
              <a:t>"Child Labour", The British Library: Discovering Literature, last modified on October 8, 2019, available at: </a:t>
            </a:r>
            <a:r>
              <a:rPr lang="en-GB" sz="18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https://www.bl.uk/romantics-and-victorians/articles/child-labour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Contents: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Historical context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Causes that led to child labor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The working conditions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Impact on children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Opposition and laws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Global impact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Conlcusion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950" y="1152486"/>
            <a:ext cx="4384649" cy="24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1672200"/>
            <a:ext cx="85206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6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4365775"/>
            <a:ext cx="85206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2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employment of children in any kind of work that deprives them of their childhood, education, potential, and dignity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paid or unpaid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include activities such as agriculture, domestic service, manufacturing, mining, and other industries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475" y="182500"/>
            <a:ext cx="3165975" cy="22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475" y="2671300"/>
            <a:ext cx="3165976" cy="22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604525"/>
            <a:ext cx="85206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How Industrial revolution led to the rise of child labor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3702525"/>
            <a:ext cx="85206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period of rapid industrialization (18th to the 19th century) primarily in Britain and later spread to other countries in Europe and North America.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significant changes in the way goods were produced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massive demand for labor in factories, mines, and other industries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employers often struggled to find enough workers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led them to turn to children as a source of cheap and easily manageable labor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Families struggling to make ends meet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 way to supplement the family income - sending their children to work in factories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During Industrial Revolution…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388800"/>
            <a:ext cx="5006400" cy="31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had a profound effect on lives of working class people and children.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Children as young as four years old were employed in factories and mines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long working hours, dangerous conditions, little to no rights or compensation.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Also employed in coal mines, often doing physically demanding work in dangerous and crowded conditions.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100" y="1589850"/>
            <a:ext cx="3825875" cy="21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940825"/>
            <a:ext cx="7542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 1819, a doctor in Manchester reported that nearly half of the children in Lever Street school had suffered injuries from the machines.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continued to work because their families depended on their income to survive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late 19th and early 20th centuries - social reformers -  abolishment of child labor - laws and regulations to protect children's rights.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several Factory Acts throughout the 1800s - limited the number of working hours and imposed regulations on workplace safety and cleanliness.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4" ma:contentTypeDescription="Create a new document." ma:contentTypeScope="" ma:versionID="9f9097f295c19f200d3d9371d5d4365d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21158037d150e7409d1a4f9feb255324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E74463-CB44-45C4-BBA5-AB94B210A4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388BF-ADDB-4AFF-9C92-2FD47471A884}"/>
</file>

<file path=customXml/itemProps3.xml><?xml version="1.0" encoding="utf-8"?>
<ds:datastoreItem xmlns:ds="http://schemas.openxmlformats.org/officeDocument/2006/customXml" ds:itemID="{87CDD480-0418-43BA-9B29-1898319DFB6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 Light</vt:lpstr>
      <vt:lpstr>HUL271 Presentation</vt:lpstr>
      <vt:lpstr>Team Members:</vt:lpstr>
      <vt:lpstr>Contents: </vt:lpstr>
      <vt:lpstr>Introduction</vt:lpstr>
      <vt:lpstr>Definition:</vt:lpstr>
      <vt:lpstr>How Industrial revolution led to the rise of child labor</vt:lpstr>
      <vt:lpstr>   </vt:lpstr>
      <vt:lpstr>During Industrial Revolution… </vt:lpstr>
      <vt:lpstr>     </vt:lpstr>
      <vt:lpstr>Causes that led to child labor</vt:lpstr>
      <vt:lpstr>PowerPoint Presentation</vt:lpstr>
      <vt:lpstr>The working conditions</vt:lpstr>
      <vt:lpstr>PowerPoint Presentation</vt:lpstr>
      <vt:lpstr>Impact on Society</vt:lpstr>
      <vt:lpstr>Impact on children</vt:lpstr>
      <vt:lpstr>Impact on Education</vt:lpstr>
      <vt:lpstr>Opposition laws</vt:lpstr>
      <vt:lpstr>Why opposition started </vt:lpstr>
      <vt:lpstr>Laws opposing child labour                                   </vt:lpstr>
      <vt:lpstr>Famous personalities who opposed child labour</vt:lpstr>
      <vt:lpstr>Child labour after industrial revolution </vt:lpstr>
      <vt:lpstr>Global impact</vt:lpstr>
      <vt:lpstr>  </vt:lpstr>
      <vt:lpstr>Conclusion: Few new methods to eradicate child labor </vt:lpstr>
      <vt:lpstr>Methods:</vt:lpstr>
      <vt:lpstr> 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HUL271 Presentation</dc:title>
  <cp:revision>2</cp:revision>
  <dcterms:modified xsi:type="dcterms:W3CDTF">2023-03-31T16:12:36Z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