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4" r:id="rId3"/>
    <p:sldId id="258" r:id="rId4"/>
    <p:sldId id="259" r:id="rId5"/>
    <p:sldId id="260" r:id="rId6"/>
    <p:sldId id="261" r:id="rId7"/>
    <p:sldId id="263" r:id="rId8"/>
    <p:sldId id="264" r:id="rId9"/>
    <p:sldId id="257" r:id="rId10"/>
    <p:sldId id="265" r:id="rId11"/>
    <p:sldId id="268" r:id="rId12"/>
    <p:sldId id="269" r:id="rId13"/>
    <p:sldId id="270" r:id="rId14"/>
    <p:sldId id="272" r:id="rId15"/>
    <p:sldId id="273" r:id="rId16"/>
    <p:sldId id="271" r:id="rId17"/>
    <p:sldId id="267" r:id="rId18"/>
    <p:sldId id="266" r:id="rId19"/>
    <p:sldId id="275" r:id="rId20"/>
    <p:sldId id="277" r:id="rId21"/>
    <p:sldId id="27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889D9F-A0A1-4B4D-8FD2-7257B6610D09}"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78C9FA-D307-41DE-8819-49060CCCE338}" type="slidenum">
              <a:rPr lang="en-IN" smtClean="0"/>
              <a:t>‹#›</a:t>
            </a:fld>
            <a:endParaRPr lang="en-IN"/>
          </a:p>
        </p:txBody>
      </p:sp>
    </p:spTree>
    <p:extLst>
      <p:ext uri="{BB962C8B-B14F-4D97-AF65-F5344CB8AC3E}">
        <p14:creationId xmlns:p14="http://schemas.microsoft.com/office/powerpoint/2010/main" val="84724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889D9F-A0A1-4B4D-8FD2-7257B6610D09}"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78C9FA-D307-41DE-8819-49060CCCE338}" type="slidenum">
              <a:rPr lang="en-IN" smtClean="0"/>
              <a:t>‹#›</a:t>
            </a:fld>
            <a:endParaRPr lang="en-IN"/>
          </a:p>
        </p:txBody>
      </p:sp>
    </p:spTree>
    <p:extLst>
      <p:ext uri="{BB962C8B-B14F-4D97-AF65-F5344CB8AC3E}">
        <p14:creationId xmlns:p14="http://schemas.microsoft.com/office/powerpoint/2010/main" val="4286879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889D9F-A0A1-4B4D-8FD2-7257B6610D09}"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78C9FA-D307-41DE-8819-49060CCCE338}" type="slidenum">
              <a:rPr lang="en-IN" smtClean="0"/>
              <a:t>‹#›</a:t>
            </a:fld>
            <a:endParaRPr lang="en-IN"/>
          </a:p>
        </p:txBody>
      </p:sp>
    </p:spTree>
    <p:extLst>
      <p:ext uri="{BB962C8B-B14F-4D97-AF65-F5344CB8AC3E}">
        <p14:creationId xmlns:p14="http://schemas.microsoft.com/office/powerpoint/2010/main" val="3658976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889D9F-A0A1-4B4D-8FD2-7257B6610D09}"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78C9FA-D307-41DE-8819-49060CCCE338}"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14656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889D9F-A0A1-4B4D-8FD2-7257B6610D09}"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78C9FA-D307-41DE-8819-49060CCCE338}" type="slidenum">
              <a:rPr lang="en-IN" smtClean="0"/>
              <a:t>‹#›</a:t>
            </a:fld>
            <a:endParaRPr lang="en-IN"/>
          </a:p>
        </p:txBody>
      </p:sp>
    </p:spTree>
    <p:extLst>
      <p:ext uri="{BB962C8B-B14F-4D97-AF65-F5344CB8AC3E}">
        <p14:creationId xmlns:p14="http://schemas.microsoft.com/office/powerpoint/2010/main" val="1570384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889D9F-A0A1-4B4D-8FD2-7257B6610D09}" type="datetimeFigureOut">
              <a:rPr lang="en-IN" smtClean="0"/>
              <a:t>15-02-2023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78C9FA-D307-41DE-8819-49060CCCE338}" type="slidenum">
              <a:rPr lang="en-IN" smtClean="0"/>
              <a:t>‹#›</a:t>
            </a:fld>
            <a:endParaRPr lang="en-IN"/>
          </a:p>
        </p:txBody>
      </p:sp>
    </p:spTree>
    <p:extLst>
      <p:ext uri="{BB962C8B-B14F-4D97-AF65-F5344CB8AC3E}">
        <p14:creationId xmlns:p14="http://schemas.microsoft.com/office/powerpoint/2010/main" val="3670781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889D9F-A0A1-4B4D-8FD2-7257B6610D09}" type="datetimeFigureOut">
              <a:rPr lang="en-IN" smtClean="0"/>
              <a:t>15-02-2023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78C9FA-D307-41DE-8819-49060CCCE338}" type="slidenum">
              <a:rPr lang="en-IN" smtClean="0"/>
              <a:t>‹#›</a:t>
            </a:fld>
            <a:endParaRPr lang="en-IN"/>
          </a:p>
        </p:txBody>
      </p:sp>
    </p:spTree>
    <p:extLst>
      <p:ext uri="{BB962C8B-B14F-4D97-AF65-F5344CB8AC3E}">
        <p14:creationId xmlns:p14="http://schemas.microsoft.com/office/powerpoint/2010/main" val="1494139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89D9F-A0A1-4B4D-8FD2-7257B6610D09}"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78C9FA-D307-41DE-8819-49060CCCE338}" type="slidenum">
              <a:rPr lang="en-IN" smtClean="0"/>
              <a:t>‹#›</a:t>
            </a:fld>
            <a:endParaRPr lang="en-IN"/>
          </a:p>
        </p:txBody>
      </p:sp>
    </p:spTree>
    <p:extLst>
      <p:ext uri="{BB962C8B-B14F-4D97-AF65-F5344CB8AC3E}">
        <p14:creationId xmlns:p14="http://schemas.microsoft.com/office/powerpoint/2010/main" val="990731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89D9F-A0A1-4B4D-8FD2-7257B6610D09}"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78C9FA-D307-41DE-8819-49060CCCE338}" type="slidenum">
              <a:rPr lang="en-IN" smtClean="0"/>
              <a:t>‹#›</a:t>
            </a:fld>
            <a:endParaRPr lang="en-IN"/>
          </a:p>
        </p:txBody>
      </p:sp>
    </p:spTree>
    <p:extLst>
      <p:ext uri="{BB962C8B-B14F-4D97-AF65-F5344CB8AC3E}">
        <p14:creationId xmlns:p14="http://schemas.microsoft.com/office/powerpoint/2010/main" val="94879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89D9F-A0A1-4B4D-8FD2-7257B6610D09}"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78C9FA-D307-41DE-8819-49060CCCE338}" type="slidenum">
              <a:rPr lang="en-IN" smtClean="0"/>
              <a:t>‹#›</a:t>
            </a:fld>
            <a:endParaRPr lang="en-IN"/>
          </a:p>
        </p:txBody>
      </p:sp>
    </p:spTree>
    <p:extLst>
      <p:ext uri="{BB962C8B-B14F-4D97-AF65-F5344CB8AC3E}">
        <p14:creationId xmlns:p14="http://schemas.microsoft.com/office/powerpoint/2010/main" val="204098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889D9F-A0A1-4B4D-8FD2-7257B6610D09}"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78C9FA-D307-41DE-8819-49060CCCE338}" type="slidenum">
              <a:rPr lang="en-IN" smtClean="0"/>
              <a:t>‹#›</a:t>
            </a:fld>
            <a:endParaRPr lang="en-IN"/>
          </a:p>
        </p:txBody>
      </p:sp>
    </p:spTree>
    <p:extLst>
      <p:ext uri="{BB962C8B-B14F-4D97-AF65-F5344CB8AC3E}">
        <p14:creationId xmlns:p14="http://schemas.microsoft.com/office/powerpoint/2010/main" val="2057615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889D9F-A0A1-4B4D-8FD2-7257B6610D09}"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78C9FA-D307-41DE-8819-49060CCCE338}" type="slidenum">
              <a:rPr lang="en-IN" smtClean="0"/>
              <a:t>‹#›</a:t>
            </a:fld>
            <a:endParaRPr lang="en-IN"/>
          </a:p>
        </p:txBody>
      </p:sp>
    </p:spTree>
    <p:extLst>
      <p:ext uri="{BB962C8B-B14F-4D97-AF65-F5344CB8AC3E}">
        <p14:creationId xmlns:p14="http://schemas.microsoft.com/office/powerpoint/2010/main" val="308282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889D9F-A0A1-4B4D-8FD2-7257B6610D09}" type="datetimeFigureOut">
              <a:rPr lang="en-IN" smtClean="0"/>
              <a:t>15-02-2023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78C9FA-D307-41DE-8819-49060CCCE338}" type="slidenum">
              <a:rPr lang="en-IN" smtClean="0"/>
              <a:t>‹#›</a:t>
            </a:fld>
            <a:endParaRPr lang="en-IN"/>
          </a:p>
        </p:txBody>
      </p:sp>
    </p:spTree>
    <p:extLst>
      <p:ext uri="{BB962C8B-B14F-4D97-AF65-F5344CB8AC3E}">
        <p14:creationId xmlns:p14="http://schemas.microsoft.com/office/powerpoint/2010/main" val="7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889D9F-A0A1-4B4D-8FD2-7257B6610D09}" type="datetimeFigureOut">
              <a:rPr lang="en-IN" smtClean="0"/>
              <a:t>15-02-2023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78C9FA-D307-41DE-8819-49060CCCE338}" type="slidenum">
              <a:rPr lang="en-IN" smtClean="0"/>
              <a:t>‹#›</a:t>
            </a:fld>
            <a:endParaRPr lang="en-IN"/>
          </a:p>
        </p:txBody>
      </p:sp>
    </p:spTree>
    <p:extLst>
      <p:ext uri="{BB962C8B-B14F-4D97-AF65-F5344CB8AC3E}">
        <p14:creationId xmlns:p14="http://schemas.microsoft.com/office/powerpoint/2010/main" val="2311910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89D9F-A0A1-4B4D-8FD2-7257B6610D09}" type="datetimeFigureOut">
              <a:rPr lang="en-IN" smtClean="0"/>
              <a:t>15-02-2023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78C9FA-D307-41DE-8819-49060CCCE338}" type="slidenum">
              <a:rPr lang="en-IN" smtClean="0"/>
              <a:t>‹#›</a:t>
            </a:fld>
            <a:endParaRPr lang="en-IN"/>
          </a:p>
        </p:txBody>
      </p:sp>
    </p:spTree>
    <p:extLst>
      <p:ext uri="{BB962C8B-B14F-4D97-AF65-F5344CB8AC3E}">
        <p14:creationId xmlns:p14="http://schemas.microsoft.com/office/powerpoint/2010/main" val="129169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889D9F-A0A1-4B4D-8FD2-7257B6610D09}"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78C9FA-D307-41DE-8819-49060CCCE338}" type="slidenum">
              <a:rPr lang="en-IN" smtClean="0"/>
              <a:t>‹#›</a:t>
            </a:fld>
            <a:endParaRPr lang="en-IN"/>
          </a:p>
        </p:txBody>
      </p:sp>
    </p:spTree>
    <p:extLst>
      <p:ext uri="{BB962C8B-B14F-4D97-AF65-F5344CB8AC3E}">
        <p14:creationId xmlns:p14="http://schemas.microsoft.com/office/powerpoint/2010/main" val="1599139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889D9F-A0A1-4B4D-8FD2-7257B6610D09}"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78C9FA-D307-41DE-8819-49060CCCE338}" type="slidenum">
              <a:rPr lang="en-IN" smtClean="0"/>
              <a:t>‹#›</a:t>
            </a:fld>
            <a:endParaRPr lang="en-IN"/>
          </a:p>
        </p:txBody>
      </p:sp>
    </p:spTree>
    <p:extLst>
      <p:ext uri="{BB962C8B-B14F-4D97-AF65-F5344CB8AC3E}">
        <p14:creationId xmlns:p14="http://schemas.microsoft.com/office/powerpoint/2010/main" val="3939479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3889D9F-A0A1-4B4D-8FD2-7257B6610D09}" type="datetimeFigureOut">
              <a:rPr lang="en-IN" smtClean="0"/>
              <a:t>15-02-2023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F78C9FA-D307-41DE-8819-49060CCCE338}" type="slidenum">
              <a:rPr lang="en-IN" smtClean="0"/>
              <a:t>‹#›</a:t>
            </a:fld>
            <a:endParaRPr lang="en-IN"/>
          </a:p>
        </p:txBody>
      </p:sp>
    </p:spTree>
    <p:extLst>
      <p:ext uri="{BB962C8B-B14F-4D97-AF65-F5344CB8AC3E}">
        <p14:creationId xmlns:p14="http://schemas.microsoft.com/office/powerpoint/2010/main" val="365801425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arxists.org/archive/vygodsky/unknown/surplus_value.htm#:~:text=Absolute%20surplus%20value%20is%20the,the%20relation%20of%20class%20forces" TargetMode="External"/><Relationship Id="rId2" Type="http://schemas.openxmlformats.org/officeDocument/2006/relationships/hyperlink" Target="https://www.marxists.org/history/etol/newspape/socialistvoice/marx19.html" TargetMode="External"/><Relationship Id="rId1" Type="http://schemas.openxmlformats.org/officeDocument/2006/relationships/slideLayout" Target="../slideLayouts/slideLayout2.xml"/><Relationship Id="rId4" Type="http://schemas.openxmlformats.org/officeDocument/2006/relationships/hyperlink" Target="https://www.marxists.org/subject/economy/authors/pe/pe-ch07.ht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vk2yCePYs90&amp;t=289s&amp;ab_channel=Hakim" TargetMode="External"/><Relationship Id="rId2" Type="http://schemas.openxmlformats.org/officeDocument/2006/relationships/hyperlink" Target="https://www.youtube.com/watch?v=SEGGvVinUao&amp;t=489s&amp;ab_channel=Hakim" TargetMode="External"/><Relationship Id="rId1" Type="http://schemas.openxmlformats.org/officeDocument/2006/relationships/slideLayout" Target="../slideLayouts/slideLayout2.xml"/><Relationship Id="rId6" Type="http://schemas.openxmlformats.org/officeDocument/2006/relationships/hyperlink" Target="https://www.youtube.com/watch?v=xzqm9QHls60&amp;t=23s&amp;ab_channel=TheMarxistProject" TargetMode="External"/><Relationship Id="rId5" Type="http://schemas.openxmlformats.org/officeDocument/2006/relationships/hyperlink" Target="https://www.youtube.com/watch?v=EKdQB58g89M&amp;ab_channel=TheMarxistProject" TargetMode="External"/><Relationship Id="rId4" Type="http://schemas.openxmlformats.org/officeDocument/2006/relationships/hyperlink" Target="https://www.youtube.com/watch?v=hVta_9uJxO4&amp;ab_channel=Haki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12B41-DDFB-FC79-4347-B272BCB841B9}"/>
              </a:ext>
            </a:extLst>
          </p:cNvPr>
          <p:cNvSpPr>
            <a:spLocks noGrp="1"/>
          </p:cNvSpPr>
          <p:nvPr>
            <p:ph type="ctrTitle"/>
          </p:nvPr>
        </p:nvSpPr>
        <p:spPr>
          <a:xfrm>
            <a:off x="834013" y="1115568"/>
            <a:ext cx="3487616" cy="4626864"/>
          </a:xfrm>
        </p:spPr>
        <p:txBody>
          <a:bodyPr vert="horz" lIns="91440" tIns="45720" rIns="91440" bIns="45720" rtlCol="0" anchor="ctr">
            <a:normAutofit/>
          </a:bodyPr>
          <a:lstStyle/>
          <a:p>
            <a:pPr algn="l"/>
            <a:r>
              <a:rPr lang="en-US" sz="3600"/>
              <a:t>Contradictions of Capitalism</a:t>
            </a:r>
          </a:p>
        </p:txBody>
      </p:sp>
      <p:cxnSp>
        <p:nvCxnSpPr>
          <p:cNvPr id="19" name="Straight Connector 18">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16E58A39-6BCD-ECA8-91F0-751C9BD201C3}"/>
              </a:ext>
            </a:extLst>
          </p:cNvPr>
          <p:cNvSpPr>
            <a:spLocks noGrp="1"/>
          </p:cNvSpPr>
          <p:nvPr>
            <p:ph type="subTitle" idx="1"/>
          </p:nvPr>
        </p:nvSpPr>
        <p:spPr>
          <a:xfrm>
            <a:off x="5105398" y="1115568"/>
            <a:ext cx="6245352" cy="4626864"/>
          </a:xfrm>
        </p:spPr>
        <p:txBody>
          <a:bodyPr vert="horz" lIns="91440" tIns="45720" rIns="91440" bIns="45720" rtlCol="0" anchor="ctr">
            <a:normAutofit/>
          </a:bodyPr>
          <a:lstStyle/>
          <a:p>
            <a:pPr algn="l"/>
            <a:r>
              <a:rPr lang="en-US">
                <a:solidFill>
                  <a:schemeClr val="tx2"/>
                </a:solidFill>
              </a:rPr>
              <a:t>Tutorial Presentation:</a:t>
            </a:r>
          </a:p>
          <a:p>
            <a:pPr algn="l"/>
            <a:r>
              <a:rPr lang="en-US">
                <a:solidFill>
                  <a:schemeClr val="tx2"/>
                </a:solidFill>
              </a:rPr>
              <a:t>Kabir Kumar</a:t>
            </a:r>
          </a:p>
          <a:p>
            <a:pPr algn="l"/>
            <a:r>
              <a:rPr lang="en-US">
                <a:solidFill>
                  <a:schemeClr val="tx2"/>
                </a:solidFill>
              </a:rPr>
              <a:t>Rohith P</a:t>
            </a:r>
          </a:p>
          <a:p>
            <a:pPr algn="l"/>
            <a:r>
              <a:rPr lang="en-US">
                <a:solidFill>
                  <a:schemeClr val="tx2"/>
                </a:solidFill>
              </a:rPr>
              <a:t>Nirbhay Kumar</a:t>
            </a:r>
          </a:p>
        </p:txBody>
      </p:sp>
    </p:spTree>
    <p:extLst>
      <p:ext uri="{BB962C8B-B14F-4D97-AF65-F5344CB8AC3E}">
        <p14:creationId xmlns:p14="http://schemas.microsoft.com/office/powerpoint/2010/main" val="4120309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78E0-3ADC-186C-8A4E-4F03B9B8C852}"/>
              </a:ext>
            </a:extLst>
          </p:cNvPr>
          <p:cNvSpPr>
            <a:spLocks noGrp="1"/>
          </p:cNvSpPr>
          <p:nvPr>
            <p:ph type="title"/>
          </p:nvPr>
        </p:nvSpPr>
        <p:spPr>
          <a:xfrm>
            <a:off x="913795" y="609600"/>
            <a:ext cx="10353762" cy="970450"/>
          </a:xfrm>
        </p:spPr>
        <p:txBody>
          <a:bodyPr>
            <a:normAutofit/>
          </a:bodyPr>
          <a:lstStyle/>
          <a:p>
            <a:r>
              <a:rPr lang="en-IN" dirty="0"/>
              <a:t>The Tendency of Rate of Profit to Fall</a:t>
            </a:r>
          </a:p>
        </p:txBody>
      </p:sp>
      <p:pic>
        <p:nvPicPr>
          <p:cNvPr id="10" name="Picture 9">
            <a:extLst>
              <a:ext uri="{FF2B5EF4-FFF2-40B4-BE49-F238E27FC236}">
                <a16:creationId xmlns:a16="http://schemas.microsoft.com/office/drawing/2014/main" id="{C115FFBB-C8EA-4BA2-A5DD-FE3779505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5" name="Picture 4" descr="Text&#10;&#10;Description automatically generated">
            <a:extLst>
              <a:ext uri="{FF2B5EF4-FFF2-40B4-BE49-F238E27FC236}">
                <a16:creationId xmlns:a16="http://schemas.microsoft.com/office/drawing/2014/main" id="{83FB3E5F-D01C-02D8-90E6-AC75E70ACF53}"/>
              </a:ext>
            </a:extLst>
          </p:cNvPr>
          <p:cNvPicPr>
            <a:picLocks noChangeAspect="1"/>
          </p:cNvPicPr>
          <p:nvPr/>
        </p:nvPicPr>
        <p:blipFill rotWithShape="1">
          <a:blip r:embed="rId4">
            <a:extLst>
              <a:ext uri="{28A0092B-C50C-407E-A947-70E740481C1C}">
                <a14:useLocalDpi xmlns:a14="http://schemas.microsoft.com/office/drawing/2010/main" val="0"/>
              </a:ext>
            </a:extLst>
          </a:blip>
          <a:srcRect t="1368" r="3" b="3"/>
          <a:stretch/>
        </p:blipFill>
        <p:spPr>
          <a:xfrm>
            <a:off x="1046760" y="2129667"/>
            <a:ext cx="4065464" cy="3258006"/>
          </a:xfrm>
          <a:prstGeom prst="rect">
            <a:avLst/>
          </a:prstGeom>
        </p:spPr>
      </p:pic>
      <p:sp>
        <p:nvSpPr>
          <p:cNvPr id="3" name="Content Placeholder 2">
            <a:extLst>
              <a:ext uri="{FF2B5EF4-FFF2-40B4-BE49-F238E27FC236}">
                <a16:creationId xmlns:a16="http://schemas.microsoft.com/office/drawing/2014/main" id="{509D3EC7-B1B1-28E6-DF76-9C354BCF2535}"/>
              </a:ext>
            </a:extLst>
          </p:cNvPr>
          <p:cNvSpPr>
            <a:spLocks noGrp="1"/>
          </p:cNvSpPr>
          <p:nvPr>
            <p:ph idx="1"/>
          </p:nvPr>
        </p:nvSpPr>
        <p:spPr>
          <a:xfrm>
            <a:off x="5721285" y="2189649"/>
            <a:ext cx="5546272" cy="4058751"/>
          </a:xfrm>
        </p:spPr>
        <p:txBody>
          <a:bodyPr anchor="ctr">
            <a:normAutofit fontScale="92500" lnSpcReduction="20000"/>
          </a:bodyPr>
          <a:lstStyle/>
          <a:p>
            <a:endParaRPr lang="en-IN" dirty="0"/>
          </a:p>
          <a:p>
            <a:pPr algn="just"/>
            <a:r>
              <a:rPr lang="en-IN" dirty="0"/>
              <a:t>The increasing replacement of labour with non labour inputs is reflected in a rise of the share of total capital outlays supporting constant capital in relation to variable capital.</a:t>
            </a:r>
          </a:p>
          <a:p>
            <a:pPr algn="just"/>
            <a:r>
              <a:rPr lang="en-IN" dirty="0"/>
              <a:t>In Marx’s terms, this ultimately causes a fall in the composition of capital – reduction in the amount of labour available for exploitation.</a:t>
            </a:r>
          </a:p>
          <a:p>
            <a:pPr algn="just"/>
            <a:r>
              <a:rPr lang="en-IN" dirty="0"/>
              <a:t>This causes a tendency in the rate of profit to fall.</a:t>
            </a:r>
          </a:p>
          <a:p>
            <a:pPr algn="just"/>
            <a:r>
              <a:rPr lang="en-IN" dirty="0"/>
              <a:t>This inbuilt tendency of the capitalist to reduce the rate of profit which is the very core of capitalism poses itself as one of the fundamental contradictions to it.</a:t>
            </a:r>
          </a:p>
          <a:p>
            <a:endParaRPr lang="en-IN" dirty="0"/>
          </a:p>
          <a:p>
            <a:pPr marL="36900" indent="0">
              <a:buNone/>
            </a:pPr>
            <a:endParaRPr lang="en-IN" dirty="0"/>
          </a:p>
          <a:p>
            <a:endParaRPr lang="en-IN" dirty="0"/>
          </a:p>
        </p:txBody>
      </p:sp>
    </p:spTree>
    <p:extLst>
      <p:ext uri="{BB962C8B-B14F-4D97-AF65-F5344CB8AC3E}">
        <p14:creationId xmlns:p14="http://schemas.microsoft.com/office/powerpoint/2010/main" val="4084372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5EEA-9216-6ECF-5835-3E28DE906D62}"/>
              </a:ext>
            </a:extLst>
          </p:cNvPr>
          <p:cNvSpPr>
            <a:spLocks noGrp="1"/>
          </p:cNvSpPr>
          <p:nvPr>
            <p:ph type="title"/>
          </p:nvPr>
        </p:nvSpPr>
        <p:spPr/>
        <p:txBody>
          <a:bodyPr/>
          <a:lstStyle/>
          <a:p>
            <a:r>
              <a:rPr lang="en-IN" dirty="0"/>
              <a:t>The Tendency of Rate of Profit to Fall</a:t>
            </a:r>
          </a:p>
        </p:txBody>
      </p:sp>
      <p:sp>
        <p:nvSpPr>
          <p:cNvPr id="3" name="Content Placeholder 2">
            <a:extLst>
              <a:ext uri="{FF2B5EF4-FFF2-40B4-BE49-F238E27FC236}">
                <a16:creationId xmlns:a16="http://schemas.microsoft.com/office/drawing/2014/main" id="{8C450D3B-8B9D-8090-8739-3C9A290538F3}"/>
              </a:ext>
            </a:extLst>
          </p:cNvPr>
          <p:cNvSpPr>
            <a:spLocks noGrp="1"/>
          </p:cNvSpPr>
          <p:nvPr>
            <p:ph idx="1"/>
          </p:nvPr>
        </p:nvSpPr>
        <p:spPr/>
        <p:txBody>
          <a:bodyPr>
            <a:normAutofit fontScale="92500"/>
          </a:bodyPr>
          <a:lstStyle/>
          <a:p>
            <a:pPr marL="36900" indent="0" algn="just">
              <a:buNone/>
            </a:pPr>
            <a:r>
              <a:rPr lang="en-US" sz="2400" dirty="0"/>
              <a:t>“The progressive tendency of the general rate of profit to fall is, therefore, just an expression peculiar to the capitalist mode of production of the progressive development of the social productivity of labor. … proceeding from the nature of the capitalist mode of production, it is thereby proved a logical necessity that in its development the general average rate of surplus-value must express itself in a falling general rate of profit. Since the mass of the employed living labor is continually on the decline as compared to the mass of materialized labor set in motion by it, i.e., to the productively consumed means of production, it follows that the portion of living labor, unpaid and congealed in surplus-value, must also be continually on the decrease compared to the amount of value represented by the invested total capital.”</a:t>
            </a:r>
          </a:p>
          <a:p>
            <a:pPr marL="36900" indent="0" algn="just">
              <a:buNone/>
            </a:pPr>
            <a:r>
              <a:rPr lang="en-US" dirty="0"/>
              <a:t>Marx, Chapter 13, Capital Vol. III</a:t>
            </a:r>
            <a:endParaRPr lang="en-IN" dirty="0"/>
          </a:p>
        </p:txBody>
      </p:sp>
    </p:spTree>
    <p:extLst>
      <p:ext uri="{BB962C8B-B14F-4D97-AF65-F5344CB8AC3E}">
        <p14:creationId xmlns:p14="http://schemas.microsoft.com/office/powerpoint/2010/main" val="278467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2861-D06B-452F-213E-96CC001ED8BC}"/>
              </a:ext>
            </a:extLst>
          </p:cNvPr>
          <p:cNvSpPr>
            <a:spLocks noGrp="1"/>
          </p:cNvSpPr>
          <p:nvPr>
            <p:ph type="title"/>
          </p:nvPr>
        </p:nvSpPr>
        <p:spPr/>
        <p:txBody>
          <a:bodyPr/>
          <a:lstStyle/>
          <a:p>
            <a:r>
              <a:rPr lang="en-IN" dirty="0"/>
              <a:t>Countertendencies</a:t>
            </a:r>
          </a:p>
        </p:txBody>
      </p:sp>
      <p:sp>
        <p:nvSpPr>
          <p:cNvPr id="3" name="Content Placeholder 2">
            <a:extLst>
              <a:ext uri="{FF2B5EF4-FFF2-40B4-BE49-F238E27FC236}">
                <a16:creationId xmlns:a16="http://schemas.microsoft.com/office/drawing/2014/main" id="{A28BA296-DDF9-3F41-ED70-86D6F7A25319}"/>
              </a:ext>
            </a:extLst>
          </p:cNvPr>
          <p:cNvSpPr>
            <a:spLocks noGrp="1"/>
          </p:cNvSpPr>
          <p:nvPr>
            <p:ph idx="1"/>
          </p:nvPr>
        </p:nvSpPr>
        <p:spPr>
          <a:xfrm>
            <a:off x="913795" y="1984375"/>
            <a:ext cx="10353762" cy="4058751"/>
          </a:xfrm>
        </p:spPr>
        <p:txBody>
          <a:bodyPr/>
          <a:lstStyle/>
          <a:p>
            <a:pPr marL="36900" indent="0" algn="just">
              <a:buNone/>
            </a:pPr>
            <a:r>
              <a:rPr lang="en-IN" dirty="0"/>
              <a:t>Marx noted the existence of powerful countertendencies to this, in capitalist economies. They dampen or reverse the tendency of rate of profit to fall. Marx mentions five countertendencies, which are</a:t>
            </a:r>
          </a:p>
          <a:p>
            <a:pPr marL="494100" indent="-457200" algn="just">
              <a:buFont typeface="+mj-lt"/>
              <a:buAutoNum type="arabicPeriod"/>
            </a:pPr>
            <a:r>
              <a:rPr lang="en-IN" dirty="0"/>
              <a:t>the increasing intensity of exploitation of labour, which can increase rate of surplus value,</a:t>
            </a:r>
          </a:p>
          <a:p>
            <a:pPr marL="494100" indent="-457200" algn="just">
              <a:buFont typeface="+mj-lt"/>
              <a:buAutoNum type="arabicPeriod"/>
            </a:pPr>
            <a:r>
              <a:rPr lang="en-IN" dirty="0"/>
              <a:t>relative cheapening of elements of constant capital,</a:t>
            </a:r>
          </a:p>
          <a:p>
            <a:pPr marL="494100" indent="-457200" algn="just">
              <a:buFont typeface="+mj-lt"/>
              <a:buAutoNum type="arabicPeriod"/>
            </a:pPr>
            <a:r>
              <a:rPr lang="en-IN" dirty="0"/>
              <a:t>deviation of wage rate from the value of labour-power(reduction of wages),</a:t>
            </a:r>
          </a:p>
          <a:p>
            <a:pPr marL="494100" indent="-457200" algn="just">
              <a:buFont typeface="+mj-lt"/>
              <a:buAutoNum type="arabicPeriod"/>
            </a:pPr>
            <a:r>
              <a:rPr lang="en-IN" dirty="0"/>
              <a:t>the existence and increase of a relative surplus population(reserve army of labour),</a:t>
            </a:r>
          </a:p>
          <a:p>
            <a:pPr marL="494100" indent="-457200" algn="just">
              <a:buFont typeface="+mj-lt"/>
              <a:buAutoNum type="arabicPeriod"/>
            </a:pPr>
            <a:r>
              <a:rPr lang="en-IN" dirty="0"/>
              <a:t>the cheapening of consumption and capital goods through imports.</a:t>
            </a:r>
          </a:p>
          <a:p>
            <a:pPr marL="494100" indent="-457200">
              <a:buFont typeface="+mj-lt"/>
              <a:buAutoNum type="arabicPeriod"/>
            </a:pPr>
            <a:endParaRPr lang="en-IN" dirty="0"/>
          </a:p>
          <a:p>
            <a:pPr marL="494100" indent="-457200">
              <a:buFont typeface="+mj-lt"/>
              <a:buAutoNum type="arabicPeriod"/>
            </a:pPr>
            <a:endParaRPr lang="en-IN" dirty="0"/>
          </a:p>
          <a:p>
            <a:pPr marL="494100" indent="-457200">
              <a:buFont typeface="+mj-lt"/>
              <a:buAutoNum type="arabicPeriod"/>
            </a:pPr>
            <a:endParaRPr lang="en-IN" dirty="0"/>
          </a:p>
        </p:txBody>
      </p:sp>
    </p:spTree>
    <p:extLst>
      <p:ext uri="{BB962C8B-B14F-4D97-AF65-F5344CB8AC3E}">
        <p14:creationId xmlns:p14="http://schemas.microsoft.com/office/powerpoint/2010/main" val="846655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A622B-751A-891D-7012-AC264804BF47}"/>
              </a:ext>
            </a:extLst>
          </p:cNvPr>
          <p:cNvSpPr>
            <a:spLocks noGrp="1"/>
          </p:cNvSpPr>
          <p:nvPr>
            <p:ph type="title"/>
          </p:nvPr>
        </p:nvSpPr>
        <p:spPr/>
        <p:txBody>
          <a:bodyPr/>
          <a:lstStyle/>
          <a:p>
            <a:r>
              <a:rPr lang="en-IN" dirty="0"/>
              <a:t>Reserve Army of Labour</a:t>
            </a:r>
          </a:p>
        </p:txBody>
      </p:sp>
      <p:sp>
        <p:nvSpPr>
          <p:cNvPr id="3" name="Content Placeholder 2">
            <a:extLst>
              <a:ext uri="{FF2B5EF4-FFF2-40B4-BE49-F238E27FC236}">
                <a16:creationId xmlns:a16="http://schemas.microsoft.com/office/drawing/2014/main" id="{C853CC01-7147-B294-FC0D-DA6A27AA0EEE}"/>
              </a:ext>
            </a:extLst>
          </p:cNvPr>
          <p:cNvSpPr>
            <a:spLocks noGrp="1"/>
          </p:cNvSpPr>
          <p:nvPr>
            <p:ph idx="1"/>
          </p:nvPr>
        </p:nvSpPr>
        <p:spPr/>
        <p:txBody>
          <a:bodyPr/>
          <a:lstStyle/>
          <a:p>
            <a:pPr algn="just"/>
            <a:r>
              <a:rPr lang="en-IN" dirty="0"/>
              <a:t>Engels first used the term in “The Condition of Working Class in England”(1845). Marx theorized how the reserve army of labour was a necessary part of the capitalist mode of production. </a:t>
            </a:r>
          </a:p>
          <a:p>
            <a:pPr algn="just"/>
            <a:r>
              <a:rPr lang="en-IN" dirty="0"/>
              <a:t>Marx argued that under capitalism, a significant chunk of the population would be employed, due to its drive for productivity. In order to facilitate the lowering of wages and the need for an ever eager work force that will always work for less, capitalism necessitates the existence of a reserve army of labour, or a large group of perpetually existing unemployed.</a:t>
            </a:r>
          </a:p>
          <a:p>
            <a:pPr marL="414000" lvl="1" indent="0" algn="just">
              <a:buNone/>
            </a:pPr>
            <a:r>
              <a:rPr lang="en-IN" dirty="0"/>
              <a:t>“I</a:t>
            </a:r>
            <a:r>
              <a:rPr lang="en-US" b="0" i="0" dirty="0">
                <a:effectLst/>
              </a:rPr>
              <a:t>f accumulation, the development of wealth on a capitalist basis, necessarily creates a surplus laboring population, the latter becomes, in its turn, the most powerful lever of accumulation—even a condition of existence of fully developed capitalist production” – Marx, Capital Vol. I</a:t>
            </a:r>
            <a:endParaRPr lang="en-IN" dirty="0"/>
          </a:p>
        </p:txBody>
      </p:sp>
    </p:spTree>
    <p:extLst>
      <p:ext uri="{BB962C8B-B14F-4D97-AF65-F5344CB8AC3E}">
        <p14:creationId xmlns:p14="http://schemas.microsoft.com/office/powerpoint/2010/main" val="796255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7379-A636-6F6D-3D88-CDE675B37DFA}"/>
              </a:ext>
            </a:extLst>
          </p:cNvPr>
          <p:cNvSpPr>
            <a:spLocks noGrp="1"/>
          </p:cNvSpPr>
          <p:nvPr>
            <p:ph type="title"/>
          </p:nvPr>
        </p:nvSpPr>
        <p:spPr/>
        <p:txBody>
          <a:bodyPr/>
          <a:lstStyle/>
          <a:p>
            <a:r>
              <a:rPr lang="en-IN" dirty="0"/>
              <a:t>Boom and Bust Cycles</a:t>
            </a:r>
          </a:p>
        </p:txBody>
      </p:sp>
      <p:sp>
        <p:nvSpPr>
          <p:cNvPr id="3" name="Content Placeholder 2">
            <a:extLst>
              <a:ext uri="{FF2B5EF4-FFF2-40B4-BE49-F238E27FC236}">
                <a16:creationId xmlns:a16="http://schemas.microsoft.com/office/drawing/2014/main" id="{5A12777C-526E-8EA3-9BAF-64FE8766D903}"/>
              </a:ext>
            </a:extLst>
          </p:cNvPr>
          <p:cNvSpPr>
            <a:spLocks noGrp="1"/>
          </p:cNvSpPr>
          <p:nvPr>
            <p:ph idx="1"/>
          </p:nvPr>
        </p:nvSpPr>
        <p:spPr>
          <a:xfrm>
            <a:off x="913795" y="2115004"/>
            <a:ext cx="10353762" cy="4058751"/>
          </a:xfrm>
        </p:spPr>
        <p:txBody>
          <a:bodyPr/>
          <a:lstStyle/>
          <a:p>
            <a:pPr algn="just"/>
            <a:r>
              <a:rPr lang="en-IN" dirty="0"/>
              <a:t>The domination and expansion of capitalism, increasing production at faster rates and for cheaper prices is “boom”. Where there is money, capitalists flock, and this invasion into a profitable field produced more commodities than required by the market. </a:t>
            </a:r>
          </a:p>
          <a:p>
            <a:pPr algn="just"/>
            <a:r>
              <a:rPr lang="en-IN" dirty="0"/>
              <a:t>This leads to many finished commodities not being sold, and without the sales necessary o recoup the investment, economic crisis’ occur. This is the “bust”, where capitalists lose investment, leading to factories being shut and workers losing their jobs, and the living standard in general plummets.</a:t>
            </a:r>
          </a:p>
          <a:p>
            <a:pPr algn="just"/>
            <a:r>
              <a:rPr lang="en-IN" dirty="0"/>
              <a:t>Engels talks about this in detail in his pamphlet titled, the “Principles of Communism”.</a:t>
            </a:r>
          </a:p>
        </p:txBody>
      </p:sp>
    </p:spTree>
    <p:extLst>
      <p:ext uri="{BB962C8B-B14F-4D97-AF65-F5344CB8AC3E}">
        <p14:creationId xmlns:p14="http://schemas.microsoft.com/office/powerpoint/2010/main" val="3646085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E852-A158-2D7C-AF60-B9F9EFA06E65}"/>
              </a:ext>
            </a:extLst>
          </p:cNvPr>
          <p:cNvSpPr>
            <a:spLocks noGrp="1"/>
          </p:cNvSpPr>
          <p:nvPr>
            <p:ph type="title"/>
          </p:nvPr>
        </p:nvSpPr>
        <p:spPr>
          <a:xfrm>
            <a:off x="3773261" y="426681"/>
            <a:ext cx="4645478" cy="646339"/>
          </a:xfrm>
        </p:spPr>
        <p:txBody>
          <a:bodyPr>
            <a:noAutofit/>
          </a:bodyPr>
          <a:lstStyle/>
          <a:p>
            <a:r>
              <a:rPr lang="en-IN" dirty="0"/>
              <a:t>  </a:t>
            </a:r>
          </a:p>
        </p:txBody>
      </p:sp>
      <p:sp>
        <p:nvSpPr>
          <p:cNvPr id="3" name="Content Placeholder 2">
            <a:extLst>
              <a:ext uri="{FF2B5EF4-FFF2-40B4-BE49-F238E27FC236}">
                <a16:creationId xmlns:a16="http://schemas.microsoft.com/office/drawing/2014/main" id="{B163CF01-965F-5369-B895-F91C2552D02B}"/>
              </a:ext>
            </a:extLst>
          </p:cNvPr>
          <p:cNvSpPr>
            <a:spLocks noGrp="1"/>
          </p:cNvSpPr>
          <p:nvPr>
            <p:ph idx="1"/>
          </p:nvPr>
        </p:nvSpPr>
        <p:spPr>
          <a:xfrm>
            <a:off x="919119" y="1399624"/>
            <a:ext cx="10353762" cy="4058751"/>
          </a:xfrm>
        </p:spPr>
        <p:txBody>
          <a:bodyPr>
            <a:normAutofit fontScale="92500" lnSpcReduction="10000"/>
          </a:bodyPr>
          <a:lstStyle/>
          <a:p>
            <a:pPr marL="36900" indent="0" algn="just">
              <a:buNone/>
            </a:pPr>
            <a:r>
              <a:rPr lang="en-US" dirty="0"/>
              <a:t>“Industry created in the steam engine the means by which it could increase industrial production within a short space of time infinitely. Free competition necessarily growing out of big industry soon took on a violent character as a result of the ease of production. Many capitalists took up the same industry and in a short time more was produced than was needed. The result was that the products could not be sold and a so called commercial crisis appeared. Factories were shut down, factory owners were driven to bankruptcy and the workers lost their bread. Extensive misery prevailed everywhere. After a while the surplus products were sold, the factories operated again, wages went up gradually and business was better than ever. But not for long. There were again too many products and a new crisis was at hand taking the same course as the previous one. Since the beginning of this century the industries thus continually moved back and forth between epochs of crises and epochs of prosperity. Such a crisis appears regularly every five to seven years accompanied every time by great misery for the workers and by general revolutionary excitement endangering society itself.”</a:t>
            </a:r>
          </a:p>
          <a:p>
            <a:pPr marL="36900" indent="0" algn="just">
              <a:buNone/>
            </a:pPr>
            <a:r>
              <a:rPr lang="en-IN" dirty="0"/>
              <a:t>Engels, “Principles of Communism”</a:t>
            </a:r>
          </a:p>
        </p:txBody>
      </p:sp>
    </p:spTree>
    <p:extLst>
      <p:ext uri="{BB962C8B-B14F-4D97-AF65-F5344CB8AC3E}">
        <p14:creationId xmlns:p14="http://schemas.microsoft.com/office/powerpoint/2010/main" val="2873561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8CA6-EF0A-F942-F30D-A490B1332294}"/>
              </a:ext>
            </a:extLst>
          </p:cNvPr>
          <p:cNvSpPr>
            <a:spLocks noGrp="1"/>
          </p:cNvSpPr>
          <p:nvPr>
            <p:ph type="title"/>
          </p:nvPr>
        </p:nvSpPr>
        <p:spPr/>
        <p:txBody>
          <a:bodyPr/>
          <a:lstStyle/>
          <a:p>
            <a:r>
              <a:rPr lang="en-IN" dirty="0"/>
              <a:t>Class Antagonisms</a:t>
            </a:r>
          </a:p>
        </p:txBody>
      </p:sp>
      <p:sp>
        <p:nvSpPr>
          <p:cNvPr id="3" name="Content Placeholder 2">
            <a:extLst>
              <a:ext uri="{FF2B5EF4-FFF2-40B4-BE49-F238E27FC236}">
                <a16:creationId xmlns:a16="http://schemas.microsoft.com/office/drawing/2014/main" id="{185E4200-1E03-3654-7EB4-38B6F5F2D8A7}"/>
              </a:ext>
            </a:extLst>
          </p:cNvPr>
          <p:cNvSpPr>
            <a:spLocks noGrp="1"/>
          </p:cNvSpPr>
          <p:nvPr>
            <p:ph idx="1"/>
          </p:nvPr>
        </p:nvSpPr>
        <p:spPr/>
        <p:txBody>
          <a:bodyPr>
            <a:normAutofit lnSpcReduction="10000"/>
          </a:bodyPr>
          <a:lstStyle/>
          <a:p>
            <a:pPr marL="36900" indent="0" algn="just">
              <a:buNone/>
            </a:pPr>
            <a:r>
              <a:rPr lang="en-IN" dirty="0"/>
              <a:t>The non aligning interests of the working class and the capitalists are one of the most fundamental contradictions of capitalism. The capitalist wants the worker to work as much as possible, with the least wages. The worker, wants to be compensated as much as possible for the work they do. They strive for higher wages, shorter working hours and safer working conditions.</a:t>
            </a:r>
          </a:p>
          <a:p>
            <a:pPr marL="414000" lvl="1" indent="0" algn="just">
              <a:buNone/>
            </a:pPr>
            <a:r>
              <a:rPr lang="en-IN" dirty="0"/>
              <a:t>“</a:t>
            </a:r>
            <a:r>
              <a:rPr lang="en-US" b="0" i="0" u="none" strike="noStrike" baseline="0" dirty="0"/>
              <a:t>We thus see that, even if we keep ourselves within the relation of capital and wage-</a:t>
            </a:r>
            <a:r>
              <a:rPr lang="en-US" b="0" i="0" u="none" strike="noStrike" baseline="0" dirty="0" err="1"/>
              <a:t>labour</a:t>
            </a:r>
            <a:r>
              <a:rPr lang="en-US" b="0" i="0" u="none" strike="noStrike" baseline="0" dirty="0"/>
              <a:t>, the interests of capitals and the interests of wage-</a:t>
            </a:r>
            <a:r>
              <a:rPr lang="en-US" b="0" i="0" u="none" strike="noStrike" baseline="0" dirty="0" err="1"/>
              <a:t>labour</a:t>
            </a:r>
            <a:r>
              <a:rPr lang="en-US" b="0" i="0" u="none" strike="noStrike" baseline="0" dirty="0"/>
              <a:t> are diametrically opposed to each other. A rapid growth of capital is synonymous with a rapid growth of profits. Profits can grow rapidly only when the price of </a:t>
            </a:r>
            <a:r>
              <a:rPr lang="en-US" b="0" i="0" u="none" strike="noStrike" baseline="0" dirty="0" err="1"/>
              <a:t>labour</a:t>
            </a:r>
            <a:r>
              <a:rPr lang="en-US" b="0" i="0" u="none" strike="noStrike" baseline="0" dirty="0"/>
              <a:t> – the relative wages – decrease just as rapidly.” </a:t>
            </a:r>
          </a:p>
          <a:p>
            <a:pPr marL="414000" lvl="1" indent="0" algn="just">
              <a:buNone/>
            </a:pPr>
            <a:r>
              <a:rPr lang="en-US" b="0" i="0" u="none" strike="noStrike" baseline="0" dirty="0"/>
              <a:t>– Marx, “Wage </a:t>
            </a:r>
            <a:r>
              <a:rPr lang="en-US" b="0" i="0" u="none" strike="noStrike" baseline="0" dirty="0" err="1"/>
              <a:t>Labour</a:t>
            </a:r>
            <a:r>
              <a:rPr lang="en-US" b="0" i="0" u="none" strike="noStrike" baseline="0" dirty="0"/>
              <a:t> and Capital”.</a:t>
            </a:r>
            <a:endParaRPr lang="en-IN" dirty="0"/>
          </a:p>
          <a:p>
            <a:pPr marL="36900" indent="0" algn="just">
              <a:buNone/>
            </a:pPr>
            <a:r>
              <a:rPr lang="en-IN" dirty="0"/>
              <a:t>This conflict interest leads to struggles, which lead to political instability; which the capitalist class tries to fight by undermining real democratic initiatives, by lobbying, bribery, propaganda and violent state repression. </a:t>
            </a:r>
          </a:p>
          <a:p>
            <a:pPr marL="36900" indent="0">
              <a:buNone/>
            </a:pPr>
            <a:endParaRPr lang="en-IN" dirty="0"/>
          </a:p>
          <a:p>
            <a:pPr marL="414000" lvl="1" indent="0">
              <a:buNone/>
            </a:pPr>
            <a:endParaRPr lang="en-IN" b="0" i="0" u="none" strike="noStrike" baseline="0" dirty="0"/>
          </a:p>
          <a:p>
            <a:pPr marL="414000" lvl="1" indent="0">
              <a:buNone/>
            </a:pPr>
            <a:endParaRPr lang="en-IN" dirty="0"/>
          </a:p>
        </p:txBody>
      </p:sp>
    </p:spTree>
    <p:extLst>
      <p:ext uri="{BB962C8B-B14F-4D97-AF65-F5344CB8AC3E}">
        <p14:creationId xmlns:p14="http://schemas.microsoft.com/office/powerpoint/2010/main" val="335311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4496-991D-6ACB-68F1-B7CC4882D9FD}"/>
              </a:ext>
            </a:extLst>
          </p:cNvPr>
          <p:cNvSpPr>
            <a:spLocks noGrp="1"/>
          </p:cNvSpPr>
          <p:nvPr>
            <p:ph type="title"/>
          </p:nvPr>
        </p:nvSpPr>
        <p:spPr/>
        <p:txBody>
          <a:bodyPr/>
          <a:lstStyle/>
          <a:p>
            <a:r>
              <a:rPr lang="en-IN" dirty="0"/>
              <a:t>Crisis of Overproduction</a:t>
            </a:r>
          </a:p>
        </p:txBody>
      </p:sp>
      <p:sp>
        <p:nvSpPr>
          <p:cNvPr id="3" name="Content Placeholder 2">
            <a:extLst>
              <a:ext uri="{FF2B5EF4-FFF2-40B4-BE49-F238E27FC236}">
                <a16:creationId xmlns:a16="http://schemas.microsoft.com/office/drawing/2014/main" id="{B1E9B2C6-2F84-BBC8-0528-F90250C892FB}"/>
              </a:ext>
            </a:extLst>
          </p:cNvPr>
          <p:cNvSpPr>
            <a:spLocks noGrp="1"/>
          </p:cNvSpPr>
          <p:nvPr>
            <p:ph idx="1"/>
          </p:nvPr>
        </p:nvSpPr>
        <p:spPr/>
        <p:txBody>
          <a:bodyPr>
            <a:normAutofit/>
          </a:bodyPr>
          <a:lstStyle/>
          <a:p>
            <a:pPr marL="36900" indent="0" algn="just">
              <a:buNone/>
            </a:pPr>
            <a:r>
              <a:rPr lang="en-IN" dirty="0"/>
              <a:t>For Marx, capitalist crisis’ are “crisis of overproduction”, </a:t>
            </a:r>
            <a:r>
              <a:rPr lang="en-US" b="0" i="0" dirty="0">
                <a:effectLst/>
              </a:rPr>
              <a:t>too many commodities are produced than can be profitably sold, and too much capital has been invested in industry, in the attempt to claim a share of the available profits.</a:t>
            </a:r>
            <a:r>
              <a:rPr lang="en-IN" dirty="0"/>
              <a:t> </a:t>
            </a:r>
          </a:p>
          <a:p>
            <a:pPr marL="36900" indent="0" algn="just">
              <a:buNone/>
            </a:pPr>
            <a:r>
              <a:rPr lang="en-IN" dirty="0"/>
              <a:t>This related back to capitalism’s boom and bust cycles, </a:t>
            </a:r>
            <a:r>
              <a:rPr lang="en-US" dirty="0">
                <a:effectLst/>
              </a:rPr>
              <a:t>i</a:t>
            </a:r>
            <a:r>
              <a:rPr lang="en-US" b="0" i="0" dirty="0">
                <a:effectLst/>
              </a:rPr>
              <a:t>n prosperous times every capitalist invests as much as he can and steps up production. </a:t>
            </a:r>
          </a:p>
          <a:p>
            <a:pPr marL="36900" indent="0" algn="just">
              <a:buNone/>
            </a:pPr>
            <a:r>
              <a:rPr lang="en-US" dirty="0">
                <a:effectLst/>
              </a:rPr>
              <a:t>This brings in a flood of commodities to the market, and crisis ensues.</a:t>
            </a:r>
          </a:p>
          <a:p>
            <a:pPr marL="414000" lvl="1" indent="0" algn="just">
              <a:buNone/>
            </a:pPr>
            <a:r>
              <a:rPr lang="en-US" b="0" i="0" dirty="0">
                <a:effectLst/>
              </a:rPr>
              <a:t>“Overproduction demonstrates the necessary contradictions of a system that has the potential to produce real abundance, yet under which that very potential causes a breakdown every time it builds up. </a:t>
            </a:r>
            <a:r>
              <a:rPr lang="en-US" dirty="0">
                <a:effectLst/>
              </a:rPr>
              <a:t>”</a:t>
            </a:r>
          </a:p>
          <a:p>
            <a:pPr marL="414000" lvl="1" indent="0" algn="just">
              <a:buNone/>
            </a:pPr>
            <a:r>
              <a:rPr lang="en-US" b="0" i="0" dirty="0">
                <a:effectLst/>
              </a:rPr>
              <a:t>Karl Marx and World Crisis</a:t>
            </a:r>
          </a:p>
          <a:p>
            <a:pPr marL="414000" lvl="1" indent="0">
              <a:buNone/>
            </a:pPr>
            <a:endParaRPr lang="en-IN" dirty="0"/>
          </a:p>
          <a:p>
            <a:pPr marL="36900" indent="0">
              <a:buNone/>
            </a:pPr>
            <a:endParaRPr lang="en-IN" dirty="0"/>
          </a:p>
        </p:txBody>
      </p:sp>
    </p:spTree>
    <p:extLst>
      <p:ext uri="{BB962C8B-B14F-4D97-AF65-F5344CB8AC3E}">
        <p14:creationId xmlns:p14="http://schemas.microsoft.com/office/powerpoint/2010/main" val="2195849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AD231-41B6-6290-2F10-3AA27A83B6BE}"/>
              </a:ext>
            </a:extLst>
          </p:cNvPr>
          <p:cNvSpPr>
            <a:spLocks noGrp="1"/>
          </p:cNvSpPr>
          <p:nvPr>
            <p:ph type="title"/>
          </p:nvPr>
        </p:nvSpPr>
        <p:spPr/>
        <p:txBody>
          <a:bodyPr/>
          <a:lstStyle/>
          <a:p>
            <a:r>
              <a:rPr lang="en-IN" dirty="0"/>
              <a:t>Automation</a:t>
            </a:r>
          </a:p>
        </p:txBody>
      </p:sp>
      <p:sp>
        <p:nvSpPr>
          <p:cNvPr id="3" name="Content Placeholder 2">
            <a:extLst>
              <a:ext uri="{FF2B5EF4-FFF2-40B4-BE49-F238E27FC236}">
                <a16:creationId xmlns:a16="http://schemas.microsoft.com/office/drawing/2014/main" id="{C85EF824-BB1A-D50E-91C2-C2D6AFD98161}"/>
              </a:ext>
            </a:extLst>
          </p:cNvPr>
          <p:cNvSpPr>
            <a:spLocks noGrp="1"/>
          </p:cNvSpPr>
          <p:nvPr>
            <p:ph idx="1"/>
          </p:nvPr>
        </p:nvSpPr>
        <p:spPr/>
        <p:txBody>
          <a:bodyPr/>
          <a:lstStyle/>
          <a:p>
            <a:pPr marL="36900" indent="0" algn="just">
              <a:buNone/>
            </a:pPr>
            <a:r>
              <a:rPr lang="en-IN" dirty="0"/>
              <a:t>Automation is the introduction of machinery that performs labour that previously required a human being. Finely tuned machinery can perform the labour of many workers at once efficiently. Automation can cause productivity to skyrocket.</a:t>
            </a:r>
          </a:p>
          <a:p>
            <a:pPr marL="36900" indent="0" algn="just">
              <a:buNone/>
            </a:pPr>
            <a:r>
              <a:rPr lang="en-IN" dirty="0"/>
              <a:t>Under the capitalist mode of production, automation can replace wage labour, since for the capitalist, a machine is much more docile and can be manipulated at will. </a:t>
            </a:r>
          </a:p>
          <a:p>
            <a:pPr marL="36900" indent="0" algn="just">
              <a:buNone/>
            </a:pPr>
            <a:r>
              <a:rPr lang="en-US" b="0" i="0" dirty="0">
                <a:effectLst/>
              </a:rPr>
              <a:t> Marx’s view on automation was from a vantage poin</a:t>
            </a:r>
            <a:r>
              <a:rPr lang="en-US" dirty="0">
                <a:effectLst/>
              </a:rPr>
              <a:t>t of worker. He believed that it would free the worker from work in its conventional form. The concept of work would change into designing and maintaining machines, which is much more versatile and requires education and creativity.</a:t>
            </a:r>
          </a:p>
          <a:p>
            <a:pPr marL="36900" indent="0" algn="just">
              <a:buNone/>
            </a:pPr>
            <a:r>
              <a:rPr lang="en-IN" dirty="0">
                <a:effectLst/>
              </a:rPr>
              <a:t>The high efficiency of machines also guarantee that labour time is reduced and hence allows human beings to engage in </a:t>
            </a:r>
            <a:r>
              <a:rPr lang="en-IN" dirty="0" err="1">
                <a:effectLst/>
              </a:rPr>
              <a:t>activites</a:t>
            </a:r>
            <a:r>
              <a:rPr lang="en-IN" dirty="0">
                <a:effectLst/>
              </a:rPr>
              <a:t> above and beyond work.</a:t>
            </a:r>
            <a:endParaRPr lang="en-US" dirty="0">
              <a:effectLst/>
            </a:endParaRPr>
          </a:p>
        </p:txBody>
      </p:sp>
    </p:spTree>
    <p:extLst>
      <p:ext uri="{BB962C8B-B14F-4D97-AF65-F5344CB8AC3E}">
        <p14:creationId xmlns:p14="http://schemas.microsoft.com/office/powerpoint/2010/main" val="3267211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9487-6E31-30D5-A730-51D9245F3CF9}"/>
              </a:ext>
            </a:extLst>
          </p:cNvPr>
          <p:cNvSpPr>
            <a:spLocks noGrp="1"/>
          </p:cNvSpPr>
          <p:nvPr>
            <p:ph type="title"/>
          </p:nvPr>
        </p:nvSpPr>
        <p:spPr/>
        <p:txBody>
          <a:bodyPr/>
          <a:lstStyle/>
          <a:p>
            <a:r>
              <a:rPr lang="en-IN" dirty="0"/>
              <a:t>Automation</a:t>
            </a:r>
          </a:p>
        </p:txBody>
      </p:sp>
      <p:sp>
        <p:nvSpPr>
          <p:cNvPr id="3" name="Content Placeholder 2">
            <a:extLst>
              <a:ext uri="{FF2B5EF4-FFF2-40B4-BE49-F238E27FC236}">
                <a16:creationId xmlns:a16="http://schemas.microsoft.com/office/drawing/2014/main" id="{A342655E-0820-C96F-C2FC-ACF4FA5B6AAC}"/>
              </a:ext>
            </a:extLst>
          </p:cNvPr>
          <p:cNvSpPr>
            <a:spLocks noGrp="1"/>
          </p:cNvSpPr>
          <p:nvPr>
            <p:ph idx="1"/>
          </p:nvPr>
        </p:nvSpPr>
        <p:spPr/>
        <p:txBody>
          <a:bodyPr/>
          <a:lstStyle/>
          <a:p>
            <a:pPr marL="36900" indent="0" algn="just">
              <a:buNone/>
            </a:pPr>
            <a:r>
              <a:rPr lang="en-US" b="0" i="0" dirty="0">
                <a:effectLst/>
              </a:rPr>
              <a:t>Thus, Marx viewed automation as establishing the foundation for a society characterized by the efficient satisfaction of human needs, by creative work, and by the reduction of labor time.</a:t>
            </a:r>
          </a:p>
          <a:p>
            <a:pPr algn="just"/>
            <a:r>
              <a:rPr lang="en-US" dirty="0">
                <a:effectLst/>
              </a:rPr>
              <a:t>Through automating a factory, a capitalist will have increased productivity and a reduction in long term costs, the workers made redundant by the introduction of these machines are let go off by the capitalist. </a:t>
            </a:r>
            <a:r>
              <a:rPr lang="en-IN" dirty="0">
                <a:effectLst/>
              </a:rPr>
              <a:t>Truck drivers, taxi drivers, etc., will lose their jobs by the introduction of self driving cars. </a:t>
            </a:r>
          </a:p>
          <a:p>
            <a:pPr algn="just"/>
            <a:r>
              <a:rPr lang="en-IN" dirty="0">
                <a:effectLst/>
              </a:rPr>
              <a:t>Automation enables the production of much more commodities with lower costs of production, but, since the working class do not have the capability to purchase these commodities, they will remain stagnant. </a:t>
            </a:r>
          </a:p>
          <a:p>
            <a:pPr algn="just"/>
            <a:r>
              <a:rPr lang="en-IN" dirty="0">
                <a:effectLst/>
              </a:rPr>
              <a:t>This again, creates a fundamental self-destruct to capitalism, where the need for productivity and higher profits result in economic crisis’.</a:t>
            </a:r>
          </a:p>
          <a:p>
            <a:pPr marL="36900" indent="0">
              <a:buNone/>
            </a:pPr>
            <a:endParaRPr lang="en-US" dirty="0">
              <a:effectLst/>
            </a:endParaRPr>
          </a:p>
        </p:txBody>
      </p:sp>
    </p:spTree>
    <p:extLst>
      <p:ext uri="{BB962C8B-B14F-4D97-AF65-F5344CB8AC3E}">
        <p14:creationId xmlns:p14="http://schemas.microsoft.com/office/powerpoint/2010/main" val="402421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EB5C7-112F-3DC6-8290-4B8EE218B15B}"/>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22EA9F94-E4C3-72C1-45E4-3A46236A5D4C}"/>
              </a:ext>
            </a:extLst>
          </p:cNvPr>
          <p:cNvSpPr>
            <a:spLocks noGrp="1"/>
          </p:cNvSpPr>
          <p:nvPr>
            <p:ph idx="1"/>
          </p:nvPr>
        </p:nvSpPr>
        <p:spPr/>
        <p:txBody>
          <a:bodyPr>
            <a:normAutofit fontScale="25000" lnSpcReduction="20000"/>
          </a:bodyPr>
          <a:lstStyle/>
          <a:p>
            <a:pPr marL="494100" indent="-457200" algn="just">
              <a:buFont typeface="+mj-lt"/>
              <a:buAutoNum type="arabicPeriod"/>
            </a:pPr>
            <a:r>
              <a:rPr lang="en-IN" sz="11200" dirty="0"/>
              <a:t>The Tendency of the Rate of Profit to Fall</a:t>
            </a:r>
          </a:p>
          <a:p>
            <a:pPr marL="494100" indent="-457200" algn="just">
              <a:buFont typeface="+mj-lt"/>
              <a:buAutoNum type="arabicPeriod"/>
            </a:pPr>
            <a:r>
              <a:rPr lang="en-IN" sz="11200" dirty="0"/>
              <a:t>Reserve army of labour</a:t>
            </a:r>
          </a:p>
          <a:p>
            <a:pPr marL="494100" indent="-457200" algn="just">
              <a:buFont typeface="+mj-lt"/>
              <a:buAutoNum type="arabicPeriod"/>
            </a:pPr>
            <a:r>
              <a:rPr lang="en-IN" sz="11200" dirty="0"/>
              <a:t>Boom and Bust cycles</a:t>
            </a:r>
          </a:p>
          <a:p>
            <a:pPr marL="494100" indent="-457200" algn="just">
              <a:buFont typeface="+mj-lt"/>
              <a:buAutoNum type="arabicPeriod"/>
            </a:pPr>
            <a:r>
              <a:rPr lang="en-IN" sz="11200" dirty="0"/>
              <a:t>Class Antagonisms</a:t>
            </a:r>
          </a:p>
          <a:p>
            <a:pPr marL="494100" indent="-457200" algn="just">
              <a:buFont typeface="+mj-lt"/>
              <a:buAutoNum type="arabicPeriod"/>
            </a:pPr>
            <a:r>
              <a:rPr lang="en-IN" sz="11200" dirty="0"/>
              <a:t>Crisis of Overproduction</a:t>
            </a:r>
          </a:p>
          <a:p>
            <a:pPr marL="494100" indent="-457200" algn="just">
              <a:buFont typeface="+mj-lt"/>
              <a:buAutoNum type="arabicPeriod"/>
            </a:pPr>
            <a:r>
              <a:rPr lang="en-IN" sz="11200" dirty="0"/>
              <a:t>Automation</a:t>
            </a:r>
          </a:p>
          <a:p>
            <a:pPr marL="494100" indent="-457200">
              <a:buFont typeface="+mj-lt"/>
              <a:buAutoNum type="arabicPeriod"/>
            </a:pPr>
            <a:endParaRPr lang="en-IN" dirty="0"/>
          </a:p>
          <a:p>
            <a:pPr marL="494100" indent="-457200">
              <a:buFont typeface="+mj-lt"/>
              <a:buAutoNum type="arabicPeriod"/>
            </a:pPr>
            <a:endParaRPr lang="en-IN" dirty="0"/>
          </a:p>
          <a:p>
            <a:pPr marL="494100" indent="-457200">
              <a:buFont typeface="+mj-lt"/>
              <a:buAutoNum type="arabicPeriod"/>
            </a:pPr>
            <a:endParaRPr lang="en-IN" dirty="0"/>
          </a:p>
          <a:p>
            <a:pPr marL="494100" indent="-457200">
              <a:buFont typeface="+mj-lt"/>
              <a:buAutoNum type="arabicPeriod"/>
            </a:pPr>
            <a:endParaRPr lang="en-IN" dirty="0"/>
          </a:p>
          <a:p>
            <a:pPr marL="494100" indent="-457200">
              <a:buFont typeface="+mj-lt"/>
              <a:buAutoNum type="arabicPeriod"/>
            </a:pPr>
            <a:endParaRPr lang="en-IN" dirty="0"/>
          </a:p>
          <a:p>
            <a:pPr marL="36900" indent="0">
              <a:buNone/>
            </a:pPr>
            <a:endParaRPr lang="en-IN" dirty="0"/>
          </a:p>
          <a:p>
            <a:pPr marL="36900" indent="0">
              <a:buNone/>
            </a:pPr>
            <a:endParaRPr lang="en-IN" dirty="0"/>
          </a:p>
          <a:p>
            <a:pPr marL="36900" indent="0">
              <a:buNone/>
            </a:pPr>
            <a:endParaRPr lang="en-IN" dirty="0"/>
          </a:p>
          <a:p>
            <a:pPr marL="36900" indent="0">
              <a:buNone/>
            </a:pPr>
            <a:r>
              <a:rPr lang="en-IN" sz="8000" dirty="0"/>
              <a:t>To begin with, we define basic terms and aspects.</a:t>
            </a:r>
            <a:endParaRPr lang="en-IN" dirty="0"/>
          </a:p>
          <a:p>
            <a:pPr marL="494100" indent="-457200">
              <a:buFont typeface="+mj-lt"/>
              <a:buAutoNum type="arabicPeriod"/>
            </a:pPr>
            <a:endParaRPr lang="en-IN" dirty="0"/>
          </a:p>
          <a:p>
            <a:pPr marL="494100" indent="-457200">
              <a:buFont typeface="+mj-lt"/>
              <a:buAutoNum type="arabicPeriod"/>
            </a:pPr>
            <a:endParaRPr lang="en-IN" dirty="0"/>
          </a:p>
        </p:txBody>
      </p:sp>
    </p:spTree>
    <p:extLst>
      <p:ext uri="{BB962C8B-B14F-4D97-AF65-F5344CB8AC3E}">
        <p14:creationId xmlns:p14="http://schemas.microsoft.com/office/powerpoint/2010/main" val="3095728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1B34-A3C3-4DF7-7CDB-38EE0381BF53}"/>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E8FAFCDC-EB7F-6569-6BDA-08266F6AB90F}"/>
              </a:ext>
            </a:extLst>
          </p:cNvPr>
          <p:cNvSpPr>
            <a:spLocks noGrp="1"/>
          </p:cNvSpPr>
          <p:nvPr>
            <p:ph idx="1"/>
          </p:nvPr>
        </p:nvSpPr>
        <p:spPr>
          <a:xfrm>
            <a:off x="913795" y="1691983"/>
            <a:ext cx="10353762" cy="4058751"/>
          </a:xfrm>
        </p:spPr>
        <p:txBody>
          <a:bodyPr>
            <a:normAutofit/>
          </a:bodyPr>
          <a:lstStyle/>
          <a:p>
            <a:pPr algn="just"/>
            <a:r>
              <a:rPr lang="en-IN" dirty="0"/>
              <a:t>Capitalism, as a system that dictates infinite growth in a finite world, cannot exist or sustain itself without increasing consumption and the production for consumption. In an environment of finite resources, there is always an upper limit on consumption.</a:t>
            </a:r>
          </a:p>
          <a:p>
            <a:pPr algn="just"/>
            <a:r>
              <a:rPr lang="en-IN" dirty="0"/>
              <a:t>This poses itself as the many in built contradictions of the mode of production itself, acting as a self-destruct to it.</a:t>
            </a:r>
          </a:p>
          <a:p>
            <a:pPr algn="just"/>
            <a:r>
              <a:rPr lang="en-IN" dirty="0"/>
              <a:t>The need for constant expansion can be seen in history through the advent of imperialism, and in the decay of the environment.</a:t>
            </a:r>
          </a:p>
          <a:p>
            <a:pPr algn="just"/>
            <a:r>
              <a:rPr lang="en-IN" dirty="0"/>
              <a:t>This can have two potential end results: either the expansion beyond logical limits and the consequent decay and extinction of the forces that gave rise to it; or it gives room to a new system that is based on the rational allocation of resources.</a:t>
            </a:r>
          </a:p>
        </p:txBody>
      </p:sp>
    </p:spTree>
    <p:extLst>
      <p:ext uri="{BB962C8B-B14F-4D97-AF65-F5344CB8AC3E}">
        <p14:creationId xmlns:p14="http://schemas.microsoft.com/office/powerpoint/2010/main" val="1526977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C237-8D8C-98F1-D109-CAC1947F28AD}"/>
              </a:ext>
            </a:extLst>
          </p:cNvPr>
          <p:cNvSpPr>
            <a:spLocks noGrp="1"/>
          </p:cNvSpPr>
          <p:nvPr>
            <p:ph type="title"/>
          </p:nvPr>
        </p:nvSpPr>
        <p:spPr/>
        <p:txBody>
          <a:bodyPr/>
          <a:lstStyle/>
          <a:p>
            <a:pPr algn="l"/>
            <a:r>
              <a:rPr lang="en-IN" dirty="0"/>
              <a:t>References</a:t>
            </a:r>
          </a:p>
        </p:txBody>
      </p:sp>
      <p:sp>
        <p:nvSpPr>
          <p:cNvPr id="3" name="Content Placeholder 2">
            <a:extLst>
              <a:ext uri="{FF2B5EF4-FFF2-40B4-BE49-F238E27FC236}">
                <a16:creationId xmlns:a16="http://schemas.microsoft.com/office/drawing/2014/main" id="{C90ED38E-5CA0-AC9C-4F81-E286E454CFCC}"/>
              </a:ext>
            </a:extLst>
          </p:cNvPr>
          <p:cNvSpPr>
            <a:spLocks noGrp="1"/>
          </p:cNvSpPr>
          <p:nvPr>
            <p:ph idx="1"/>
          </p:nvPr>
        </p:nvSpPr>
        <p:spPr/>
        <p:txBody>
          <a:bodyPr>
            <a:normAutofit fontScale="92500" lnSpcReduction="10000"/>
          </a:bodyPr>
          <a:lstStyle/>
          <a:p>
            <a:r>
              <a:rPr lang="en-IN" dirty="0"/>
              <a:t>Marxist Internet Archive</a:t>
            </a:r>
          </a:p>
          <a:p>
            <a:pPr lvl="1"/>
            <a:r>
              <a:rPr lang="en-IN" dirty="0"/>
              <a:t>“Karl Marx and The World Crisis”,</a:t>
            </a:r>
          </a:p>
          <a:p>
            <a:pPr marL="450000" lvl="1" indent="0">
              <a:buNone/>
            </a:pPr>
            <a:r>
              <a:rPr lang="en-IN" dirty="0">
                <a:hlinkClick r:id="rId2"/>
              </a:rPr>
              <a:t>https://www.marxists.org/history/etol/newspape/socialistvoice/marx19.html</a:t>
            </a:r>
            <a:endParaRPr lang="en-IN" dirty="0"/>
          </a:p>
          <a:p>
            <a:pPr lvl="1"/>
            <a:r>
              <a:rPr lang="en-IN" dirty="0"/>
              <a:t>“Surplus Value”, Vitaly </a:t>
            </a:r>
            <a:r>
              <a:rPr lang="en-IN" dirty="0" err="1"/>
              <a:t>Vygodsky</a:t>
            </a:r>
            <a:r>
              <a:rPr lang="en-IN" dirty="0"/>
              <a:t>,</a:t>
            </a:r>
          </a:p>
          <a:p>
            <a:pPr marL="450000" lvl="1" indent="0">
              <a:buNone/>
            </a:pPr>
            <a:r>
              <a:rPr lang="en-IN" dirty="0">
                <a:hlinkClick r:id="rId3"/>
              </a:rPr>
              <a:t>https://www.marxists.org/archive/vygodsky/unknown/surplus_value.htm#:~:text=Absolute%20surplus%20value%20is%20the,the%20relation%20of%20class%20forces</a:t>
            </a:r>
            <a:r>
              <a:rPr lang="en-IN" dirty="0"/>
              <a:t>.</a:t>
            </a:r>
          </a:p>
          <a:p>
            <a:pPr lvl="1"/>
            <a:r>
              <a:rPr lang="en-IN" dirty="0"/>
              <a:t>“Political Economy”,</a:t>
            </a:r>
          </a:p>
          <a:p>
            <a:pPr marL="450000" lvl="1" indent="0">
              <a:buNone/>
            </a:pPr>
            <a:r>
              <a:rPr lang="en-IN" dirty="0">
                <a:hlinkClick r:id="rId4"/>
              </a:rPr>
              <a:t>https://www.marxists.org/subject/economy/authors/pe/pe-ch07.htm</a:t>
            </a:r>
            <a:endParaRPr lang="en-IN" dirty="0"/>
          </a:p>
          <a:p>
            <a:pPr lvl="1"/>
            <a:r>
              <a:rPr lang="en-IN" dirty="0"/>
              <a:t>“Wage Labour and Capital”, Karl Marx</a:t>
            </a:r>
          </a:p>
          <a:p>
            <a:pPr lvl="1"/>
            <a:r>
              <a:rPr lang="en-IN" dirty="0"/>
              <a:t>“Principles of Communism”, Friedrich Engels</a:t>
            </a:r>
          </a:p>
          <a:p>
            <a:pPr lvl="1"/>
            <a:r>
              <a:rPr lang="en-IN" dirty="0"/>
              <a:t>“Capital”, Karl Marx</a:t>
            </a:r>
          </a:p>
          <a:p>
            <a:pPr marL="36900" indent="0">
              <a:buNone/>
            </a:pPr>
            <a:endParaRPr lang="en-IN" dirty="0"/>
          </a:p>
        </p:txBody>
      </p:sp>
    </p:spTree>
    <p:extLst>
      <p:ext uri="{BB962C8B-B14F-4D97-AF65-F5344CB8AC3E}">
        <p14:creationId xmlns:p14="http://schemas.microsoft.com/office/powerpoint/2010/main" val="2817605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73D8-A2C2-2D16-0EA1-687EF2C2A597}"/>
              </a:ext>
            </a:extLst>
          </p:cNvPr>
          <p:cNvSpPr>
            <a:spLocks noGrp="1"/>
          </p:cNvSpPr>
          <p:nvPr>
            <p:ph type="title"/>
          </p:nvPr>
        </p:nvSpPr>
        <p:spPr/>
        <p:txBody>
          <a:bodyPr/>
          <a:lstStyle/>
          <a:p>
            <a:pPr algn="l"/>
            <a:r>
              <a:rPr lang="en-IN" dirty="0"/>
              <a:t>References</a:t>
            </a:r>
          </a:p>
        </p:txBody>
      </p:sp>
      <p:sp>
        <p:nvSpPr>
          <p:cNvPr id="3" name="Content Placeholder 2">
            <a:extLst>
              <a:ext uri="{FF2B5EF4-FFF2-40B4-BE49-F238E27FC236}">
                <a16:creationId xmlns:a16="http://schemas.microsoft.com/office/drawing/2014/main" id="{0AC73C7A-EE55-8F25-B878-BAB19C8E9430}"/>
              </a:ext>
            </a:extLst>
          </p:cNvPr>
          <p:cNvSpPr>
            <a:spLocks noGrp="1"/>
          </p:cNvSpPr>
          <p:nvPr>
            <p:ph idx="1"/>
          </p:nvPr>
        </p:nvSpPr>
        <p:spPr/>
        <p:txBody>
          <a:bodyPr>
            <a:normAutofit fontScale="92500" lnSpcReduction="10000"/>
          </a:bodyPr>
          <a:lstStyle/>
          <a:p>
            <a:r>
              <a:rPr lang="en-IN" dirty="0" err="1"/>
              <a:t>Youtube</a:t>
            </a:r>
            <a:r>
              <a:rPr lang="en-IN" dirty="0"/>
              <a:t>:</a:t>
            </a:r>
          </a:p>
          <a:p>
            <a:pPr lvl="1"/>
            <a:r>
              <a:rPr lang="en-US" i="0" dirty="0">
                <a:effectLst/>
              </a:rPr>
              <a:t>Why Capitalism Will Always Fail (Capitalism's In-Built Self-Destruct; The Falling Rate of Profit)</a:t>
            </a:r>
            <a:endParaRPr lang="en-IN" dirty="0"/>
          </a:p>
          <a:p>
            <a:pPr marL="450000" lvl="1" indent="0">
              <a:buNone/>
            </a:pPr>
            <a:r>
              <a:rPr lang="en-IN" dirty="0">
                <a:hlinkClick r:id="rId2"/>
              </a:rPr>
              <a:t>https://www.youtube.com/watch?v=SEGGvVinUao&amp;t=489s&amp;ab_channel=Hakim</a:t>
            </a:r>
            <a:endParaRPr lang="en-IN" dirty="0"/>
          </a:p>
          <a:p>
            <a:pPr lvl="1"/>
            <a:r>
              <a:rPr lang="en-US" i="0" dirty="0">
                <a:effectLst/>
              </a:rPr>
              <a:t>Capitalism Really Sucks, But Why?</a:t>
            </a:r>
          </a:p>
          <a:p>
            <a:pPr marL="450000" lvl="1" indent="0">
              <a:buNone/>
            </a:pPr>
            <a:r>
              <a:rPr lang="en-IN" dirty="0">
                <a:hlinkClick r:id="rId3"/>
              </a:rPr>
              <a:t>https://www.youtube.com/watch?v=vk2yCePYs90&amp;t=289s&amp;ab_channel=Hakim</a:t>
            </a:r>
            <a:endParaRPr lang="en-IN" dirty="0"/>
          </a:p>
          <a:p>
            <a:pPr lvl="1"/>
            <a:r>
              <a:rPr lang="en-US" i="0" dirty="0">
                <a:effectLst/>
              </a:rPr>
              <a:t>Automation, and Why it's Better Under Socialism</a:t>
            </a:r>
          </a:p>
          <a:p>
            <a:pPr marL="450000" lvl="1" indent="0">
              <a:buNone/>
            </a:pPr>
            <a:r>
              <a:rPr lang="en-US" i="0" dirty="0">
                <a:effectLst/>
                <a:hlinkClick r:id="rId4"/>
              </a:rPr>
              <a:t>https://www.youtube.com/watch?v=hVta_9uJxO4&amp;ab_channel=Hakim</a:t>
            </a:r>
            <a:endParaRPr lang="en-US" dirty="0">
              <a:effectLst/>
            </a:endParaRPr>
          </a:p>
          <a:p>
            <a:pPr lvl="1"/>
            <a:r>
              <a:rPr lang="en-US" i="0" dirty="0">
                <a:effectLst/>
              </a:rPr>
              <a:t>Fundamentals of Marx: Falling Profit Rates (LTRPF)</a:t>
            </a:r>
          </a:p>
          <a:p>
            <a:pPr marL="450000" lvl="1" indent="0">
              <a:buNone/>
            </a:pPr>
            <a:r>
              <a:rPr lang="en-US" i="0" dirty="0">
                <a:effectLst/>
                <a:hlinkClick r:id="rId5"/>
              </a:rPr>
              <a:t>https://www.youtube.com/watch?v=EKdQB58g89M&amp;ab_channel=TheMarxistProject</a:t>
            </a:r>
            <a:endParaRPr lang="en-US" i="0" dirty="0">
              <a:effectLst/>
            </a:endParaRPr>
          </a:p>
          <a:p>
            <a:pPr lvl="1"/>
            <a:r>
              <a:rPr lang="en-US" i="0" dirty="0">
                <a:effectLst/>
              </a:rPr>
              <a:t>Fundamentals of Marx: Surplus Labor and Value</a:t>
            </a:r>
          </a:p>
          <a:p>
            <a:pPr marL="450000" lvl="1" indent="0">
              <a:buNone/>
            </a:pPr>
            <a:r>
              <a:rPr lang="en-US" i="0" dirty="0">
                <a:effectLst/>
                <a:hlinkClick r:id="rId6"/>
              </a:rPr>
              <a:t>https://www.youtube.com/watch?v=xzqm9QHls60&amp;t=23s&amp;ab_channel=TheMarxistProject</a:t>
            </a:r>
            <a:endParaRPr lang="en-US" i="0" dirty="0">
              <a:effectLst/>
            </a:endParaRPr>
          </a:p>
          <a:p>
            <a:pPr marL="450000" lvl="1" indent="0">
              <a:buNone/>
            </a:pPr>
            <a:endParaRPr lang="en-US" i="0" dirty="0">
              <a:effectLst/>
            </a:endParaRPr>
          </a:p>
          <a:p>
            <a:pPr lvl="1"/>
            <a:endParaRPr lang="en-US" i="0" dirty="0">
              <a:effectLst/>
            </a:endParaRPr>
          </a:p>
          <a:p>
            <a:pPr marL="450000" lvl="1" indent="0">
              <a:buNone/>
            </a:pPr>
            <a:endParaRPr lang="en-US" i="0" dirty="0">
              <a:effectLst/>
            </a:endParaRPr>
          </a:p>
          <a:p>
            <a:pPr lvl="1"/>
            <a:endParaRPr lang="en-US" i="0" dirty="0">
              <a:effectLst/>
            </a:endParaRPr>
          </a:p>
          <a:p>
            <a:pPr lvl="1"/>
            <a:endParaRPr lang="en-US" i="0" dirty="0">
              <a:effectLst/>
            </a:endParaRPr>
          </a:p>
          <a:p>
            <a:pPr lvl="1"/>
            <a:endParaRPr lang="en-IN" dirty="0"/>
          </a:p>
        </p:txBody>
      </p:sp>
    </p:spTree>
    <p:extLst>
      <p:ext uri="{BB962C8B-B14F-4D97-AF65-F5344CB8AC3E}">
        <p14:creationId xmlns:p14="http://schemas.microsoft.com/office/powerpoint/2010/main" val="1748513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5C72-220E-71C7-55B3-45D38419F5C0}"/>
              </a:ext>
            </a:extLst>
          </p:cNvPr>
          <p:cNvSpPr>
            <a:spLocks noGrp="1"/>
          </p:cNvSpPr>
          <p:nvPr>
            <p:ph type="title"/>
          </p:nvPr>
        </p:nvSpPr>
        <p:spPr>
          <a:xfrm>
            <a:off x="913795" y="609600"/>
            <a:ext cx="10353762" cy="970450"/>
          </a:xfrm>
        </p:spPr>
        <p:txBody>
          <a:bodyPr>
            <a:normAutofit/>
          </a:bodyPr>
          <a:lstStyle/>
          <a:p>
            <a:r>
              <a:rPr lang="en-IN"/>
              <a:t>Modes of Production</a:t>
            </a:r>
            <a:endParaRPr lang="en-IN" dirty="0"/>
          </a:p>
        </p:txBody>
      </p:sp>
      <p:sp>
        <p:nvSpPr>
          <p:cNvPr id="3" name="Content Placeholder 2">
            <a:extLst>
              <a:ext uri="{FF2B5EF4-FFF2-40B4-BE49-F238E27FC236}">
                <a16:creationId xmlns:a16="http://schemas.microsoft.com/office/drawing/2014/main" id="{5C06F173-971F-EBED-9CB0-5145EA0D60F5}"/>
              </a:ext>
            </a:extLst>
          </p:cNvPr>
          <p:cNvSpPr>
            <a:spLocks noGrp="1"/>
          </p:cNvSpPr>
          <p:nvPr>
            <p:ph idx="1"/>
          </p:nvPr>
        </p:nvSpPr>
        <p:spPr>
          <a:xfrm>
            <a:off x="1059976" y="1732449"/>
            <a:ext cx="5546272" cy="4058751"/>
          </a:xfrm>
        </p:spPr>
        <p:txBody>
          <a:bodyPr anchor="ctr">
            <a:normAutofit/>
          </a:bodyPr>
          <a:lstStyle/>
          <a:p>
            <a:pPr algn="just">
              <a:lnSpc>
                <a:spcPct val="90000"/>
              </a:lnSpc>
            </a:pPr>
            <a:r>
              <a:rPr lang="en-IN" sz="1900" dirty="0"/>
              <a:t>Modes of production are the ways in which society is organized to produce goods and services. It refers to the ways in which the costs and benefits of economic activities are allotted.</a:t>
            </a:r>
          </a:p>
          <a:p>
            <a:pPr algn="just">
              <a:lnSpc>
                <a:spcPct val="90000"/>
              </a:lnSpc>
            </a:pPr>
            <a:r>
              <a:rPr lang="en-IN" sz="1900" dirty="0"/>
              <a:t>It includes the “forces of production” and the “relations of production”.</a:t>
            </a:r>
          </a:p>
          <a:p>
            <a:pPr algn="just">
              <a:lnSpc>
                <a:spcPct val="90000"/>
              </a:lnSpc>
            </a:pPr>
            <a:r>
              <a:rPr lang="en-IN" sz="1900" dirty="0"/>
              <a:t>The forces of production include human labour and the means of production(machinery, infrastructure, land, etc.)</a:t>
            </a:r>
          </a:p>
          <a:p>
            <a:pPr algn="just">
              <a:lnSpc>
                <a:spcPct val="90000"/>
              </a:lnSpc>
            </a:pPr>
            <a:r>
              <a:rPr lang="en-IN" sz="1900" dirty="0"/>
              <a:t>The relations of production refer to the social relationships arising in the process of production, mainly between owners and non-owners of means of production.</a:t>
            </a:r>
          </a:p>
          <a:p>
            <a:pPr>
              <a:lnSpc>
                <a:spcPct val="90000"/>
              </a:lnSpc>
            </a:pPr>
            <a:endParaRPr lang="en-IN" sz="1900" dirty="0"/>
          </a:p>
        </p:txBody>
      </p:sp>
      <p:pic>
        <p:nvPicPr>
          <p:cNvPr id="1026" name="Picture 2" descr="Mode of Production in Marxism - Simply Sociology">
            <a:extLst>
              <a:ext uri="{FF2B5EF4-FFF2-40B4-BE49-F238E27FC236}">
                <a16:creationId xmlns:a16="http://schemas.microsoft.com/office/drawing/2014/main" id="{DA7A3B44-E02F-FE7D-8E5A-640649D802C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6560" y="2486769"/>
            <a:ext cx="4065464" cy="188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80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3D6C4-3485-FD69-CA6F-658A8806E572}"/>
              </a:ext>
            </a:extLst>
          </p:cNvPr>
          <p:cNvSpPr>
            <a:spLocks noGrp="1"/>
          </p:cNvSpPr>
          <p:nvPr>
            <p:ph type="title"/>
          </p:nvPr>
        </p:nvSpPr>
        <p:spPr>
          <a:xfrm>
            <a:off x="913795" y="777551"/>
            <a:ext cx="10353762" cy="970450"/>
          </a:xfrm>
        </p:spPr>
        <p:txBody>
          <a:bodyPr/>
          <a:lstStyle/>
          <a:p>
            <a:r>
              <a:rPr lang="en-IN" dirty="0"/>
              <a:t>The Capitalist Mode of Production</a:t>
            </a:r>
          </a:p>
        </p:txBody>
      </p:sp>
      <p:sp>
        <p:nvSpPr>
          <p:cNvPr id="3" name="Content Placeholder 2">
            <a:extLst>
              <a:ext uri="{FF2B5EF4-FFF2-40B4-BE49-F238E27FC236}">
                <a16:creationId xmlns:a16="http://schemas.microsoft.com/office/drawing/2014/main" id="{871E4CFA-2E6D-1D18-1537-16FFDD90FCC0}"/>
              </a:ext>
            </a:extLst>
          </p:cNvPr>
          <p:cNvSpPr>
            <a:spLocks noGrp="1"/>
          </p:cNvSpPr>
          <p:nvPr>
            <p:ph idx="1"/>
          </p:nvPr>
        </p:nvSpPr>
        <p:spPr>
          <a:xfrm>
            <a:off x="913795" y="2021698"/>
            <a:ext cx="10353762" cy="4058751"/>
          </a:xfrm>
        </p:spPr>
        <p:txBody>
          <a:bodyPr/>
          <a:lstStyle/>
          <a:p>
            <a:pPr algn="just"/>
            <a:r>
              <a:rPr lang="en-US" dirty="0"/>
              <a:t>It is characterized by the private ownership of the means of production.</a:t>
            </a:r>
          </a:p>
          <a:p>
            <a:pPr algn="just"/>
            <a:r>
              <a:rPr lang="en-US" dirty="0"/>
              <a:t>Under the capitalist system, the basis of production relations is the capitalist ownership of the means of production which is used for exploiting wageworkers.</a:t>
            </a:r>
          </a:p>
          <a:p>
            <a:pPr marL="414000" lvl="1" indent="0" algn="just">
              <a:buNone/>
            </a:pPr>
            <a:r>
              <a:rPr lang="en-US" dirty="0"/>
              <a:t>“the capitalist mode of production rests on the fact that the material conditions of production are in the hands of non-workers in the form of property in capital and land, while the masses are only owners of the personal conditions of production, of </a:t>
            </a:r>
            <a:r>
              <a:rPr lang="en-US" dirty="0" err="1"/>
              <a:t>labour</a:t>
            </a:r>
            <a:r>
              <a:rPr lang="en-US" dirty="0"/>
              <a:t>-power". (Marx, "Critique of the Gotha </a:t>
            </a:r>
            <a:r>
              <a:rPr lang="en-US" dirty="0" err="1"/>
              <a:t>Programme</a:t>
            </a:r>
            <a:r>
              <a:rPr lang="en-US" dirty="0"/>
              <a:t>", Marx and Engels, Selected Works, 1950, English edition, vol. II, p. 23.)</a:t>
            </a:r>
          </a:p>
          <a:p>
            <a:pPr algn="just"/>
            <a:r>
              <a:rPr lang="en-US" dirty="0"/>
              <a:t>It relies on the extraction of surplus value of the worker to create profits.</a:t>
            </a:r>
          </a:p>
          <a:p>
            <a:pPr algn="just"/>
            <a:r>
              <a:rPr lang="en-US" dirty="0"/>
              <a:t>Wage </a:t>
            </a:r>
            <a:r>
              <a:rPr lang="en-US" dirty="0" err="1"/>
              <a:t>labour</a:t>
            </a:r>
            <a:r>
              <a:rPr lang="en-US" dirty="0"/>
              <a:t> and market based economies are another defining aspect.</a:t>
            </a:r>
            <a:endParaRPr lang="en-IN" dirty="0"/>
          </a:p>
        </p:txBody>
      </p:sp>
    </p:spTree>
    <p:extLst>
      <p:ext uri="{BB962C8B-B14F-4D97-AF65-F5344CB8AC3E}">
        <p14:creationId xmlns:p14="http://schemas.microsoft.com/office/powerpoint/2010/main" val="1848629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BFD2-4CB9-44A7-0878-686AFCF5BAE7}"/>
              </a:ext>
            </a:extLst>
          </p:cNvPr>
          <p:cNvSpPr>
            <a:spLocks noGrp="1"/>
          </p:cNvSpPr>
          <p:nvPr>
            <p:ph type="title"/>
          </p:nvPr>
        </p:nvSpPr>
        <p:spPr/>
        <p:txBody>
          <a:bodyPr>
            <a:normAutofit/>
          </a:bodyPr>
          <a:lstStyle/>
          <a:p>
            <a:r>
              <a:rPr lang="en-IN" sz="3200" dirty="0"/>
              <a:t>Constant Capital, Variable Capital, </a:t>
            </a:r>
            <a:r>
              <a:rPr lang="en-IN" sz="3200" dirty="0" err="1"/>
              <a:t>LToV</a:t>
            </a:r>
            <a:endParaRPr lang="en-IN" sz="3200" dirty="0"/>
          </a:p>
        </p:txBody>
      </p:sp>
      <p:sp>
        <p:nvSpPr>
          <p:cNvPr id="3" name="Content Placeholder 2">
            <a:extLst>
              <a:ext uri="{FF2B5EF4-FFF2-40B4-BE49-F238E27FC236}">
                <a16:creationId xmlns:a16="http://schemas.microsoft.com/office/drawing/2014/main" id="{6D4243F4-D3B2-ACB1-CD21-D484B77BC82A}"/>
              </a:ext>
            </a:extLst>
          </p:cNvPr>
          <p:cNvSpPr>
            <a:spLocks noGrp="1"/>
          </p:cNvSpPr>
          <p:nvPr>
            <p:ph idx="1"/>
          </p:nvPr>
        </p:nvSpPr>
        <p:spPr/>
        <p:txBody>
          <a:bodyPr>
            <a:normAutofit fontScale="92500"/>
          </a:bodyPr>
          <a:lstStyle/>
          <a:p>
            <a:pPr algn="just"/>
            <a:r>
              <a:rPr lang="en-IN" b="1" dirty="0"/>
              <a:t>Constant Capital </a:t>
            </a:r>
            <a:r>
              <a:rPr lang="en-IN" dirty="0"/>
              <a:t>is the sum total of the value of means of production; the factories, machines, raw materials, fuel, and other necessary products and material inputs used in the production process.</a:t>
            </a:r>
          </a:p>
          <a:p>
            <a:pPr algn="just"/>
            <a:r>
              <a:rPr lang="en-IN" b="1" dirty="0"/>
              <a:t>Variable Capital </a:t>
            </a:r>
            <a:r>
              <a:rPr lang="en-IN" dirty="0"/>
              <a:t>is the value of human labour purchased by the capitalists and employed by them in the production process.</a:t>
            </a:r>
          </a:p>
          <a:p>
            <a:pPr algn="just"/>
            <a:r>
              <a:rPr lang="en-IN" dirty="0"/>
              <a:t>Variable Capital is different from Constant or Dead Capital in the sense that it can create value.</a:t>
            </a:r>
          </a:p>
          <a:p>
            <a:pPr algn="just"/>
            <a:r>
              <a:rPr lang="en-IN" dirty="0"/>
              <a:t>According to Marx’s Labour Theory of Value, the “value” of any commodity is defined as the “</a:t>
            </a:r>
            <a:r>
              <a:rPr lang="en-US" b="0" i="0" u="none" strike="noStrike" baseline="0" dirty="0"/>
              <a:t>the amount of socially necessary </a:t>
            </a:r>
            <a:r>
              <a:rPr lang="en-US" b="0" i="0" u="none" strike="noStrike" baseline="0" dirty="0" err="1"/>
              <a:t>labour</a:t>
            </a:r>
            <a:r>
              <a:rPr lang="en-US" b="0" i="0" u="none" strike="noStrike" baseline="0" dirty="0"/>
              <a:t> embodied in a particular commodity”.</a:t>
            </a:r>
          </a:p>
          <a:p>
            <a:pPr algn="just"/>
            <a:r>
              <a:rPr lang="en-IN" dirty="0"/>
              <a:t>Price is merely the exchange value of a commodity estimated in money.</a:t>
            </a:r>
          </a:p>
          <a:p>
            <a:pPr algn="just"/>
            <a:r>
              <a:rPr lang="en-IN" dirty="0"/>
              <a:t>Socially necessary labour time is the amount of labour time performed by a worker of average skill, working on tools of average productive potential, to produce a given commodity.</a:t>
            </a:r>
          </a:p>
        </p:txBody>
      </p:sp>
    </p:spTree>
    <p:extLst>
      <p:ext uri="{BB962C8B-B14F-4D97-AF65-F5344CB8AC3E}">
        <p14:creationId xmlns:p14="http://schemas.microsoft.com/office/powerpoint/2010/main" val="290745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F68A-55C1-2E1F-3D57-04B3B44BD2E0}"/>
              </a:ext>
            </a:extLst>
          </p:cNvPr>
          <p:cNvSpPr>
            <a:spLocks noGrp="1"/>
          </p:cNvSpPr>
          <p:nvPr>
            <p:ph type="title"/>
          </p:nvPr>
        </p:nvSpPr>
        <p:spPr/>
        <p:txBody>
          <a:bodyPr/>
          <a:lstStyle/>
          <a:p>
            <a:r>
              <a:rPr lang="en-IN"/>
              <a:t>Surplus Value</a:t>
            </a:r>
            <a:endParaRPr lang="en-IN" dirty="0"/>
          </a:p>
        </p:txBody>
      </p:sp>
      <p:sp>
        <p:nvSpPr>
          <p:cNvPr id="3" name="Content Placeholder 2">
            <a:extLst>
              <a:ext uri="{FF2B5EF4-FFF2-40B4-BE49-F238E27FC236}">
                <a16:creationId xmlns:a16="http://schemas.microsoft.com/office/drawing/2014/main" id="{BBC4B291-083A-E1A4-89DE-920D8068A344}"/>
              </a:ext>
            </a:extLst>
          </p:cNvPr>
          <p:cNvSpPr>
            <a:spLocks noGrp="1"/>
          </p:cNvSpPr>
          <p:nvPr>
            <p:ph idx="1"/>
          </p:nvPr>
        </p:nvSpPr>
        <p:spPr/>
        <p:txBody>
          <a:bodyPr/>
          <a:lstStyle/>
          <a:p>
            <a:pPr marL="36900" indent="0" algn="just">
              <a:buNone/>
            </a:pPr>
            <a:r>
              <a:rPr lang="en-IN" b="1" dirty="0"/>
              <a:t>Surplus Value </a:t>
            </a:r>
            <a:r>
              <a:rPr lang="en-IN" dirty="0"/>
              <a:t>is the value produced by workers in the capitalist system of production which is over and above that which goes to pay their wages, and the costs of raw materials, and other expenses required to keep the production process going. It is the prime source of profit for the capitalist, who appropriates this from the worker.</a:t>
            </a:r>
            <a:r>
              <a:rPr lang="en-IN" b="1" dirty="0"/>
              <a:t> </a:t>
            </a:r>
          </a:p>
          <a:p>
            <a:pPr marL="36900" indent="0" algn="just">
              <a:buNone/>
            </a:pPr>
            <a:r>
              <a:rPr lang="en-IN" dirty="0"/>
              <a:t>Marx describes how and why surplus value is formed in “Wage Labour and Capital”.</a:t>
            </a:r>
          </a:p>
          <a:p>
            <a:pPr marL="36900" indent="0" algn="just">
              <a:buNone/>
            </a:pPr>
            <a:r>
              <a:rPr lang="en-IN" dirty="0"/>
              <a:t>Marx states that the wage worker sells not his labour, but his labour power to the capitalist, for a stipulated amount of time for an agreed upon wage. To derive a profit, the capitalist has to pay the worker less than what they are capable to produce; profit needs incomplete compensation for the labour provided by the worker.</a:t>
            </a:r>
          </a:p>
          <a:p>
            <a:pPr marL="36900" indent="0" algn="just">
              <a:buNone/>
            </a:pPr>
            <a:r>
              <a:rPr lang="en-IN" dirty="0"/>
              <a:t>The worker hence, has two aspects to his labour. The first part being the necessary labour, to compensate their wages; and the second, is the surplus labour.</a:t>
            </a:r>
          </a:p>
          <a:p>
            <a:pPr marL="36900" indent="0">
              <a:buNone/>
            </a:pPr>
            <a:endParaRPr lang="en-IN" dirty="0"/>
          </a:p>
        </p:txBody>
      </p:sp>
    </p:spTree>
    <p:extLst>
      <p:ext uri="{BB962C8B-B14F-4D97-AF65-F5344CB8AC3E}">
        <p14:creationId xmlns:p14="http://schemas.microsoft.com/office/powerpoint/2010/main" val="3115257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FAFB-9C02-0432-5399-586709697272}"/>
              </a:ext>
            </a:extLst>
          </p:cNvPr>
          <p:cNvSpPr>
            <a:spLocks noGrp="1"/>
          </p:cNvSpPr>
          <p:nvPr>
            <p:ph type="title"/>
          </p:nvPr>
        </p:nvSpPr>
        <p:spPr/>
        <p:txBody>
          <a:bodyPr/>
          <a:lstStyle/>
          <a:p>
            <a:r>
              <a:rPr lang="en-IN" dirty="0"/>
              <a:t>Surplus Value</a:t>
            </a:r>
          </a:p>
        </p:txBody>
      </p:sp>
      <p:sp>
        <p:nvSpPr>
          <p:cNvPr id="3" name="Content Placeholder 2">
            <a:extLst>
              <a:ext uri="{FF2B5EF4-FFF2-40B4-BE49-F238E27FC236}">
                <a16:creationId xmlns:a16="http://schemas.microsoft.com/office/drawing/2014/main" id="{61231CEB-78FC-7736-FAD5-B04166E99BC4}"/>
              </a:ext>
            </a:extLst>
          </p:cNvPr>
          <p:cNvSpPr>
            <a:spLocks noGrp="1"/>
          </p:cNvSpPr>
          <p:nvPr>
            <p:ph idx="1"/>
          </p:nvPr>
        </p:nvSpPr>
        <p:spPr/>
        <p:txBody>
          <a:bodyPr>
            <a:normAutofit/>
          </a:bodyPr>
          <a:lstStyle/>
          <a:p>
            <a:pPr marL="36900" indent="0" algn="just">
              <a:buNone/>
            </a:pPr>
            <a:r>
              <a:rPr lang="en-IN" dirty="0"/>
              <a:t>The surplus labour provided by the worker, hence creates surplus value, which is what translates into a profit for the capitalist. In short then, surplus value is the difference in value at which a commodity is exchanged by the capitalist, and the cost it took to make that commodity.</a:t>
            </a:r>
          </a:p>
          <a:p>
            <a:pPr marL="36900" indent="0" algn="just">
              <a:buNone/>
            </a:pPr>
            <a:r>
              <a:rPr lang="en-IN" dirty="0"/>
              <a:t>Profit hence, is impossible without surplus labour and surplus value, it is necessary to sustain the capitalist mode of production. This in turn means that the worker will always receive lesser in monetary compensation than what he has produced.</a:t>
            </a:r>
          </a:p>
          <a:p>
            <a:pPr marL="414000" lvl="1" indent="0" algn="just">
              <a:buNone/>
            </a:pPr>
            <a:r>
              <a:rPr lang="en-US" i="0" dirty="0">
                <a:solidFill>
                  <a:srgbClr val="D3D3D3"/>
                </a:solidFill>
                <a:effectLst>
                  <a:outerShdw blurRad="38100" dist="38100" dir="2700000" algn="tl">
                    <a:srgbClr val="000000">
                      <a:alpha val="43137"/>
                    </a:srgbClr>
                  </a:outerShdw>
                </a:effectLst>
              </a:rPr>
              <a:t>“</a:t>
            </a:r>
            <a:r>
              <a:rPr lang="en-US" dirty="0">
                <a:solidFill>
                  <a:srgbClr val="D3D3D3"/>
                </a:solidFill>
                <a:effectLst>
                  <a:outerShdw blurRad="38100" dist="38100" dir="2700000" algn="tl">
                    <a:srgbClr val="000000">
                      <a:alpha val="43137"/>
                    </a:srgbClr>
                  </a:outerShdw>
                </a:effectLst>
              </a:rPr>
              <a:t>…</a:t>
            </a:r>
            <a:r>
              <a:rPr lang="en-US" i="0" dirty="0">
                <a:solidFill>
                  <a:srgbClr val="D3D3D3"/>
                </a:solidFill>
                <a:effectLst>
                  <a:outerShdw blurRad="38100" dist="38100" dir="2700000" algn="tl">
                    <a:srgbClr val="000000">
                      <a:alpha val="43137"/>
                    </a:srgbClr>
                  </a:outerShdw>
                </a:effectLst>
              </a:rPr>
              <a:t>the object of production is surplus-value, and a laborer is not regarded as performing productive work unless he produces surplus-value for the capitalist, or unless his labor causes capital to expand.” </a:t>
            </a:r>
          </a:p>
          <a:p>
            <a:pPr marL="414000" lvl="1" indent="0" algn="just">
              <a:buNone/>
            </a:pPr>
            <a:r>
              <a:rPr lang="en-IN" dirty="0">
                <a:solidFill>
                  <a:srgbClr val="D3D3D3"/>
                </a:solidFill>
                <a:effectLst>
                  <a:outerShdw blurRad="38100" dist="38100" dir="2700000" algn="tl">
                    <a:srgbClr val="000000">
                      <a:alpha val="43137"/>
                    </a:srgbClr>
                  </a:outerShdw>
                </a:effectLst>
              </a:rPr>
              <a:t>Deville, The People’s Marx(1893)</a:t>
            </a:r>
          </a:p>
          <a:p>
            <a:pPr marL="36900" indent="0" algn="just">
              <a:buNone/>
            </a:pPr>
            <a:r>
              <a:rPr lang="en-IN" dirty="0"/>
              <a:t>Surplus value can be classified as absolute and relative.</a:t>
            </a:r>
          </a:p>
          <a:p>
            <a:pPr marL="36900" indent="0">
              <a:buNone/>
            </a:pPr>
            <a:endParaRPr lang="en-IN" dirty="0"/>
          </a:p>
        </p:txBody>
      </p:sp>
    </p:spTree>
    <p:extLst>
      <p:ext uri="{BB962C8B-B14F-4D97-AF65-F5344CB8AC3E}">
        <p14:creationId xmlns:p14="http://schemas.microsoft.com/office/powerpoint/2010/main" val="884766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E47248-D66D-2A95-9C4C-929C58AF172B}"/>
              </a:ext>
            </a:extLst>
          </p:cNvPr>
          <p:cNvSpPr>
            <a:spLocks noGrp="1"/>
          </p:cNvSpPr>
          <p:nvPr>
            <p:ph type="title"/>
          </p:nvPr>
        </p:nvSpPr>
        <p:spPr>
          <a:xfrm>
            <a:off x="913795" y="304800"/>
            <a:ext cx="10353762" cy="970450"/>
          </a:xfrm>
        </p:spPr>
        <p:txBody>
          <a:bodyPr/>
          <a:lstStyle/>
          <a:p>
            <a:r>
              <a:rPr lang="en-IN" dirty="0"/>
              <a:t>Absolute and Relative Surplus </a:t>
            </a:r>
          </a:p>
        </p:txBody>
      </p:sp>
      <p:pic>
        <p:nvPicPr>
          <p:cNvPr id="5" name="Content Placeholder 4" descr="Diagram&#10;&#10;Description automatically generated with low confidence">
            <a:extLst>
              <a:ext uri="{FF2B5EF4-FFF2-40B4-BE49-F238E27FC236}">
                <a16:creationId xmlns:a16="http://schemas.microsoft.com/office/drawing/2014/main" id="{A4687339-FBBB-7BAC-CEE1-7AA0CAA9E7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5829" y="1731963"/>
            <a:ext cx="6950816" cy="4059237"/>
          </a:xfrm>
        </p:spPr>
      </p:pic>
    </p:spTree>
    <p:extLst>
      <p:ext uri="{BB962C8B-B14F-4D97-AF65-F5344CB8AC3E}">
        <p14:creationId xmlns:p14="http://schemas.microsoft.com/office/powerpoint/2010/main" val="784123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94C0A-B916-F76E-F561-A4578C349E05}"/>
              </a:ext>
            </a:extLst>
          </p:cNvPr>
          <p:cNvSpPr>
            <a:spLocks noGrp="1"/>
          </p:cNvSpPr>
          <p:nvPr>
            <p:ph type="title"/>
          </p:nvPr>
        </p:nvSpPr>
        <p:spPr>
          <a:xfrm>
            <a:off x="913795" y="581575"/>
            <a:ext cx="10353762" cy="970450"/>
          </a:xfrm>
        </p:spPr>
        <p:txBody>
          <a:bodyPr/>
          <a:lstStyle/>
          <a:p>
            <a:r>
              <a:rPr lang="en-IN" dirty="0"/>
              <a:t>The Tendency of Rate of Profit to Fall</a:t>
            </a:r>
          </a:p>
        </p:txBody>
      </p:sp>
      <p:sp>
        <p:nvSpPr>
          <p:cNvPr id="3" name="Content Placeholder 2">
            <a:extLst>
              <a:ext uri="{FF2B5EF4-FFF2-40B4-BE49-F238E27FC236}">
                <a16:creationId xmlns:a16="http://schemas.microsoft.com/office/drawing/2014/main" id="{D8FACB2D-AF78-3A77-18C9-EFE61997E2B1}"/>
              </a:ext>
            </a:extLst>
          </p:cNvPr>
          <p:cNvSpPr>
            <a:spLocks noGrp="1"/>
          </p:cNvSpPr>
          <p:nvPr>
            <p:ph idx="1"/>
          </p:nvPr>
        </p:nvSpPr>
        <p:spPr/>
        <p:txBody>
          <a:bodyPr>
            <a:normAutofit fontScale="92500" lnSpcReduction="10000"/>
          </a:bodyPr>
          <a:lstStyle/>
          <a:p>
            <a:pPr algn="just"/>
            <a:r>
              <a:rPr lang="en-IN" dirty="0"/>
              <a:t>Rate of Profit is the ratio of surplus value to the capital invested.</a:t>
            </a:r>
          </a:p>
          <a:p>
            <a:pPr algn="just"/>
            <a:r>
              <a:rPr lang="en-IN" dirty="0"/>
              <a:t>The drive for larger profits pushes the capitalist to adopt methods that reduce the necessary labour time; to increase the surplus value created. This is because increasing absolute surplus can only be achieved through the extension of work hours, but there will always be a definite upper limit to how much a person can work. Moreover the working class might get radical and fight for shorter work days etc. </a:t>
            </a:r>
          </a:p>
          <a:p>
            <a:pPr algn="just"/>
            <a:r>
              <a:rPr lang="en-IN" dirty="0"/>
              <a:t>Reducing necessary labour time is realized by the capitalist by their attempts to innovate faster methods of production, and to reduce the production prices. </a:t>
            </a:r>
          </a:p>
          <a:p>
            <a:pPr algn="just"/>
            <a:r>
              <a:rPr lang="en-IN" dirty="0"/>
              <a:t>The reduction in the cost of production is achieved through labour saving technical progress; the labour inputs are increasingly substituted by non labour inputs, like advanced machinery and automation. </a:t>
            </a:r>
          </a:p>
          <a:p>
            <a:pPr algn="just"/>
            <a:r>
              <a:rPr lang="en-IN" dirty="0"/>
              <a:t>While this leads to an increase in productivity and decrease in production cost, it reduces the amount of workers, who are the fundamental source of surplus value in production.</a:t>
            </a:r>
          </a:p>
        </p:txBody>
      </p:sp>
    </p:spTree>
    <p:extLst>
      <p:ext uri="{BB962C8B-B14F-4D97-AF65-F5344CB8AC3E}">
        <p14:creationId xmlns:p14="http://schemas.microsoft.com/office/powerpoint/2010/main" val="527177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278A28EEA97D48A7185BAB0ADD23D0" ma:contentTypeVersion="4" ma:contentTypeDescription="Create a new document." ma:contentTypeScope="" ma:versionID="9f9097f295c19f200d3d9371d5d4365d">
  <xsd:schema xmlns:xsd="http://www.w3.org/2001/XMLSchema" xmlns:xs="http://www.w3.org/2001/XMLSchema" xmlns:p="http://schemas.microsoft.com/office/2006/metadata/properties" xmlns:ns2="1bdeda23-9c2b-4dd4-9f33-26fb157f4cc6" xmlns:ns3="e54ebed8-a7c8-4715-b082-223c5f1ad7cd" targetNamespace="http://schemas.microsoft.com/office/2006/metadata/properties" ma:root="true" ma:fieldsID="21158037d150e7409d1a4f9feb255324" ns2:_="" ns3:_="">
    <xsd:import namespace="1bdeda23-9c2b-4dd4-9f33-26fb157f4cc6"/>
    <xsd:import namespace="e54ebed8-a7c8-4715-b082-223c5f1ad7c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deda23-9c2b-4dd4-9f33-26fb157f4c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54ebed8-a7c8-4715-b082-223c5f1ad7c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7EBEAB-8297-4E7E-AD59-6867F0ED8214}"/>
</file>

<file path=customXml/itemProps2.xml><?xml version="1.0" encoding="utf-8"?>
<ds:datastoreItem xmlns:ds="http://schemas.openxmlformats.org/officeDocument/2006/customXml" ds:itemID="{9A619BB8-6803-4C75-9187-5A3E7C0495DA}"/>
</file>

<file path=customXml/itemProps3.xml><?xml version="1.0" encoding="utf-8"?>
<ds:datastoreItem xmlns:ds="http://schemas.openxmlformats.org/officeDocument/2006/customXml" ds:itemID="{12562944-B6A5-4000-9E02-6EEC738CA4F7}"/>
</file>

<file path=docProps/app.xml><?xml version="1.0" encoding="utf-8"?>
<Properties xmlns="http://schemas.openxmlformats.org/officeDocument/2006/extended-properties" xmlns:vt="http://schemas.openxmlformats.org/officeDocument/2006/docPropsVTypes">
  <Template>TM04033929[[fn=Slate]]</Template>
  <TotalTime>579</TotalTime>
  <Words>2877</Words>
  <Application>Microsoft Office PowerPoint</Application>
  <PresentationFormat>Widescreen</PresentationFormat>
  <Paragraphs>140</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Calisto MT</vt:lpstr>
      <vt:lpstr>Wingdings 2</vt:lpstr>
      <vt:lpstr>Slate</vt:lpstr>
      <vt:lpstr>Contradictions of Capitalism</vt:lpstr>
      <vt:lpstr>Contents</vt:lpstr>
      <vt:lpstr>Modes of Production</vt:lpstr>
      <vt:lpstr>The Capitalist Mode of Production</vt:lpstr>
      <vt:lpstr>Constant Capital, Variable Capital, LToV</vt:lpstr>
      <vt:lpstr>Surplus Value</vt:lpstr>
      <vt:lpstr>Surplus Value</vt:lpstr>
      <vt:lpstr>Absolute and Relative Surplus </vt:lpstr>
      <vt:lpstr>The Tendency of Rate of Profit to Fall</vt:lpstr>
      <vt:lpstr>The Tendency of Rate of Profit to Fall</vt:lpstr>
      <vt:lpstr>The Tendency of Rate of Profit to Fall</vt:lpstr>
      <vt:lpstr>Countertendencies</vt:lpstr>
      <vt:lpstr>Reserve Army of Labour</vt:lpstr>
      <vt:lpstr>Boom and Bust Cycles</vt:lpstr>
      <vt:lpstr>  </vt:lpstr>
      <vt:lpstr>Class Antagonisms</vt:lpstr>
      <vt:lpstr>Crisis of Overproduction</vt:lpstr>
      <vt:lpstr>Automation</vt:lpstr>
      <vt:lpstr>Automation</vt:lpstr>
      <vt:lpstr> </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Contradictions of Capitalism</dc:title>
  <dc:creator>Rohith P</dc:creator>
  <cp:lastModifiedBy>Rohith P</cp:lastModifiedBy>
  <cp:revision>10</cp:revision>
  <dcterms:created xsi:type="dcterms:W3CDTF">2023-02-13T16:37:34Z</dcterms:created>
  <dcterms:modified xsi:type="dcterms:W3CDTF">2023-02-15T08:16:58Z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0x01010013278A28EEA97D48A7185BAB0ADD23D0</vt:lpwstr>
  </property>
</Properties>
</file>