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ppt/comments/modernComment_11F_CB561798.xml" ContentType="application/vnd.ms-powerpoint.comment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  <p:sldMasterId id="2147483659" r:id="rId3"/>
  </p:sldMasterIdLst>
  <p:notesMasterIdLst>
    <p:notesMasterId r:id="rId20"/>
  </p:notesMasterIdLst>
  <p:sldIdLst>
    <p:sldId id="285" r:id="rId4"/>
    <p:sldId id="277" r:id="rId5"/>
    <p:sldId id="257" r:id="rId6"/>
    <p:sldId id="261" r:id="rId7"/>
    <p:sldId id="260" r:id="rId8"/>
    <p:sldId id="268" r:id="rId9"/>
    <p:sldId id="274" r:id="rId10"/>
    <p:sldId id="262" r:id="rId11"/>
    <p:sldId id="265" r:id="rId12"/>
    <p:sldId id="269" r:id="rId13"/>
    <p:sldId id="266" r:id="rId14"/>
    <p:sldId id="280" r:id="rId15"/>
    <p:sldId id="286" r:id="rId16"/>
    <p:sldId id="287" r:id="rId17"/>
    <p:sldId id="283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D9921B-280C-4DAD-F53A-4A1E609C8811}" name="Vikash Meena" initials="VM" userId="b8fdc8d783376a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comments/modernComment_11F_CB5617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A0A6D6-8DE0-4CFA-AB3B-A7E5A877FDCD}" authorId="{24D9921B-280C-4DAD-F53A-4A1E609C8811}" created="2023-04-27T20:00:40.68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11416984" sldId="287"/>
      <ac:spMk id="113" creationId="{00000000-0000-0000-0000-000000000000}"/>
      <ac:txMk cp="328" len="5">
        <ac:context len="345" hash="407200394"/>
      </ac:txMk>
    </ac:txMkLst>
    <p188:pos x="1192305" y="5898776"/>
    <p188:txBody>
      <a:bodyPr/>
      <a:lstStyle/>
      <a:p>
        <a:r>
          <a:rPr lang="en-US"/>
          <a:t>We collect data from the website mentioned in source, to get Wealth proportion held by top 1% person since 1922  then plot the graph using some Python Module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F29B1-D1E3-417F-BA0A-65A6CD653176}" type="datetimeFigureOut"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107DA-5A34-4363-950B-4676BAD16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c477ead77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c477ead77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29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c477ead77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c477ead77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50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Subtitle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Right Triangle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1B73CA7-3CCD-504D-B97A-835A2330CDB2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831BA38-18F3-0A4D-A45F-13B53FF2DA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+mj-lt"/>
                <a:ea typeface="MingLiU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+mj-lt"/>
                <a:ea typeface="MingLiU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1B73CA7-3CCD-504D-B97A-835A2330CDB2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1BA38-18F3-0A4D-A45F-13B53FF2DA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62300" y="840300"/>
            <a:ext cx="844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87023" y="4317933"/>
            <a:ext cx="8442000" cy="16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200404" y="2136900"/>
            <a:ext cx="40952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7534096" y="2136900"/>
            <a:ext cx="40952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04400" y="548767"/>
            <a:ext cx="11360800" cy="8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26000" y="1248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cxnSp>
        <p:nvCxnSpPr>
          <p:cNvPr id="50" name="Google Shape;5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6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37356" y="5634700"/>
            <a:ext cx="1118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138600" y="1739800"/>
            <a:ext cx="9914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7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4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19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8.xml" /><Relationship Id="rId5" Type="http://schemas.openxmlformats.org/officeDocument/2006/relationships/slideLayout" Target="../slideLayouts/slideLayout22.xml" /><Relationship Id="rId10" Type="http://schemas.openxmlformats.org/officeDocument/2006/relationships/slideLayout" Target="../slideLayouts/slideLayout27.xml" /><Relationship Id="rId4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81B73CA7-3CCD-504D-B97A-835A2330CDB2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+mj-lt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d.world/country/india" TargetMode="External" /><Relationship Id="rId7" Type="http://schemas.openxmlformats.org/officeDocument/2006/relationships/image" Target="../media/image1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4.xml" /><Relationship Id="rId6" Type="http://schemas.openxmlformats.org/officeDocument/2006/relationships/image" Target="../media/image9.png" /><Relationship Id="rId5" Type="http://schemas.openxmlformats.org/officeDocument/2006/relationships/hyperlink" Target="https://www.weforum.org/agenda/2021/12/global-income-inequality-gap-report-rich-poor/" TargetMode="External" /><Relationship Id="rId4" Type="http://schemas.openxmlformats.org/officeDocument/2006/relationships/hyperlink" Target="https://en.wikipedia.org/wiki/Distribution_of_wealth#:~:text=Wealth%20distribution%20pyramid%20in%202020,-In%202020%2C%20Credit&amp;text=In%202020%2C%20Credit%20Suisse%20estimated,range%20of%2010%2C000%20%E2%80%93%20US%24100%2C000." TargetMode="External" 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F_CB561798.xml" /><Relationship Id="rId7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4.xml" /><Relationship Id="rId6" Type="http://schemas.openxmlformats.org/officeDocument/2006/relationships/image" Target="../media/image11.png" /><Relationship Id="rId5" Type="http://schemas.openxmlformats.org/officeDocument/2006/relationships/hyperlink" Target="https://inequality.org/facts/global-inequality/" TargetMode="External" /><Relationship Id="rId4" Type="http://schemas.openxmlformats.org/officeDocument/2006/relationships/hyperlink" Target="https://en.wikipedia.org/wiki/Distribution_of_wealth#:~:text=half%20of%20the%20world's%20net,97%25%20of%20the%20total%20wealth." TargetMode="Externa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QvWm-7zuTAr8X_hJQqa-X7EBR8ih7mz77PLkuNsYH4/edit?usp=sharing" TargetMode="External" /><Relationship Id="rId1" Type="http://schemas.openxmlformats.org/officeDocument/2006/relationships/slideLayout" Target="../slideLayouts/slideLayout2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HaWVjuYfAk" TargetMode="External" /><Relationship Id="rId1" Type="http://schemas.openxmlformats.org/officeDocument/2006/relationships/slideLayout" Target="../slideLayouts/slideLayout2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8F344-8055-9755-37F8-89BE8A44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6581" y="613495"/>
            <a:ext cx="3423497" cy="1505796"/>
          </a:xfrm>
          <a:solidFill>
            <a:srgbClr val="FFC000"/>
          </a:solidFill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4400" b="1">
                <a:ea typeface="+mj-lt"/>
                <a:cs typeface="+mj-lt"/>
              </a:rPr>
              <a:t>Poverty and</a:t>
            </a:r>
            <a:br>
              <a:rPr lang="en-US" sz="4400" b="1">
                <a:ea typeface="+mj-lt"/>
                <a:cs typeface="+mj-lt"/>
              </a:rPr>
            </a:br>
            <a:r>
              <a:rPr lang="en-US" sz="4400" b="1">
                <a:ea typeface="+mj-lt"/>
                <a:cs typeface="+mj-lt"/>
              </a:rPr>
              <a:t>Income Gap</a:t>
            </a:r>
            <a:endParaRPr lang="en-US" sz="44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9C95-0143-F4A4-D0F3-6C7106BCB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9915" y="2850557"/>
            <a:ext cx="2926080" cy="1709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000"/>
          </a:p>
          <a:p>
            <a:r>
              <a:rPr lang="en-US" b="1" cap="all">
                <a:ea typeface="+mn-lt"/>
                <a:cs typeface="+mn-lt"/>
              </a:rPr>
              <a:t>Presented by : Vinay, Pallavi, Vikash</a:t>
            </a:r>
            <a:endParaRPr lang="en-US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4" descr="A picture containing text, linedrawing&#10;&#10;Description automatically generated">
            <a:extLst>
              <a:ext uri="{FF2B5EF4-FFF2-40B4-BE49-F238E27FC236}">
                <a16:creationId xmlns:a16="http://schemas.microsoft.com/office/drawing/2014/main" id="{5C329D6B-07BF-D7AD-DFC4-A2916AE59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1" r="29023" b="-1"/>
          <a:stretch/>
        </p:blipFill>
        <p:spPr>
          <a:xfrm>
            <a:off x="553200" y="354630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6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A9C223-D613-B880-52DF-2B0F94F91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962163" y="1948323"/>
            <a:ext cx="6473081" cy="3638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755054-03C8-04B6-FB2D-B35B4659FCC0}"/>
              </a:ext>
            </a:extLst>
          </p:cNvPr>
          <p:cNvSpPr txBox="1"/>
          <p:nvPr/>
        </p:nvSpPr>
        <p:spPr>
          <a:xfrm>
            <a:off x="6998001" y="325663"/>
            <a:ext cx="3886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highlight>
                  <a:srgbClr val="FFFF00"/>
                </a:highlight>
                <a:ea typeface="Calibri"/>
                <a:cs typeface="Calibri"/>
              </a:rPr>
              <a:t>Paid $0 in federal Income</a:t>
            </a:r>
            <a:endParaRPr lang="en-US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sz="2800">
                <a:highlight>
                  <a:srgbClr val="FFFF00"/>
                </a:highlight>
                <a:ea typeface="Calibri"/>
                <a:cs typeface="Calibri"/>
              </a:rPr>
              <a:t>taxes in 2018                      </a:t>
            </a:r>
            <a:endParaRPr lang="en-US">
              <a:highlight>
                <a:srgbClr val="FFFF00"/>
              </a:highlight>
              <a:ea typeface="Calibri"/>
              <a:cs typeface="Calibri"/>
            </a:endParaRP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B1336BF-134F-1D50-3871-CAF1F23ED175}"/>
              </a:ext>
            </a:extLst>
          </p:cNvPr>
          <p:cNvSpPr/>
          <p:nvPr/>
        </p:nvSpPr>
        <p:spPr>
          <a:xfrm>
            <a:off x="7288894" y="1258206"/>
            <a:ext cx="1584174" cy="4156527"/>
          </a:xfrm>
          <a:prstGeom prst="bent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5B664A-8FE3-474D-B0EC-02E9422186EA}"/>
              </a:ext>
            </a:extLst>
          </p:cNvPr>
          <p:cNvSpPr/>
          <p:nvPr/>
        </p:nvSpPr>
        <p:spPr>
          <a:xfrm>
            <a:off x="509323" y="250031"/>
            <a:ext cx="10943165" cy="6360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500" y="1538287"/>
            <a:ext cx="9038167" cy="3402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Corporation – A escape route for rich.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pPr algn="l"/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Rich always either make or find loopholes in the system to not pay taxes</a:t>
            </a:r>
            <a:r>
              <a:rPr lang="en-US">
                <a:solidFill>
                  <a:srgbClr val="FFFFFF"/>
                </a:solidFill>
                <a:latin typeface="Calibri"/>
                <a:ea typeface="+mn-lt"/>
                <a:cs typeface="Calibri" panose="020F0502020204030204"/>
              </a:rPr>
              <a:t>.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>
              <a:solidFill>
                <a:srgbClr val="FFFFFF"/>
              </a:solidFill>
              <a:latin typeface="Calibri"/>
              <a:ea typeface="+mn-lt"/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>
              <a:solidFill>
                <a:srgbClr val="FFFFFF"/>
              </a:solidFill>
              <a:latin typeface="Calibri"/>
              <a:ea typeface="+mn-lt"/>
              <a:cs typeface="Calibri Light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pPr algn="l"/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2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69692" y="529656"/>
            <a:ext cx="11424020" cy="15695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/>
              <a:t>Theories on poverty given by sociologists</a:t>
            </a:r>
          </a:p>
        </p:txBody>
      </p:sp>
      <p:sp>
        <p:nvSpPr>
          <p:cNvPr id="101" name="Google Shape;101;p18"/>
          <p:cNvSpPr/>
          <p:nvPr/>
        </p:nvSpPr>
        <p:spPr>
          <a:xfrm>
            <a:off x="133916" y="2660167"/>
            <a:ext cx="2813200" cy="203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02" name="Google Shape;102;p18"/>
          <p:cNvSpPr/>
          <p:nvPr/>
        </p:nvSpPr>
        <p:spPr>
          <a:xfrm>
            <a:off x="3170915" y="2660167"/>
            <a:ext cx="2813200" cy="203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03" name="Google Shape;103;p18"/>
          <p:cNvSpPr/>
          <p:nvPr/>
        </p:nvSpPr>
        <p:spPr>
          <a:xfrm>
            <a:off x="6207913" y="2660167"/>
            <a:ext cx="2813200" cy="203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6374952" y="2726307"/>
            <a:ext cx="2655200" cy="1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/>
              <a:t>Social constructionist theory --&gt;</a:t>
            </a:r>
            <a:br>
              <a:rPr lang="en" sz="1800"/>
            </a:br>
            <a:r>
              <a:rPr lang="en" sz="1400" b="0">
                <a:cs typeface="Arial"/>
              </a:rPr>
              <a:t>--&gt; poverty is not an objective, absolute condition.</a:t>
            </a:r>
            <a:br>
              <a:rPr lang="en" sz="1400" b="0">
                <a:cs typeface="Arial"/>
              </a:rPr>
            </a:br>
            <a:r>
              <a:rPr lang="en" sz="1400" b="0">
                <a:cs typeface="Arial"/>
              </a:rPr>
              <a:t>--&gt;It is socially constructed phenomenon that is shaped by cultural norms and values.</a:t>
            </a:r>
            <a:endParaRPr lang="en-US" sz="1400">
              <a:latin typeface="Arial"/>
              <a:ea typeface="Arial"/>
              <a:cs typeface="Arial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62093" y="2718531"/>
            <a:ext cx="2608547" cy="17549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/>
              <a:t>Structural-functional theory --&gt;</a:t>
            </a:r>
            <a:endParaRPr lang="en-US"/>
          </a:p>
          <a:p>
            <a:r>
              <a:rPr lang="en-US" sz="1400" b="0"/>
              <a:t>--&gt;natural consequence of an unequal distribution of resources.</a:t>
            </a:r>
            <a:br>
              <a:rPr lang="en-US" sz="1400" b="0"/>
            </a:br>
            <a:r>
              <a:rPr lang="en-US" sz="1400" b="0"/>
              <a:t>--&gt;necessary function of society.</a:t>
            </a:r>
            <a:br>
              <a:rPr lang="en-US" sz="1400" b="0"/>
            </a:br>
            <a:endParaRPr lang="en-US" sz="1100"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252431" y="2772960"/>
            <a:ext cx="2655200" cy="1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en" sz="2000"/>
              <a:t>Conflict theory--&gt;</a:t>
            </a:r>
            <a:br>
              <a:rPr lang="en" sz="2000"/>
            </a:br>
            <a:r>
              <a:rPr lang="en" sz="1400" b="0"/>
              <a:t>--&gt; result of the struggle between the powerful and the powerless.</a:t>
            </a:r>
            <a:br>
              <a:rPr lang="en" sz="1400" b="0"/>
            </a:br>
            <a:r>
              <a:rPr lang="en" sz="1400" b="0"/>
              <a:t>--&gt; powerful use their power to keep others in poverty.</a:t>
            </a:r>
            <a:br>
              <a:rPr lang="en" sz="1400" b="0"/>
            </a:br>
            <a:endParaRPr lang="en-US" sz="1400"/>
          </a:p>
        </p:txBody>
      </p:sp>
      <p:sp>
        <p:nvSpPr>
          <p:cNvPr id="107" name="Google Shape;107;p18"/>
          <p:cNvSpPr/>
          <p:nvPr/>
        </p:nvSpPr>
        <p:spPr>
          <a:xfrm>
            <a:off x="9244876" y="2660167"/>
            <a:ext cx="2813200" cy="203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9326400" y="2726307"/>
            <a:ext cx="2655200" cy="1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00"/>
              <a:t>Culture of poverty theory --&gt;</a:t>
            </a:r>
            <a:br>
              <a:rPr lang="en" sz="1800"/>
            </a:br>
            <a:r>
              <a:rPr lang="en" sz="1600" b="0"/>
              <a:t>--&gt;</a:t>
            </a:r>
            <a:r>
              <a:rPr lang="en" sz="1200" b="0"/>
              <a:t> poverty is perpetuated by a culture that promotes and reinforces certain behaviors and attitudes, such as fatalism, apathy, and a lack of ambition.</a:t>
            </a:r>
            <a:br>
              <a:rPr lang="en" sz="1200" b="0"/>
            </a:br>
            <a:endParaRPr lang="en-US" sz="16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2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87415" y="198363"/>
            <a:ext cx="11496400" cy="58228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r>
              <a:rPr lang="en" sz="2000" b="0">
                <a:solidFill>
                  <a:schemeClr val="tx1"/>
                </a:solidFill>
                <a:cs typeface="Arial"/>
              </a:rPr>
              <a:t>The COVID-19 pandemic has likely had an impact on global wealth distribution, as the economic downturn and job losses caused by the pandemic have hit lower-income groups particularly hard.</a:t>
            </a:r>
            <a:br>
              <a:rPr lang="en" sz="2000" b="0">
                <a:solidFill>
                  <a:schemeClr val="tx1"/>
                </a:solidFill>
                <a:cs typeface="Arial"/>
              </a:rPr>
            </a:br>
            <a:r>
              <a:rPr lang="en" sz="2000" b="0">
                <a:cs typeface="Arial"/>
                <a:hlinkClick r:id="rId3"/>
              </a:rPr>
              <a:t>Source 3</a:t>
            </a:r>
            <a:br>
              <a:rPr lang="en" sz="2000" b="0">
                <a:cs typeface="Arial"/>
              </a:rPr>
            </a:br>
            <a:r>
              <a:rPr lang="en" sz="2400" b="0">
                <a:solidFill>
                  <a:schemeClr val="accent4"/>
                </a:solidFill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 1 </a:t>
            </a:r>
            <a:br>
              <a:rPr lang="en" sz="2400" b="0">
                <a:solidFill>
                  <a:schemeClr val="accent4"/>
                </a:solidFill>
                <a:cs typeface="Arial"/>
              </a:rPr>
            </a:br>
            <a:r>
              <a:rPr lang="en" sz="2400" b="0">
                <a:solidFill>
                  <a:schemeClr val="accent4"/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2   </a:t>
            </a:r>
            <a:endParaRPr lang="en" sz="2400" b="0">
              <a:solidFill>
                <a:schemeClr val="accent4"/>
              </a:solidFill>
              <a:cs typeface="Arial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C7CA1848-7677-3D9D-6567-F4D9FCCFC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763" y="342801"/>
            <a:ext cx="5472523" cy="3022091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0BAD760-71D5-C2D9-EDBC-C1914D2A0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98" y="324457"/>
            <a:ext cx="4214282" cy="2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1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72082" y="207770"/>
            <a:ext cx="11496400" cy="5779258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ea typeface="Arial"/>
                <a:cs typeface="Arial"/>
              </a:rPr>
              <a:t>Wealth Inequality--&gt;</a:t>
            </a:r>
            <a:br>
              <a:rPr lang="en" sz="3200">
                <a:ea typeface="Arial"/>
                <a:cs typeface="Arial"/>
              </a:rPr>
            </a:br>
            <a:r>
              <a:rPr lang="en" sz="3200">
                <a:solidFill>
                  <a:srgbClr val="FFFF00"/>
                </a:solidFill>
                <a:ea typeface="Arial"/>
                <a:cs typeface="Arial"/>
              </a:rPr>
              <a:t>  Drop ?</a:t>
            </a:r>
            <a:br>
              <a:rPr lang="en" sz="3200">
                <a:ea typeface="Arial"/>
                <a:cs typeface="Arial"/>
              </a:rPr>
            </a:br>
            <a:r>
              <a:rPr lang="en" sz="3200">
                <a:solidFill>
                  <a:schemeClr val="dk1"/>
                </a:solidFill>
                <a:ea typeface="Arial"/>
                <a:cs typeface="Arial"/>
              </a:rPr>
              <a:t>        </a:t>
            </a:r>
            <a:br>
              <a:rPr lang="en" sz="3200">
                <a:ea typeface="Arial"/>
                <a:cs typeface="Arial"/>
              </a:rPr>
            </a:br>
            <a:r>
              <a:rPr lang="en" sz="2400">
                <a:solidFill>
                  <a:schemeClr val="tx1"/>
                </a:solidFill>
                <a:ea typeface="Arial"/>
                <a:cs typeface="Arial"/>
              </a:rPr>
              <a:t>--&gt;</a:t>
            </a:r>
            <a:r>
              <a:rPr lang="en" sz="2400">
                <a:solidFill>
                  <a:schemeClr val="accent2">
                    <a:lumMod val="60000"/>
                    <a:lumOff val="40000"/>
                  </a:schemeClr>
                </a:solidFill>
                <a:ea typeface="Arial"/>
                <a:cs typeface="Arial"/>
              </a:rPr>
              <a:t>The big drop is being associated</a:t>
            </a:r>
            <a:br>
              <a:rPr lang="en" sz="2400">
                <a:ea typeface="Arial"/>
                <a:cs typeface="Arial"/>
              </a:rPr>
            </a:br>
            <a:r>
              <a:rPr lang="en" sz="2400">
                <a:solidFill>
                  <a:schemeClr val="accent2">
                    <a:lumMod val="60000"/>
                    <a:lumOff val="40000"/>
                  </a:schemeClr>
                </a:solidFill>
                <a:ea typeface="Arial"/>
                <a:cs typeface="Arial"/>
              </a:rPr>
              <a:t>with the drop in stock market in </a:t>
            </a:r>
            <a:br>
              <a:rPr lang="en" sz="2400">
                <a:ea typeface="Arial"/>
                <a:cs typeface="Arial"/>
              </a:rPr>
            </a:br>
            <a:r>
              <a:rPr lang="en" sz="2400">
                <a:solidFill>
                  <a:schemeClr val="accent2">
                    <a:lumMod val="60000"/>
                    <a:lumOff val="40000"/>
                  </a:schemeClr>
                </a:solidFill>
                <a:ea typeface="Arial"/>
                <a:cs typeface="Arial"/>
              </a:rPr>
              <a:t>the 1970.</a:t>
            </a:r>
            <a:br>
              <a:rPr lang="en" sz="2400">
                <a:ea typeface="Arial"/>
                <a:cs typeface="Arial"/>
              </a:rPr>
            </a:br>
            <a:r>
              <a:rPr lang="en" sz="2400">
                <a:solidFill>
                  <a:schemeClr val="tx1"/>
                </a:solidFill>
                <a:cs typeface="Arial"/>
              </a:rPr>
              <a:t>--&gt;</a:t>
            </a:r>
            <a:r>
              <a:rPr lang="en" sz="2400">
                <a:solidFill>
                  <a:schemeClr val="accent2">
                    <a:lumMod val="60000"/>
                    <a:lumOff val="40000"/>
                  </a:schemeClr>
                </a:solidFill>
                <a:cs typeface="Arial"/>
              </a:rPr>
              <a:t>Stock market was depressed in</a:t>
            </a:r>
            <a:br>
              <a:rPr lang="en" sz="2400">
                <a:cs typeface="Arial"/>
              </a:rPr>
            </a:br>
            <a:r>
              <a:rPr lang="en" sz="2400">
                <a:solidFill>
                  <a:schemeClr val="accent2">
                    <a:lumMod val="60000"/>
                    <a:lumOff val="40000"/>
                  </a:schemeClr>
                </a:solidFill>
                <a:cs typeface="Arial"/>
              </a:rPr>
              <a:t>1976-1980.</a:t>
            </a: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r>
              <a:rPr lang="en" sz="2400">
                <a:solidFill>
                  <a:schemeClr val="tx1"/>
                </a:solidFill>
                <a:cs typeface="Arial"/>
              </a:rPr>
              <a:t>--&gt;</a:t>
            </a:r>
            <a:r>
              <a:rPr lang="en" sz="2400">
                <a:solidFill>
                  <a:schemeClr val="accent2">
                    <a:lumMod val="60000"/>
                    <a:lumOff val="40000"/>
                  </a:schemeClr>
                </a:solidFill>
                <a:cs typeface="Arial"/>
              </a:rPr>
              <a:t>After great recession top 1% of the</a:t>
            </a:r>
            <a:br>
              <a:rPr lang="en" sz="2400">
                <a:cs typeface="Arial"/>
              </a:rPr>
            </a:br>
            <a:r>
              <a:rPr lang="en" sz="2400">
                <a:solidFill>
                  <a:schemeClr val="accent2">
                    <a:lumMod val="60000"/>
                    <a:lumOff val="40000"/>
                  </a:schemeClr>
                </a:solidFill>
                <a:cs typeface="Arial"/>
              </a:rPr>
              <a:t>population grows 34.6 % to 37.1%.</a:t>
            </a:r>
            <a:br>
              <a:rPr lang="en" sz="2400">
                <a:cs typeface="Arial"/>
              </a:rPr>
            </a:br>
            <a:r>
              <a:rPr lang="en" sz="2400">
                <a:solidFill>
                  <a:schemeClr val="accent6">
                    <a:lumMod val="75000"/>
                  </a:schemeClr>
                </a:solidFill>
                <a:cs typeface="Arial"/>
              </a:rPr>
              <a:t>--&gt;</a:t>
            </a:r>
            <a:r>
              <a:rPr lang="en" sz="2400">
                <a:solidFill>
                  <a:schemeClr val="accent2">
                    <a:lumMod val="60000"/>
                    <a:lumOff val="40000"/>
                  </a:schemeClr>
                </a:solidFill>
                <a:cs typeface="Arial"/>
              </a:rPr>
              <a:t> Great recession started in 2007. </a:t>
            </a:r>
            <a:br>
              <a:rPr lang="en" sz="2400">
                <a:cs typeface="Arial"/>
              </a:rPr>
            </a:br>
            <a:r>
              <a:rPr lang="en" sz="2400">
                <a:solidFill>
                  <a:schemeClr val="tx1"/>
                </a:solidFill>
                <a:cs typeface="Arial"/>
              </a:rPr>
              <a:t>--&gt; </a:t>
            </a:r>
            <a:r>
              <a:rPr lang="en" sz="2400">
                <a:solidFill>
                  <a:schemeClr val="accent4"/>
                </a:solidFill>
                <a:cs typeface="Arial"/>
              </a:rPr>
              <a:t>Huge ration -&gt; stock market overvalued (1929).</a:t>
            </a:r>
            <a:br>
              <a:rPr lang="en" sz="2400">
                <a:cs typeface="Arial"/>
              </a:rPr>
            </a:br>
            <a:br>
              <a:rPr lang="en" sz="2400">
                <a:cs typeface="Arial"/>
              </a:rPr>
            </a:br>
            <a:r>
              <a:rPr lang="en" sz="2400">
                <a:solidFill>
                  <a:schemeClr val="accent5"/>
                </a:solidFill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" sz="2400">
                <a:solidFill>
                  <a:schemeClr val="accent5"/>
                </a:solidFill>
                <a:cs typeface="Arial"/>
              </a:rPr>
              <a:t> </a:t>
            </a:r>
            <a:br>
              <a:rPr lang="en" sz="2400">
                <a:solidFill>
                  <a:schemeClr val="accent5"/>
                </a:solidFill>
                <a:cs typeface="Arial"/>
              </a:rPr>
            </a:br>
            <a:r>
              <a:rPr lang="en" sz="2400">
                <a:solidFill>
                  <a:schemeClr val="accent5"/>
                </a:solidFill>
                <a:cs typeface="Arial"/>
              </a:rPr>
              <a:t> </a:t>
            </a:r>
            <a:r>
              <a:rPr lang="en" sz="2400">
                <a:solidFill>
                  <a:schemeClr val="accent5"/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2</a:t>
            </a:r>
            <a:endParaRPr lang="en" sz="2400">
              <a:solidFill>
                <a:schemeClr val="accent5"/>
              </a:solidFill>
              <a:cs typeface="Arial"/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E03CCAD-CF3A-42BE-157E-A336916E2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0989" y="139925"/>
            <a:ext cx="6350112" cy="3813524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4F67569-37EF-D6D6-2F62-F360FFB90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757" y="918848"/>
            <a:ext cx="1197900" cy="6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169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80CE-D6ED-EAF1-AD92-3A8CD3957F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2000" y="1756682"/>
            <a:ext cx="11063288" cy="4161896"/>
          </a:xfrm>
        </p:spPr>
        <p:txBody>
          <a:bodyPr/>
          <a:lstStyle/>
          <a:p>
            <a:r>
              <a:rPr lang="en-US" sz="2800"/>
              <a:t>                                   </a:t>
            </a:r>
            <a:r>
              <a:rPr lang="en-US" sz="3600"/>
              <a:t>      </a:t>
            </a:r>
            <a:r>
              <a:rPr lang="en-US" sz="3600">
                <a:solidFill>
                  <a:schemeClr val="accent5"/>
                </a:solidFill>
              </a:rPr>
              <a:t> Conclusion</a:t>
            </a:r>
            <a:br>
              <a:rPr lang="en-US" sz="3600">
                <a:solidFill>
                  <a:schemeClr val="accent5"/>
                </a:solidFill>
              </a:rPr>
            </a:br>
            <a:br>
              <a:rPr lang="en-US" sz="3600"/>
            </a:br>
            <a:br>
              <a:rPr lang="en-US" sz="3600"/>
            </a:br>
            <a:endParaRPr lang="en-US" sz="360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36831-7031-76E2-613B-AE9304EA8D1D}"/>
              </a:ext>
            </a:extLst>
          </p:cNvPr>
          <p:cNvSpPr txBox="1"/>
          <p:nvPr/>
        </p:nvSpPr>
        <p:spPr>
          <a:xfrm>
            <a:off x="1647265" y="3025588"/>
            <a:ext cx="830355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Can we say Merit has increased?</a:t>
            </a:r>
          </a:p>
          <a:p>
            <a:endParaRPr lang="en-US">
              <a:cs typeface="Arial"/>
            </a:endParaRPr>
          </a:p>
          <a:p>
            <a:endParaRPr lang="en-US">
              <a:solidFill>
                <a:srgbClr val="F46524"/>
              </a:solidFill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92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B6A4A-69F7-409D-FA80-6BC63A60DA66}"/>
              </a:ext>
            </a:extLst>
          </p:cNvPr>
          <p:cNvSpPr txBox="1"/>
          <p:nvPr/>
        </p:nvSpPr>
        <p:spPr>
          <a:xfrm>
            <a:off x="1748117" y="2084294"/>
            <a:ext cx="979954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Here is the link of Document we use to make our PPT, we have taken </a:t>
            </a:r>
            <a:r>
              <a:rPr lang="en-US" err="1">
                <a:cs typeface="Arial"/>
              </a:rPr>
              <a:t>refrences</a:t>
            </a:r>
            <a:r>
              <a:rPr lang="en-US">
                <a:cs typeface="Arial"/>
              </a:rPr>
              <a:t> form Google Scholar articles, Famous News Outlets and </a:t>
            </a:r>
            <a:r>
              <a:rPr lang="en-US" err="1">
                <a:cs typeface="Arial"/>
              </a:rPr>
              <a:t>Magzines</a:t>
            </a:r>
            <a:r>
              <a:rPr lang="en-US">
                <a:cs typeface="Arial"/>
              </a:rPr>
              <a:t>. 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https://docs.google.com/document/d/1IQvWm-7zuTAr8X_hJQqa-X7EBR8ih7mz77PLkuNsYH4/edit?usp=sharing</a:t>
            </a:r>
            <a:endParaRPr lang="en-US">
              <a:ea typeface="+mn-lt"/>
              <a:cs typeface="+mn-l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We haven't included text in PPT. As in presentation, we were supposed to speak without seeing  all the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32A76-2E24-DFD1-1FC7-AD4FE3D20421}"/>
              </a:ext>
            </a:extLst>
          </p:cNvPr>
          <p:cNvSpPr txBox="1"/>
          <p:nvPr/>
        </p:nvSpPr>
        <p:spPr>
          <a:xfrm>
            <a:off x="2101102" y="470646"/>
            <a:ext cx="60231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Thanks!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40F9-7510-EA6F-CC85-416719961C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1333" y="1190625"/>
            <a:ext cx="10515600" cy="3832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>
                <a:cs typeface="Calibri"/>
              </a:rPr>
              <a:t>So let's have a basic overview of how we can define poverty. 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56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CF0D4C-54BC-2804-B397-763B8AC6D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r="444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>
                <a:ln w="22225">
                  <a:solidFill>
                    <a:prstClr val="white"/>
                  </a:solidFill>
                  <a:miter lim="800000"/>
                </a:ln>
                <a:solidFill>
                  <a:srgbClr val="FFFFFF"/>
                </a:solidFill>
              </a:rPr>
              <a:t>What's Poverty?</a:t>
            </a:r>
            <a:endParaRPr lang="en-US" b="1">
              <a:ln w="22225">
                <a:solidFill>
                  <a:prstClr val="white"/>
                </a:solidFill>
                <a:miter lim="800000"/>
              </a:ln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6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7308" y="1554427"/>
            <a:ext cx="6906491" cy="4622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Lack of access to basic necessities such as food, shelter, clothing, and healthcare due to a lack of resources and opportunities.</a:t>
            </a: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Poverty is relative --&gt; BPL.</a:t>
            </a: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Struggle to live normal life.</a:t>
            </a: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1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1B56F640-3FEE-DFA6-78D9-B33CD7C87133}"/>
              </a:ext>
            </a:extLst>
          </p:cNvPr>
          <p:cNvSpPr/>
          <p:nvPr/>
        </p:nvSpPr>
        <p:spPr>
          <a:xfrm>
            <a:off x="-1964531" y="3077104"/>
            <a:ext cx="16118416" cy="201084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DD8D6F86-5D03-F876-6919-DC238EED65B8}"/>
              </a:ext>
            </a:extLst>
          </p:cNvPr>
          <p:cNvSpPr/>
          <p:nvPr/>
        </p:nvSpPr>
        <p:spPr>
          <a:xfrm rot="5400000">
            <a:off x="406134" y="3816613"/>
            <a:ext cx="2084917" cy="1799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8A71F69C-5A73-7AD0-357A-7E13DE40DD25}"/>
              </a:ext>
            </a:extLst>
          </p:cNvPr>
          <p:cNvSpPr/>
          <p:nvPr/>
        </p:nvSpPr>
        <p:spPr>
          <a:xfrm rot="5400000">
            <a:off x="2014800" y="2536030"/>
            <a:ext cx="2084917" cy="1799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02230505-E19D-DB1F-4223-BD66690958BE}"/>
              </a:ext>
            </a:extLst>
          </p:cNvPr>
          <p:cNvSpPr/>
          <p:nvPr/>
        </p:nvSpPr>
        <p:spPr>
          <a:xfrm rot="5400000">
            <a:off x="4078551" y="3816614"/>
            <a:ext cx="2084917" cy="1799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BAF09B4A-BFC3-8F56-6916-A9F008C44017}"/>
              </a:ext>
            </a:extLst>
          </p:cNvPr>
          <p:cNvSpPr/>
          <p:nvPr/>
        </p:nvSpPr>
        <p:spPr>
          <a:xfrm rot="5400000">
            <a:off x="8608218" y="3784862"/>
            <a:ext cx="2084917" cy="1799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18154444-2FCC-3A90-47D2-42D0B915402F}"/>
              </a:ext>
            </a:extLst>
          </p:cNvPr>
          <p:cNvSpPr/>
          <p:nvPr/>
        </p:nvSpPr>
        <p:spPr>
          <a:xfrm rot="5400000">
            <a:off x="6555050" y="2568644"/>
            <a:ext cx="2084917" cy="1799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AF5F52-C123-607C-8236-7FF5672DB637}"/>
              </a:ext>
            </a:extLst>
          </p:cNvPr>
          <p:cNvSpPr/>
          <p:nvPr/>
        </p:nvSpPr>
        <p:spPr>
          <a:xfrm>
            <a:off x="2643241" y="1425942"/>
            <a:ext cx="839105" cy="4509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433357-DF9E-5918-E642-1438106EE3EB}"/>
              </a:ext>
            </a:extLst>
          </p:cNvPr>
          <p:cNvSpPr/>
          <p:nvPr/>
        </p:nvSpPr>
        <p:spPr>
          <a:xfrm>
            <a:off x="4792092" y="4697488"/>
            <a:ext cx="645365" cy="5442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3.</a:t>
            </a: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3785B1-0401-06BD-FCC9-0545274680E7}"/>
              </a:ext>
            </a:extLst>
          </p:cNvPr>
          <p:cNvSpPr/>
          <p:nvPr/>
        </p:nvSpPr>
        <p:spPr>
          <a:xfrm>
            <a:off x="9269057" y="4665738"/>
            <a:ext cx="696123" cy="3838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5.</a:t>
            </a: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3F94E1-B66F-36BC-5297-F493DD2F1F1F}"/>
              </a:ext>
            </a:extLst>
          </p:cNvPr>
          <p:cNvSpPr/>
          <p:nvPr/>
        </p:nvSpPr>
        <p:spPr>
          <a:xfrm>
            <a:off x="7199904" y="1431126"/>
            <a:ext cx="785328" cy="53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4.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6B5FE6-A766-74BE-6BAE-473EDFDEBD42}"/>
              </a:ext>
            </a:extLst>
          </p:cNvPr>
          <p:cNvSpPr/>
          <p:nvPr/>
        </p:nvSpPr>
        <p:spPr>
          <a:xfrm>
            <a:off x="1141919" y="4619517"/>
            <a:ext cx="655303" cy="4613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1.</a:t>
            </a:r>
            <a:endParaRPr lang="en-US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39BE799-35F8-8FE4-DA3A-1234BD021695}"/>
              </a:ext>
            </a:extLst>
          </p:cNvPr>
          <p:cNvSpPr/>
          <p:nvPr/>
        </p:nvSpPr>
        <p:spPr>
          <a:xfrm>
            <a:off x="1424428" y="413614"/>
            <a:ext cx="3441526" cy="967616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ea typeface="+mn-lt"/>
                <a:cs typeface="+mn-lt"/>
              </a:rPr>
              <a:t>Selective Distribution 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ea typeface="+mn-lt"/>
                <a:cs typeface="+mn-lt"/>
              </a:rPr>
              <a:t>of resources.</a:t>
            </a:r>
            <a:endParaRPr lang="en-US" sz="2400">
              <a:cs typeface="Calibri"/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BCA90B53-9310-E696-52B8-29C5BF022809}"/>
              </a:ext>
            </a:extLst>
          </p:cNvPr>
          <p:cNvSpPr/>
          <p:nvPr/>
        </p:nvSpPr>
        <p:spPr>
          <a:xfrm>
            <a:off x="6151511" y="359833"/>
            <a:ext cx="2886440" cy="978848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Globalization and economic changes</a:t>
            </a:r>
            <a:endParaRPr lang="en-US" sz="240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5EE45F1-41E7-E94C-1647-B92BF69B88CE}"/>
              </a:ext>
            </a:extLst>
          </p:cNvPr>
          <p:cNvSpPr/>
          <p:nvPr/>
        </p:nvSpPr>
        <p:spPr>
          <a:xfrm rot="10800000">
            <a:off x="211018" y="5303546"/>
            <a:ext cx="2912358" cy="1052283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E345548-7608-49F8-4ED2-5A8434148C54}"/>
              </a:ext>
            </a:extLst>
          </p:cNvPr>
          <p:cNvSpPr/>
          <p:nvPr/>
        </p:nvSpPr>
        <p:spPr>
          <a:xfrm rot="10800000">
            <a:off x="3633541" y="5317799"/>
            <a:ext cx="3169381" cy="1155526"/>
          </a:xfrm>
          <a:prstGeom prst="wedgeRoundRectCallou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C3322FD-793C-D634-034E-98CA71CCCF67}"/>
              </a:ext>
            </a:extLst>
          </p:cNvPr>
          <p:cNvSpPr/>
          <p:nvPr/>
        </p:nvSpPr>
        <p:spPr>
          <a:xfrm rot="10800000">
            <a:off x="7842725" y="5284797"/>
            <a:ext cx="2909337" cy="1155699"/>
          </a:xfrm>
          <a:prstGeom prst="wedgeRoundRectCallo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ABB05-EC69-FCFF-681C-D87446029551}"/>
              </a:ext>
            </a:extLst>
          </p:cNvPr>
          <p:cNvSpPr txBox="1"/>
          <p:nvPr/>
        </p:nvSpPr>
        <p:spPr>
          <a:xfrm>
            <a:off x="216959" y="5439833"/>
            <a:ext cx="2905125" cy="1034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cs typeface="Calibri"/>
              </a:rPr>
              <a:t>Systematic racism and discrimination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63D42-3D93-9E52-0B0C-DAB329662193}"/>
              </a:ext>
            </a:extLst>
          </p:cNvPr>
          <p:cNvSpPr txBox="1"/>
          <p:nvPr/>
        </p:nvSpPr>
        <p:spPr>
          <a:xfrm>
            <a:off x="3557321" y="5556248"/>
            <a:ext cx="3311259" cy="1494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ea typeface="+mn-lt"/>
                <a:cs typeface="+mn-lt"/>
              </a:rPr>
              <a:t>Industrialism and Government policies.</a:t>
            </a:r>
            <a:endParaRPr lang="en-US"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A3734-D08B-B098-27A1-58348F752B6C}"/>
              </a:ext>
            </a:extLst>
          </p:cNvPr>
          <p:cNvSpPr txBox="1"/>
          <p:nvPr/>
        </p:nvSpPr>
        <p:spPr>
          <a:xfrm>
            <a:off x="3951552" y="2750344"/>
            <a:ext cx="30810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Reasons of poverty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46BBC-B0C7-8D96-6D56-F8D6A9EF5AE3}"/>
              </a:ext>
            </a:extLst>
          </p:cNvPr>
          <p:cNvSpPr txBox="1"/>
          <p:nvPr/>
        </p:nvSpPr>
        <p:spPr>
          <a:xfrm>
            <a:off x="7906771" y="5409218"/>
            <a:ext cx="3088821" cy="853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Cost of living in the industrial world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1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41917" y="2426759"/>
            <a:ext cx="9144000" cy="2851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4999"/>
              </a:lnSpc>
              <a:buNone/>
            </a:pPr>
            <a:r>
              <a:rPr lang="en-US" sz="2800">
                <a:solidFill>
                  <a:schemeClr val="bg1"/>
                </a:solidFill>
              </a:rPr>
              <a:t>We need to look how poverty induces more poverty. Society is formed in a way that it favors rich become richer and poor become poorer(control of rich over policy, government).</a:t>
            </a:r>
          </a:p>
          <a:p>
            <a:pPr marL="0" indent="0" algn="ctr">
              <a:lnSpc>
                <a:spcPct val="114999"/>
              </a:lnSpc>
              <a:buNone/>
            </a:pPr>
            <a:r>
              <a:rPr lang="en-US" sz="28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 </a:t>
            </a:r>
            <a:endParaRPr lang="en-US" sz="2800">
              <a:solidFill>
                <a:schemeClr val="bg1"/>
              </a:solidFill>
            </a:endParaRPr>
          </a:p>
          <a:p>
            <a:pPr marL="0" indent="0" algn="ctr">
              <a:lnSpc>
                <a:spcPct val="114999"/>
              </a:lnSpc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0" indent="0" algn="ctr">
              <a:lnSpc>
                <a:spcPct val="114999"/>
              </a:lnSpc>
              <a:buNone/>
            </a:pPr>
            <a:endParaRPr lang="en-US" sz="2800">
              <a:solidFill>
                <a:srgbClr val="FFFFFF"/>
              </a:solidFill>
            </a:endParaRPr>
          </a:p>
          <a:p>
            <a:pPr marL="0" indent="0" algn="ctr">
              <a:lnSpc>
                <a:spcPct val="114999"/>
              </a:lnSpc>
              <a:buNone/>
            </a:pPr>
            <a:endParaRPr lang="en-US"/>
          </a:p>
          <a:p>
            <a:pPr marL="114300" indent="0" algn="ctr">
              <a:lnSpc>
                <a:spcPct val="114999"/>
              </a:lnSpc>
              <a:buNone/>
            </a:pP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24E32A-F616-C768-58EF-9CC0CDC04942}"/>
              </a:ext>
            </a:extLst>
          </p:cNvPr>
          <p:cNvSpPr>
            <a:spLocks noGrp="1"/>
          </p:cNvSpPr>
          <p:nvPr/>
        </p:nvSpPr>
        <p:spPr>
          <a:xfrm>
            <a:off x="1300505" y="653989"/>
            <a:ext cx="9144000" cy="906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"/>
                <a:ea typeface="Calibri"/>
                <a:cs typeface="Calibri"/>
              </a:rPr>
              <a:t>Vicious cycle of poverty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D372E80-7F37-7556-06F8-0F52F514F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7469"/>
          <a:stretch/>
        </p:blipFill>
        <p:spPr>
          <a:xfrm>
            <a:off x="3490987" y="10"/>
            <a:ext cx="8701012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4" name="Group 13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15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7" name="Group 16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8" name="Freeform: Shape 20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21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17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1" name="Freeform: Shape 18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19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4867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03E9-ACBB-819D-7C46-6CEA5D37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015F1-DA49-826D-56AB-F4E72F37EBF5}"/>
              </a:ext>
            </a:extLst>
          </p:cNvPr>
          <p:cNvSpPr/>
          <p:nvPr/>
        </p:nvSpPr>
        <p:spPr>
          <a:xfrm>
            <a:off x="5782468" y="428625"/>
            <a:ext cx="5979583" cy="61806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FD69A-A61C-3922-809E-EF68855E1F4E}"/>
              </a:ext>
            </a:extLst>
          </p:cNvPr>
          <p:cNvSpPr txBox="1"/>
          <p:nvPr/>
        </p:nvSpPr>
        <p:spPr>
          <a:xfrm>
            <a:off x="6133042" y="1121834"/>
            <a:ext cx="5167312" cy="4094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cs typeface="Calibri"/>
              </a:rPr>
              <a:t>In human nature, inequality is more natural than equality, for example we won't get same grades in this course. 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cs typeface="Calibri"/>
              </a:rPr>
              <a:t>Inequality is due to 2 reasons mainly i.e., </a:t>
            </a:r>
            <a:endParaRPr lang="en-US" sz="240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400">
                <a:cs typeface="Calibri"/>
              </a:rPr>
              <a:t>Based on talent/ efforts - Fair.</a:t>
            </a:r>
            <a:endParaRPr lang="en-US" sz="240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400">
                <a:cs typeface="Calibri"/>
              </a:rPr>
              <a:t>Unequal Opportunity - Unfair.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ea typeface="+mn-lt"/>
              <a:cs typeface="+mn-lt"/>
            </a:endParaRPr>
          </a:p>
          <a:p>
            <a:pPr algn="l"/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A5AA3-7659-A595-A7B3-45AB2B3B9A0A}"/>
              </a:ext>
            </a:extLst>
          </p:cNvPr>
          <p:cNvSpPr txBox="1"/>
          <p:nvPr/>
        </p:nvSpPr>
        <p:spPr>
          <a:xfrm>
            <a:off x="124353" y="2902478"/>
            <a:ext cx="4164541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Calibri Light"/>
                <a:cs typeface="Calibri Light"/>
              </a:rPr>
              <a:t>Is inequality Fair?</a:t>
            </a:r>
            <a:endParaRPr lang="en-US" sz="4400" b="1">
              <a:solidFill>
                <a:srgbClr val="000000"/>
              </a:solidFill>
              <a:ea typeface="+mn-lt"/>
              <a:cs typeface="+mn-lt"/>
            </a:endParaRPr>
          </a:p>
          <a:p>
            <a:pPr algn="l"/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0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2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66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SOCIAL IMPACT OF POVERTY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6927" y="90487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Increased no. of crime.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Naxalites in India.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Militancy in Kashmir.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Health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Feeling of Alienation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Political Instability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Family and Community Breakdown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Do rich pay taxes?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F8AD4A5-A621-A10B-7014-8D0D0AE50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4" r="24026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6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422304-17E9-4530-8D08-4F277CB64269}" vid="{BCE6A17A-B98D-492A-82B2-0A1B358761BE}"/>
    </a:ext>
  </a:extLst>
</a:theme>
</file>

<file path=ppt/theme/theme3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4" ma:contentTypeDescription="Create a new document." ma:contentTypeScope="" ma:versionID="9f9097f295c19f200d3d9371d5d4365d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21158037d150e7409d1a4f9feb255324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2A9583-712A-4021-8ECE-C6BDB29FF6AE}"/>
</file>

<file path=customXml/itemProps2.xml><?xml version="1.0" encoding="utf-8"?>
<ds:datastoreItem xmlns:ds="http://schemas.openxmlformats.org/officeDocument/2006/customXml" ds:itemID="{0DF17E2E-5C38-42C0-9ECD-6803E6EB9FC5}"/>
</file>

<file path=customXml/itemProps3.xml><?xml version="1.0" encoding="utf-8"?>
<ds:datastoreItem xmlns:ds="http://schemas.openxmlformats.org/officeDocument/2006/customXml" ds:itemID="{8F0D4C0C-6C74-42D0-9B46-6FC9D33B300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3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Bold Tech</vt:lpstr>
      <vt:lpstr>Swiss</vt:lpstr>
      <vt:lpstr>Poverty and Income Gap</vt:lpstr>
      <vt:lpstr>PowerPoint Presentation</vt:lpstr>
      <vt:lpstr>What's Poverty?</vt:lpstr>
      <vt:lpstr>PowerPoint Presentation</vt:lpstr>
      <vt:lpstr>PowerPoint Presentation</vt:lpstr>
      <vt:lpstr>PowerPoint Presentation</vt:lpstr>
      <vt:lpstr>PowerPoint Presentation</vt:lpstr>
      <vt:lpstr>SOCIAL IMPACT OF POVERTY</vt:lpstr>
      <vt:lpstr>Do rich pay taxes? </vt:lpstr>
      <vt:lpstr>PowerPoint Presentation</vt:lpstr>
      <vt:lpstr>PowerPoint Presentation</vt:lpstr>
      <vt:lpstr>Theories on poverty given by sociologists</vt:lpstr>
      <vt:lpstr>          The COVID-19 pandemic has likely had an impact on global wealth distribution, as the economic downturn and job losses caused by the pandemic have hit lower-income groups particularly hard. Source 3 Source 1  Source 2   </vt:lpstr>
      <vt:lpstr>Wealth Inequality--&gt;   Drop ?          --&gt;The big drop is being associated with the drop in stock market in  the 1970. --&gt;Stock market was depressed in 1976-1980.  --&gt;After great recession top 1% of the population grows 34.6 % to 37.1%. --&gt; Great recession started in 2007.  --&gt; Huge ration -&gt; stock market overvalued (1929).  Source   Source 2</vt:lpstr>
      <vt:lpstr>                                          Conclusion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Vinay Kumar Meena</cp:lastModifiedBy>
  <cp:revision>3</cp:revision>
  <dcterms:created xsi:type="dcterms:W3CDTF">2023-02-13T16:42:00Z</dcterms:created>
  <dcterms:modified xsi:type="dcterms:W3CDTF">2023-04-28T13:35:26Z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