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c6952085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c6952085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965474a9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965474a9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fc477ead77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fc477ead77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fc477ead77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fc477ead77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c477ead77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c477ead77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fc477ead77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fc477ead7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c6952085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c695208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spiitd.com/post/the-lens-of-despair"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hyperlink" Target="https://library.iitd.ac.in/sites/default/files/2021-10/June%201-30%2C%202021.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news.careers360.com/Iit-delhi-mechanical-engineering-student-dies-in-hostel-suicide-investigatio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alpha val="76920"/>
          </a:srgbClr>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SUICIDE</a:t>
            </a:r>
            <a:endParaRPr/>
          </a:p>
          <a:p>
            <a:pPr marL="0" lvl="0" indent="0" algn="l" rtl="0">
              <a:spcBef>
                <a:spcPts val="0"/>
              </a:spcBef>
              <a:spcAft>
                <a:spcPts val="0"/>
              </a:spcAft>
              <a:buNone/>
            </a:pPr>
            <a:r>
              <a:rPr lang="en" sz="4000"/>
              <a:t>Student Suicides</a:t>
            </a:r>
            <a:r>
              <a:rPr lang="en"/>
              <a:t> </a:t>
            </a:r>
            <a:endParaRPr/>
          </a:p>
        </p:txBody>
      </p:sp>
      <p:sp>
        <p:nvSpPr>
          <p:cNvPr id="73" name="Google Shape;73;p13"/>
          <p:cNvSpPr txBox="1">
            <a:spLocks noGrp="1"/>
          </p:cNvSpPr>
          <p:nvPr>
            <p:ph type="subTitle" idx="1"/>
          </p:nvPr>
        </p:nvSpPr>
        <p:spPr>
          <a:xfrm>
            <a:off x="2586017" y="3340525"/>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PRESENTED BY - </a:t>
            </a:r>
            <a:endParaRPr sz="2400"/>
          </a:p>
          <a:p>
            <a:pPr marL="0" lvl="0" indent="0" algn="l" rtl="0">
              <a:spcBef>
                <a:spcPts val="0"/>
              </a:spcBef>
              <a:spcAft>
                <a:spcPts val="0"/>
              </a:spcAft>
              <a:buNone/>
            </a:pPr>
            <a:endParaRPr sz="1200"/>
          </a:p>
          <a:p>
            <a:pPr marL="0" lvl="0" indent="0" algn="l" rtl="0">
              <a:spcBef>
                <a:spcPts val="0"/>
              </a:spcBef>
              <a:spcAft>
                <a:spcPts val="0"/>
              </a:spcAft>
              <a:buNone/>
            </a:pPr>
            <a:r>
              <a:rPr lang="en" sz="2400"/>
              <a:t>Nihar, Tahseen &amp; Bhavya.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623400" y="463400"/>
            <a:ext cx="79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33" name="Google Shape;133;p22"/>
          <p:cNvSpPr txBox="1"/>
          <p:nvPr/>
        </p:nvSpPr>
        <p:spPr>
          <a:xfrm>
            <a:off x="491900" y="159200"/>
            <a:ext cx="84807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chemeClr val="lt1"/>
                </a:solidFill>
              </a:rPr>
              <a:t>A section of students from the institute had issued a statement</a:t>
            </a:r>
            <a:r>
              <a:rPr lang="en" sz="2100" b="1">
                <a:solidFill>
                  <a:schemeClr val="lt1"/>
                </a:solidFill>
              </a:rPr>
              <a:t>:</a:t>
            </a:r>
            <a:endParaRPr sz="2100" b="1">
              <a:solidFill>
                <a:schemeClr val="lt1"/>
              </a:solidFill>
            </a:endParaRPr>
          </a:p>
          <a:p>
            <a:pPr marL="0" lvl="0" indent="0" algn="r" rtl="0">
              <a:spcBef>
                <a:spcPts val="0"/>
              </a:spcBef>
              <a:spcAft>
                <a:spcPts val="0"/>
              </a:spcAft>
              <a:buNone/>
            </a:pPr>
            <a:endParaRPr sz="1700">
              <a:solidFill>
                <a:schemeClr val="lt1"/>
              </a:solidFill>
            </a:endParaRPr>
          </a:p>
          <a:p>
            <a:pPr marL="457200" lvl="0" indent="-317500" algn="l" rtl="0">
              <a:spcBef>
                <a:spcPts val="0"/>
              </a:spcBef>
              <a:spcAft>
                <a:spcPts val="0"/>
              </a:spcAft>
              <a:buClr>
                <a:schemeClr val="lt1"/>
              </a:buClr>
              <a:buSzPts val="1400"/>
              <a:buChar char="●"/>
            </a:pPr>
            <a:r>
              <a:rPr lang="en">
                <a:solidFill>
                  <a:srgbClr val="FFFFFF"/>
                </a:solidFill>
              </a:rPr>
              <a:t>They statement says language barrier and cultural isolation is one of the major issues on campus. </a:t>
            </a:r>
            <a:endParaRPr>
              <a:solidFill>
                <a:srgbClr val="FFFFFF"/>
              </a:solidFill>
            </a:endParaRPr>
          </a:p>
          <a:p>
            <a:pPr marL="457200" lvl="0" indent="0" algn="l" rtl="0">
              <a:spcBef>
                <a:spcPts val="0"/>
              </a:spcBef>
              <a:spcAft>
                <a:spcPts val="0"/>
              </a:spcAft>
              <a:buNone/>
            </a:pPr>
            <a:r>
              <a:rPr lang="en" b="1">
                <a:solidFill>
                  <a:srgbClr val="FFFFFF"/>
                </a:solidFill>
              </a:rPr>
              <a:t>“</a:t>
            </a:r>
            <a:r>
              <a:rPr lang="en" b="1" u="sng">
                <a:solidFill>
                  <a:srgbClr val="FFFFFF"/>
                </a:solidFill>
              </a:rPr>
              <a:t>The campus failed to become a place where our friend could feel a sense of belonging and was left with a very small circle of close friends with whom he could communicate</a:t>
            </a:r>
            <a:r>
              <a:rPr lang="en" b="1">
                <a:solidFill>
                  <a:srgbClr val="FFFFFF"/>
                </a:solidFill>
              </a:rPr>
              <a:t>,”</a:t>
            </a:r>
            <a:endParaRPr b="1">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Demanded a </a:t>
            </a:r>
            <a:r>
              <a:rPr lang="en" b="1">
                <a:solidFill>
                  <a:srgbClr val="FFFFFF"/>
                </a:solidFill>
              </a:rPr>
              <a:t>"fully empowered institute-level commission" </a:t>
            </a:r>
            <a:endParaRPr b="1">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The students’ statement said that Prasath consistently received </a:t>
            </a:r>
            <a:r>
              <a:rPr lang="en" b="1">
                <a:solidFill>
                  <a:srgbClr val="FFFFFF"/>
                </a:solidFill>
              </a:rPr>
              <a:t>‘F’ grades </a:t>
            </a:r>
            <a:r>
              <a:rPr lang="en">
                <a:solidFill>
                  <a:srgbClr val="FFFFFF"/>
                </a:solidFill>
              </a:rPr>
              <a:t>over the past and current semester. The students now demand the IITs do not award ‘F’ grade to any student during a pandemic.</a:t>
            </a:r>
            <a:endParaRPr b="1">
              <a:solidFill>
                <a:srgbClr val="FFFFFF"/>
              </a:solidFill>
            </a:endParaRPr>
          </a:p>
          <a:p>
            <a:pPr marL="0" lvl="0" indent="0" algn="r" rtl="0">
              <a:spcBef>
                <a:spcPts val="0"/>
              </a:spcBef>
              <a:spcAft>
                <a:spcPts val="0"/>
              </a:spcAft>
              <a:buNone/>
            </a:pPr>
            <a:endParaRPr sz="1700">
              <a:solidFill>
                <a:srgbClr val="FFFFFF"/>
              </a:solidFill>
              <a:highlight>
                <a:srgbClr val="1C1C1C"/>
              </a:highlight>
            </a:endParaRPr>
          </a:p>
          <a:p>
            <a:pPr marL="0" lvl="0" indent="0" algn="l" rtl="0">
              <a:spcBef>
                <a:spcPts val="0"/>
              </a:spcBef>
              <a:spcAft>
                <a:spcPts val="0"/>
              </a:spcAft>
              <a:buNone/>
            </a:pPr>
            <a:endParaRPr>
              <a:solidFill>
                <a:srgbClr val="FFFFFF"/>
              </a:solidFill>
              <a:highlight>
                <a:srgbClr val="1C1C1C"/>
              </a:highlight>
            </a:endParaRPr>
          </a:p>
        </p:txBody>
      </p:sp>
      <p:sp>
        <p:nvSpPr>
          <p:cNvPr id="134" name="Google Shape;134;p22"/>
          <p:cNvSpPr txBox="1"/>
          <p:nvPr/>
        </p:nvSpPr>
        <p:spPr>
          <a:xfrm>
            <a:off x="155100" y="4098475"/>
            <a:ext cx="678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Lato"/>
                <a:ea typeface="Lato"/>
                <a:cs typeface="Lato"/>
                <a:sym typeface="Lato"/>
              </a:rPr>
              <a:t>For more info:</a:t>
            </a:r>
            <a:r>
              <a:rPr lang="en">
                <a:solidFill>
                  <a:schemeClr val="lt1"/>
                </a:solidFill>
                <a:latin typeface="Lato"/>
                <a:ea typeface="Lato"/>
                <a:cs typeface="Lato"/>
                <a:sym typeface="Lato"/>
              </a:rPr>
              <a:t> </a:t>
            </a:r>
            <a:r>
              <a:rPr lang="en" u="sng">
                <a:solidFill>
                  <a:schemeClr val="hlink"/>
                </a:solidFill>
                <a:latin typeface="Lato"/>
                <a:ea typeface="Lato"/>
                <a:cs typeface="Lato"/>
                <a:sym typeface="Lato"/>
                <a:hlinkClick r:id="rId3"/>
              </a:rPr>
              <a:t>https://www.bspiitd.com/post/the-lens-of-despair</a:t>
            </a:r>
            <a:r>
              <a:rPr lang="en">
                <a:solidFill>
                  <a:schemeClr val="lt1"/>
                </a:solidFill>
                <a:latin typeface="Lato"/>
                <a:ea typeface="Lato"/>
                <a:cs typeface="Lato"/>
                <a:sym typeface="Lato"/>
              </a:rPr>
              <a:t>          </a:t>
            </a:r>
            <a:r>
              <a:rPr lang="en" u="sng">
                <a:solidFill>
                  <a:schemeClr val="hlink"/>
                </a:solidFill>
                <a:latin typeface="Lato"/>
                <a:ea typeface="Lato"/>
                <a:cs typeface="Lato"/>
                <a:sym typeface="Lato"/>
                <a:hlinkClick r:id="rId4"/>
              </a:rPr>
              <a:t>https://library.iitd.ac.in/sites/default/files/2021-10/June%201-30%2C%202021.pdf</a:t>
            </a:r>
            <a:endParaRPr>
              <a:solidFill>
                <a:schemeClr val="lt1"/>
              </a:solidFill>
              <a:latin typeface="Lato"/>
              <a:ea typeface="Lato"/>
              <a:cs typeface="Lato"/>
              <a:sym typeface="Lato"/>
            </a:endParaRPr>
          </a:p>
        </p:txBody>
      </p:sp>
      <p:grpSp>
        <p:nvGrpSpPr>
          <p:cNvPr id="135" name="Google Shape;135;p22"/>
          <p:cNvGrpSpPr/>
          <p:nvPr/>
        </p:nvGrpSpPr>
        <p:grpSpPr>
          <a:xfrm>
            <a:off x="6992350" y="2612589"/>
            <a:ext cx="1980225" cy="2387282"/>
            <a:chOff x="6912806" y="395363"/>
            <a:chExt cx="1935326" cy="2355018"/>
          </a:xfrm>
        </p:grpSpPr>
        <p:pic>
          <p:nvPicPr>
            <p:cNvPr id="136" name="Google Shape;136;p22"/>
            <p:cNvPicPr preferRelativeResize="0"/>
            <p:nvPr/>
          </p:nvPicPr>
          <p:blipFill rotWithShape="1">
            <a:blip r:embed="rId5">
              <a:alphaModFix/>
            </a:blip>
            <a:srcRect l="4952" t="8609"/>
            <a:stretch/>
          </p:blipFill>
          <p:spPr>
            <a:xfrm>
              <a:off x="6912806" y="643006"/>
              <a:ext cx="1935326" cy="2107375"/>
            </a:xfrm>
            <a:prstGeom prst="rect">
              <a:avLst/>
            </a:prstGeom>
            <a:noFill/>
            <a:ln>
              <a:noFill/>
            </a:ln>
          </p:spPr>
        </p:pic>
        <p:pic>
          <p:nvPicPr>
            <p:cNvPr id="137" name="Google Shape;137;p22" descr="Piece of duct tape sticking a note to the slide"/>
            <p:cNvPicPr preferRelativeResize="0"/>
            <p:nvPr/>
          </p:nvPicPr>
          <p:blipFill rotWithShape="1">
            <a:blip r:embed="rId6">
              <a:alphaModFix/>
            </a:blip>
            <a:srcRect l="9244" t="5926" r="2118" b="10011"/>
            <a:stretch/>
          </p:blipFill>
          <p:spPr>
            <a:xfrm rot="154826">
              <a:off x="7370663" y="419419"/>
              <a:ext cx="1077273" cy="382687"/>
            </a:xfrm>
            <a:prstGeom prst="rect">
              <a:avLst/>
            </a:prstGeom>
            <a:noFill/>
            <a:ln>
              <a:noFill/>
            </a:ln>
          </p:spPr>
        </p:pic>
      </p:grpSp>
      <p:sp>
        <p:nvSpPr>
          <p:cNvPr id="138" name="Google Shape;138;p22"/>
          <p:cNvSpPr txBox="1"/>
          <p:nvPr/>
        </p:nvSpPr>
        <p:spPr>
          <a:xfrm>
            <a:off x="6992700" y="2915675"/>
            <a:ext cx="21513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2"/>
                </a:solidFill>
                <a:latin typeface="Lato"/>
                <a:ea typeface="Lato"/>
                <a:cs typeface="Lato"/>
                <a:sym typeface="Lato"/>
              </a:rPr>
              <a:t>EGOISTIC TYPE</a:t>
            </a:r>
            <a:endParaRPr sz="1600" b="1">
              <a:solidFill>
                <a:schemeClr val="dk2"/>
              </a:solidFill>
              <a:latin typeface="Lato"/>
              <a:ea typeface="Lato"/>
              <a:cs typeface="Lato"/>
              <a:sym typeface="Lato"/>
            </a:endParaRPr>
          </a:p>
          <a:p>
            <a:pPr marL="0" lvl="0" indent="0" algn="l" rtl="0">
              <a:spcBef>
                <a:spcPts val="0"/>
              </a:spcBef>
              <a:spcAft>
                <a:spcPts val="0"/>
              </a:spcAft>
              <a:buNone/>
            </a:pPr>
            <a:r>
              <a:rPr lang="en">
                <a:solidFill>
                  <a:schemeClr val="dk2"/>
                </a:solidFill>
                <a:latin typeface="Lato"/>
                <a:ea typeface="Lato"/>
                <a:cs typeface="Lato"/>
                <a:sym typeface="Lato"/>
              </a:rPr>
              <a:t>Stemming from the absence of social integration, Individualism overpowers the sense of belonging and person feels alienated.</a:t>
            </a:r>
            <a:endParaRPr>
              <a:solidFill>
                <a:schemeClr val="dk2"/>
              </a:solidFill>
              <a:latin typeface="Lato"/>
              <a:ea typeface="Lato"/>
              <a:cs typeface="Lato"/>
              <a:sym typeface="Lato"/>
            </a:endParaRPr>
          </a:p>
          <a:p>
            <a:pPr marL="0" lvl="0" indent="0" algn="l" rtl="0">
              <a:spcBef>
                <a:spcPts val="0"/>
              </a:spcBef>
              <a:spcAft>
                <a:spcPts val="0"/>
              </a:spcAft>
              <a:buNone/>
            </a:pPr>
            <a:endParaRPr sz="1600" b="1">
              <a:solidFill>
                <a:schemeClr val="dk2"/>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l="2132" t="6554" r="6751" b="14093"/>
          <a:stretch/>
        </p:blipFill>
        <p:spPr>
          <a:xfrm>
            <a:off x="0" y="0"/>
            <a:ext cx="9144001" cy="5143500"/>
          </a:xfrm>
          <a:prstGeom prst="rect">
            <a:avLst/>
          </a:prstGeom>
          <a:noFill/>
          <a:ln>
            <a:noFill/>
          </a:ln>
        </p:spPr>
      </p:pic>
      <p:sp>
        <p:nvSpPr>
          <p:cNvPr id="144" name="Google Shape;144;p23"/>
          <p:cNvSpPr txBox="1">
            <a:spLocks noGrp="1"/>
          </p:cNvSpPr>
          <p:nvPr>
            <p:ph type="title"/>
          </p:nvPr>
        </p:nvSpPr>
        <p:spPr>
          <a:xfrm>
            <a:off x="150424" y="1304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CONCLUSION.</a:t>
            </a:r>
            <a:endParaRPr>
              <a:solidFill>
                <a:schemeClr val="dk1"/>
              </a:solidFill>
            </a:endParaRPr>
          </a:p>
          <a:p>
            <a:pPr marL="0" lvl="0" indent="0" algn="l" rtl="0">
              <a:spcBef>
                <a:spcPts val="0"/>
              </a:spcBef>
              <a:spcAft>
                <a:spcPts val="0"/>
              </a:spcAft>
              <a:buNone/>
            </a:pPr>
            <a:r>
              <a:rPr lang="en" sz="2400">
                <a:solidFill>
                  <a:srgbClr val="FFFFFF"/>
                </a:solidFill>
              </a:rPr>
              <a:t>-Suicide is more of a social phenomenon than it is a psychological.</a:t>
            </a:r>
            <a:endParaRPr sz="2400">
              <a:solidFill>
                <a:srgbClr val="FFFFFF"/>
              </a:solidFill>
            </a:endParaRPr>
          </a:p>
          <a:p>
            <a:pPr marL="0" lvl="0" indent="0" algn="l" rtl="0">
              <a:spcBef>
                <a:spcPts val="0"/>
              </a:spcBef>
              <a:spcAft>
                <a:spcPts val="0"/>
              </a:spcAft>
              <a:buNone/>
            </a:pPr>
            <a:r>
              <a:rPr lang="en" sz="2400">
                <a:solidFill>
                  <a:srgbClr val="FFFFFF"/>
                </a:solidFill>
              </a:rPr>
              <a:t>-Pushing a person to their social extreme may provoke them to take drastic steps.</a:t>
            </a:r>
            <a:endParaRPr sz="2400">
              <a:solidFill>
                <a:srgbClr val="FFFFFF"/>
              </a:solidFill>
            </a:endParaRPr>
          </a:p>
          <a:p>
            <a:pPr marL="0" lvl="0" indent="0" algn="l" rtl="0">
              <a:spcBef>
                <a:spcPts val="0"/>
              </a:spcBef>
              <a:spcAft>
                <a:spcPts val="0"/>
              </a:spcAft>
              <a:buNone/>
            </a:pPr>
            <a:r>
              <a:rPr lang="en" sz="2400">
                <a:solidFill>
                  <a:srgbClr val="FFFFFF"/>
                </a:solidFill>
              </a:rPr>
              <a:t>-We can detect and help people suffering from suicidal thoughts by observing and regulating their social environment.</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1487913" y="0"/>
            <a:ext cx="6168174" cy="4818049"/>
          </a:xfrm>
          <a:prstGeom prst="rect">
            <a:avLst/>
          </a:prstGeom>
          <a:noFill/>
          <a:ln>
            <a:noFill/>
          </a:ln>
        </p:spPr>
      </p:pic>
      <p:sp>
        <p:nvSpPr>
          <p:cNvPr id="79" name="Google Shape;79;p14"/>
          <p:cNvSpPr txBox="1"/>
          <p:nvPr/>
        </p:nvSpPr>
        <p:spPr>
          <a:xfrm>
            <a:off x="1909800" y="339575"/>
            <a:ext cx="2110500" cy="51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CONTENT</a:t>
            </a:r>
            <a:endParaRPr sz="3000" b="1">
              <a:solidFill>
                <a:schemeClr val="lt2"/>
              </a:solidFill>
              <a:latin typeface="Raleway"/>
              <a:ea typeface="Raleway"/>
              <a:cs typeface="Raleway"/>
              <a:sym typeface="Raleway"/>
            </a:endParaRPr>
          </a:p>
        </p:txBody>
      </p:sp>
      <p:sp>
        <p:nvSpPr>
          <p:cNvPr id="80" name="Google Shape;80;p14"/>
          <p:cNvSpPr txBox="1">
            <a:spLocks noGrp="1"/>
          </p:cNvSpPr>
          <p:nvPr>
            <p:ph type="body" idx="4294967295"/>
          </p:nvPr>
        </p:nvSpPr>
        <p:spPr>
          <a:xfrm>
            <a:off x="1909800" y="747450"/>
            <a:ext cx="5324400" cy="318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aleway"/>
              <a:buChar char="➔"/>
            </a:pPr>
            <a:r>
              <a:rPr lang="en" sz="1600" b="1">
                <a:solidFill>
                  <a:schemeClr val="dk1"/>
                </a:solidFill>
                <a:latin typeface="Raleway"/>
                <a:ea typeface="Raleway"/>
                <a:cs typeface="Raleway"/>
                <a:sym typeface="Raleway"/>
              </a:rPr>
              <a:t>General Idea of Suicide</a:t>
            </a:r>
            <a:br>
              <a:rPr lang="en" sz="1600">
                <a:latin typeface="Raleway"/>
                <a:ea typeface="Raleway"/>
                <a:cs typeface="Raleway"/>
                <a:sym typeface="Raleway"/>
              </a:rPr>
            </a:br>
            <a:r>
              <a:rPr lang="en" sz="1400">
                <a:latin typeface="Raleway"/>
                <a:ea typeface="Raleway"/>
                <a:cs typeface="Raleway"/>
                <a:sym typeface="Raleway"/>
              </a:rPr>
              <a:t>What is Suicide </a:t>
            </a:r>
            <a:endParaRPr sz="1400">
              <a:latin typeface="Raleway"/>
              <a:ea typeface="Raleway"/>
              <a:cs typeface="Raleway"/>
              <a:sym typeface="Raleway"/>
            </a:endParaRPr>
          </a:p>
          <a:p>
            <a:pPr marL="457200" lvl="0" indent="-342900" algn="l" rtl="0">
              <a:spcBef>
                <a:spcPts val="0"/>
              </a:spcBef>
              <a:spcAft>
                <a:spcPts val="0"/>
              </a:spcAft>
              <a:buSzPts val="1800"/>
              <a:buFont typeface="Raleway"/>
              <a:buChar char="➔"/>
            </a:pPr>
            <a:r>
              <a:rPr lang="en" sz="1600" b="1">
                <a:solidFill>
                  <a:schemeClr val="dk1"/>
                </a:solidFill>
                <a:latin typeface="Raleway"/>
                <a:ea typeface="Raleway"/>
                <a:cs typeface="Raleway"/>
                <a:sym typeface="Raleway"/>
              </a:rPr>
              <a:t>Suicide according to Durkheim</a:t>
            </a:r>
            <a:br>
              <a:rPr lang="en" sz="1600">
                <a:latin typeface="Raleway"/>
                <a:ea typeface="Raleway"/>
                <a:cs typeface="Raleway"/>
                <a:sym typeface="Raleway"/>
              </a:rPr>
            </a:br>
            <a:r>
              <a:rPr lang="en" sz="1400">
                <a:latin typeface="Raleway"/>
                <a:ea typeface="Raleway"/>
                <a:cs typeface="Raleway"/>
                <a:sym typeface="Raleway"/>
              </a:rPr>
              <a:t>Definition.</a:t>
            </a:r>
            <a:endParaRPr sz="1400">
              <a:latin typeface="Raleway"/>
              <a:ea typeface="Raleway"/>
              <a:cs typeface="Raleway"/>
              <a:sym typeface="Raleway"/>
            </a:endParaRPr>
          </a:p>
          <a:p>
            <a:pPr marL="457200" lvl="0" indent="-342900" algn="l" rtl="0">
              <a:spcBef>
                <a:spcPts val="0"/>
              </a:spcBef>
              <a:spcAft>
                <a:spcPts val="0"/>
              </a:spcAft>
              <a:buSzPts val="1800"/>
              <a:buFont typeface="Raleway"/>
              <a:buChar char="➔"/>
            </a:pPr>
            <a:r>
              <a:rPr lang="en" sz="1600" b="1">
                <a:solidFill>
                  <a:schemeClr val="dk1"/>
                </a:solidFill>
                <a:latin typeface="Raleway"/>
                <a:ea typeface="Raleway"/>
                <a:cs typeface="Raleway"/>
                <a:sym typeface="Raleway"/>
              </a:rPr>
              <a:t>Types of Suicide</a:t>
            </a:r>
            <a:br>
              <a:rPr lang="en" sz="1600">
                <a:latin typeface="Raleway"/>
                <a:ea typeface="Raleway"/>
                <a:cs typeface="Raleway"/>
                <a:sym typeface="Raleway"/>
              </a:rPr>
            </a:br>
            <a:r>
              <a:rPr lang="en" sz="1400">
                <a:latin typeface="Raleway"/>
                <a:ea typeface="Raleway"/>
                <a:cs typeface="Raleway"/>
                <a:sym typeface="Raleway"/>
              </a:rPr>
              <a:t>Four types according to Durkheim</a:t>
            </a:r>
            <a:endParaRPr sz="1400">
              <a:latin typeface="Raleway"/>
              <a:ea typeface="Raleway"/>
              <a:cs typeface="Raleway"/>
              <a:sym typeface="Raleway"/>
            </a:endParaRPr>
          </a:p>
          <a:p>
            <a:pPr marL="457200" lvl="0" indent="-342900" algn="l" rtl="0">
              <a:spcBef>
                <a:spcPts val="0"/>
              </a:spcBef>
              <a:spcAft>
                <a:spcPts val="0"/>
              </a:spcAft>
              <a:buSzPts val="1800"/>
              <a:buFont typeface="Raleway"/>
              <a:buChar char="➔"/>
            </a:pPr>
            <a:r>
              <a:rPr lang="en" sz="1600" b="1">
                <a:solidFill>
                  <a:schemeClr val="dk1"/>
                </a:solidFill>
                <a:latin typeface="Raleway"/>
                <a:ea typeface="Raleway"/>
                <a:cs typeface="Raleway"/>
                <a:sym typeface="Raleway"/>
              </a:rPr>
              <a:t>Student Suicide</a:t>
            </a:r>
            <a:br>
              <a:rPr lang="en" sz="1600">
                <a:latin typeface="Raleway"/>
                <a:ea typeface="Raleway"/>
                <a:cs typeface="Raleway"/>
                <a:sym typeface="Raleway"/>
              </a:rPr>
            </a:br>
            <a:r>
              <a:rPr lang="en" sz="1400">
                <a:latin typeface="Raleway"/>
                <a:ea typeface="Raleway"/>
                <a:cs typeface="Raleway"/>
                <a:sym typeface="Raleway"/>
              </a:rPr>
              <a:t>Statistical Data and Trends </a:t>
            </a:r>
            <a:endParaRPr sz="1400">
              <a:latin typeface="Raleway"/>
              <a:ea typeface="Raleway"/>
              <a:cs typeface="Raleway"/>
              <a:sym typeface="Raleway"/>
            </a:endParaRPr>
          </a:p>
          <a:p>
            <a:pPr marL="457200" lvl="0" indent="-342900" algn="l" rtl="0">
              <a:spcBef>
                <a:spcPts val="0"/>
              </a:spcBef>
              <a:spcAft>
                <a:spcPts val="0"/>
              </a:spcAft>
              <a:buSzPts val="1800"/>
              <a:buFont typeface="Raleway"/>
              <a:buChar char="➔"/>
            </a:pPr>
            <a:r>
              <a:rPr lang="en" sz="1600" b="1">
                <a:solidFill>
                  <a:schemeClr val="dk1"/>
                </a:solidFill>
                <a:latin typeface="Raleway"/>
                <a:ea typeface="Raleway"/>
                <a:cs typeface="Raleway"/>
                <a:sym typeface="Raleway"/>
              </a:rPr>
              <a:t>Case Study</a:t>
            </a:r>
            <a:br>
              <a:rPr lang="en" sz="1600">
                <a:latin typeface="Raleway"/>
                <a:ea typeface="Raleway"/>
                <a:cs typeface="Raleway"/>
                <a:sym typeface="Raleway"/>
              </a:rPr>
            </a:br>
            <a:r>
              <a:rPr lang="en" sz="1400">
                <a:latin typeface="Raleway"/>
                <a:ea typeface="Raleway"/>
                <a:cs typeface="Raleway"/>
                <a:sym typeface="Raleway"/>
              </a:rPr>
              <a:t>Relating an example to Durkheim’s Theory</a:t>
            </a:r>
            <a:endParaRPr sz="1200">
              <a:latin typeface="Raleway"/>
              <a:ea typeface="Raleway"/>
              <a:cs typeface="Raleway"/>
              <a:sym typeface="Raleway"/>
            </a:endParaRPr>
          </a:p>
          <a:p>
            <a:pPr marL="457200" lvl="0" indent="-342900" algn="l" rtl="0">
              <a:spcBef>
                <a:spcPts val="0"/>
              </a:spcBef>
              <a:spcAft>
                <a:spcPts val="0"/>
              </a:spcAft>
              <a:buSzPts val="1800"/>
              <a:buFont typeface="Raleway"/>
              <a:buChar char="➔"/>
            </a:pPr>
            <a:r>
              <a:rPr lang="en" sz="1600" b="1">
                <a:solidFill>
                  <a:schemeClr val="dk1"/>
                </a:solidFill>
                <a:latin typeface="Raleway"/>
                <a:ea typeface="Raleway"/>
                <a:cs typeface="Raleway"/>
                <a:sym typeface="Raleway"/>
              </a:rPr>
              <a:t>Conclusion</a:t>
            </a:r>
            <a:r>
              <a:rPr lang="en" sz="1400">
                <a:latin typeface="Raleway"/>
                <a:ea typeface="Raleway"/>
                <a:cs typeface="Raleway"/>
                <a:sym typeface="Raleway"/>
              </a:rPr>
              <a:t>.</a:t>
            </a:r>
            <a:r>
              <a:rPr lang="en"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What do you understand by Suicide??</a:t>
            </a:r>
            <a:endParaRPr>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83103" y="390666"/>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dk1"/>
                </a:solidFill>
              </a:rPr>
              <a:t>Durkheim’s Theory</a:t>
            </a:r>
            <a:endParaRPr sz="3600">
              <a:solidFill>
                <a:schemeClr val="dk1"/>
              </a:solidFill>
            </a:endParaRPr>
          </a:p>
          <a:p>
            <a:pPr marL="0" lvl="0" indent="0" algn="l" rtl="0">
              <a:spcBef>
                <a:spcPts val="0"/>
              </a:spcBef>
              <a:spcAft>
                <a:spcPts val="0"/>
              </a:spcAft>
              <a:buNone/>
            </a:pPr>
            <a:endParaRPr sz="2200"/>
          </a:p>
          <a:p>
            <a:pPr marL="0" lvl="0" indent="0" algn="l" rtl="0">
              <a:spcBef>
                <a:spcPts val="0"/>
              </a:spcBef>
              <a:spcAft>
                <a:spcPts val="0"/>
              </a:spcAft>
              <a:buNone/>
            </a:pPr>
            <a:r>
              <a:rPr lang="en" sz="2200"/>
              <a:t>Suicide - </a:t>
            </a:r>
            <a:endParaRPr sz="2200"/>
          </a:p>
          <a:p>
            <a:pPr marL="0" lvl="0" indent="0" algn="l" rtl="0">
              <a:spcBef>
                <a:spcPts val="0"/>
              </a:spcBef>
              <a:spcAft>
                <a:spcPts val="0"/>
              </a:spcAft>
              <a:buNone/>
            </a:pPr>
            <a:r>
              <a:rPr lang="en" sz="2200"/>
              <a:t>All cases of death resulting directly or indirectly from a positive or negative act of the victim himself, which he knows will produce this result.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785403" y="44089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Suicide - a sociological phenomena</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1000"/>
              </a:spcAft>
              <a:buClr>
                <a:schemeClr val="dk2"/>
              </a:buClr>
              <a:buSzPts val="1100"/>
              <a:buFont typeface="Arial"/>
              <a:buNone/>
            </a:pPr>
            <a:r>
              <a:rPr lang="en" sz="2400" b="0"/>
              <a:t>Rate of suicide is fairly constant in different societies.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Suicide</a:t>
            </a:r>
            <a:endParaRPr/>
          </a:p>
        </p:txBody>
      </p:sp>
      <p:sp>
        <p:nvSpPr>
          <p:cNvPr id="101" name="Google Shape;101;p18"/>
          <p:cNvSpPr/>
          <p:nvPr/>
        </p:nvSpPr>
        <p:spPr>
          <a:xfrm>
            <a:off x="100437" y="1995125"/>
            <a:ext cx="2109900" cy="15255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2378186" y="1995125"/>
            <a:ext cx="2109900" cy="15255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4655935" y="1995125"/>
            <a:ext cx="2109900" cy="15255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title"/>
          </p:nvPr>
        </p:nvSpPr>
        <p:spPr>
          <a:xfrm>
            <a:off x="4717066" y="2044730"/>
            <a:ext cx="1991400" cy="13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000"/>
              <a:t>Anomic</a:t>
            </a:r>
            <a:endParaRPr sz="3000"/>
          </a:p>
          <a:p>
            <a:pPr marL="0" lvl="0" indent="0" algn="l" rtl="0">
              <a:spcBef>
                <a:spcPts val="0"/>
              </a:spcBef>
              <a:spcAft>
                <a:spcPts val="0"/>
              </a:spcAft>
              <a:buNone/>
            </a:pPr>
            <a:r>
              <a:rPr lang="en" sz="1200"/>
              <a:t>Collapse of Regulation</a:t>
            </a:r>
            <a:endParaRPr sz="1200">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200">
                <a:latin typeface="Arial"/>
                <a:ea typeface="Arial"/>
                <a:cs typeface="Arial"/>
                <a:sym typeface="Arial"/>
              </a:rPr>
              <a:t>Sudden and unexpected changes in situations</a:t>
            </a:r>
            <a:endParaRPr sz="1200">
              <a:latin typeface="Arial"/>
              <a:ea typeface="Arial"/>
              <a:cs typeface="Arial"/>
              <a:sym typeface="Arial"/>
            </a:endParaRPr>
          </a:p>
        </p:txBody>
      </p:sp>
      <p:sp>
        <p:nvSpPr>
          <p:cNvPr id="105" name="Google Shape;105;p18"/>
          <p:cNvSpPr txBox="1">
            <a:spLocks noGrp="1"/>
          </p:cNvSpPr>
          <p:nvPr>
            <p:ph type="title"/>
          </p:nvPr>
        </p:nvSpPr>
        <p:spPr>
          <a:xfrm>
            <a:off x="161580" y="2044730"/>
            <a:ext cx="1991400" cy="13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Egoistic</a:t>
            </a:r>
            <a:endParaRPr sz="3000"/>
          </a:p>
          <a:p>
            <a:pPr marL="0" lvl="0" indent="0" algn="l" rtl="0">
              <a:spcBef>
                <a:spcPts val="0"/>
              </a:spcBef>
              <a:spcAft>
                <a:spcPts val="0"/>
              </a:spcAft>
              <a:buClr>
                <a:schemeClr val="dk2"/>
              </a:buClr>
              <a:buSzPts val="1100"/>
              <a:buFont typeface="Arial"/>
              <a:buNone/>
            </a:pPr>
            <a:r>
              <a:rPr lang="en" sz="1200"/>
              <a:t>Lack of Integration to Society </a:t>
            </a:r>
            <a:endParaRPr sz="1200"/>
          </a:p>
          <a:p>
            <a:pPr marL="0" lvl="0" indent="0" algn="l" rtl="0">
              <a:spcBef>
                <a:spcPts val="0"/>
              </a:spcBef>
              <a:spcAft>
                <a:spcPts val="0"/>
              </a:spcAft>
              <a:buClr>
                <a:schemeClr val="dk2"/>
              </a:buClr>
              <a:buSzPts val="1100"/>
              <a:buFont typeface="Arial"/>
              <a:buNone/>
            </a:pPr>
            <a:endParaRPr sz="3000"/>
          </a:p>
        </p:txBody>
      </p:sp>
      <p:sp>
        <p:nvSpPr>
          <p:cNvPr id="106" name="Google Shape;106;p18"/>
          <p:cNvSpPr txBox="1">
            <a:spLocks noGrp="1"/>
          </p:cNvSpPr>
          <p:nvPr>
            <p:ph type="title"/>
          </p:nvPr>
        </p:nvSpPr>
        <p:spPr>
          <a:xfrm>
            <a:off x="2439323" y="2044730"/>
            <a:ext cx="1991400" cy="13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000"/>
              <a:t>Altruistic</a:t>
            </a:r>
            <a:endParaRPr sz="3000"/>
          </a:p>
          <a:p>
            <a:pPr marL="0" lvl="0" indent="0" algn="l" rtl="0">
              <a:spcBef>
                <a:spcPts val="0"/>
              </a:spcBef>
              <a:spcAft>
                <a:spcPts val="0"/>
              </a:spcAft>
              <a:buClr>
                <a:schemeClr val="dk2"/>
              </a:buClr>
              <a:buSzPts val="1100"/>
              <a:buFont typeface="Arial"/>
              <a:buNone/>
            </a:pPr>
            <a:r>
              <a:rPr lang="en" sz="1200"/>
              <a:t>Very high Integration to Society</a:t>
            </a:r>
            <a:endParaRPr sz="1200"/>
          </a:p>
        </p:txBody>
      </p:sp>
      <p:sp>
        <p:nvSpPr>
          <p:cNvPr id="107" name="Google Shape;107;p18"/>
          <p:cNvSpPr/>
          <p:nvPr/>
        </p:nvSpPr>
        <p:spPr>
          <a:xfrm>
            <a:off x="6933657" y="1995125"/>
            <a:ext cx="2109900" cy="1525500"/>
          </a:xfrm>
          <a:prstGeom prst="wedgeRectCallout">
            <a:avLst>
              <a:gd name="adj1" fmla="val -20833"/>
              <a:gd name="adj2" fmla="val 62500"/>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txBox="1">
            <a:spLocks noGrp="1"/>
          </p:cNvSpPr>
          <p:nvPr>
            <p:ph type="title"/>
          </p:nvPr>
        </p:nvSpPr>
        <p:spPr>
          <a:xfrm>
            <a:off x="6994800" y="2044730"/>
            <a:ext cx="1991400" cy="13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rPr>
              <a:t>Fatalistic</a:t>
            </a:r>
            <a:endParaRPr sz="3000">
              <a:solidFill>
                <a:srgbClr val="FFFFFF"/>
              </a:solidFill>
            </a:endParaRPr>
          </a:p>
          <a:p>
            <a:pPr marL="0" lvl="0" indent="0" algn="l" rtl="0">
              <a:spcBef>
                <a:spcPts val="0"/>
              </a:spcBef>
              <a:spcAft>
                <a:spcPts val="0"/>
              </a:spcAft>
              <a:buNone/>
            </a:pPr>
            <a:r>
              <a:rPr lang="en" sz="1200">
                <a:solidFill>
                  <a:srgbClr val="FFFFFF"/>
                </a:solidFill>
              </a:rPr>
              <a:t>Very high Regulation </a:t>
            </a:r>
            <a:endParaRPr sz="1200">
              <a:solidFill>
                <a:srgbClr val="FFFFFF"/>
              </a:solidFill>
            </a:endParaRPr>
          </a:p>
          <a:p>
            <a:pPr marL="0" lvl="0" indent="0" algn="l" rtl="0">
              <a:spcBef>
                <a:spcPts val="0"/>
              </a:spcBef>
              <a:spcAft>
                <a:spcPts val="0"/>
              </a:spcAft>
              <a:buNone/>
            </a:pPr>
            <a:r>
              <a:rPr lang="en" sz="1200">
                <a:solidFill>
                  <a:srgbClr val="FFFFFF"/>
                </a:solidFill>
              </a:rPr>
              <a:t>Ex Slavery</a:t>
            </a:r>
            <a:endParaRPr sz="1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189950" y="120550"/>
            <a:ext cx="8622300" cy="43671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Statistical Data </a:t>
            </a:r>
            <a:endParaRPr>
              <a:solidFill>
                <a:schemeClr val="dk1"/>
              </a:solidFill>
            </a:endParaRPr>
          </a:p>
          <a:p>
            <a:pPr marL="0" lvl="0" indent="0" algn="l" rtl="0">
              <a:lnSpc>
                <a:spcPct val="100000"/>
              </a:lnSpc>
              <a:spcBef>
                <a:spcPts val="1000"/>
              </a:spcBef>
              <a:spcAft>
                <a:spcPts val="0"/>
              </a:spcAft>
              <a:buNone/>
            </a:pPr>
            <a:r>
              <a:rPr lang="en" sz="1400" b="0">
                <a:latin typeface="Arial"/>
                <a:ea typeface="Arial"/>
                <a:cs typeface="Arial"/>
                <a:sym typeface="Arial"/>
              </a:rPr>
              <a:t>WORLD LEVEL - </a:t>
            </a:r>
            <a:endParaRPr sz="1400" b="0">
              <a:latin typeface="Arial"/>
              <a:ea typeface="Arial"/>
              <a:cs typeface="Arial"/>
              <a:sym typeface="Arial"/>
            </a:endParaRPr>
          </a:p>
          <a:p>
            <a:pPr marL="457200" lvl="0" indent="-317500" algn="l" rtl="0">
              <a:spcBef>
                <a:spcPts val="1000"/>
              </a:spcBef>
              <a:spcAft>
                <a:spcPts val="0"/>
              </a:spcAft>
              <a:buSzPts val="1400"/>
              <a:buFont typeface="Arial"/>
              <a:buChar char="●"/>
            </a:pPr>
            <a:r>
              <a:rPr lang="en" sz="1400" b="0">
                <a:latin typeface="Arial"/>
                <a:ea typeface="Arial"/>
                <a:cs typeface="Arial"/>
                <a:sym typeface="Arial"/>
              </a:rPr>
              <a:t>Nearly 800000 people die by suicide in the world each year, which is roughly ONE DEATH every 40 Sec.</a:t>
            </a:r>
            <a:endParaRPr sz="1400" b="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Suicide is the 2nd </a:t>
            </a:r>
            <a:r>
              <a:rPr lang="en" sz="1400" b="0">
                <a:latin typeface="Arial"/>
                <a:ea typeface="Arial"/>
                <a:cs typeface="Arial"/>
                <a:sym typeface="Arial"/>
              </a:rPr>
              <a:t>leading cause of death in the world for those aged 15-24 years.</a:t>
            </a:r>
            <a:endParaRPr sz="1400" b="0">
              <a:latin typeface="Arial"/>
              <a:ea typeface="Arial"/>
              <a:cs typeface="Arial"/>
              <a:sym typeface="Arial"/>
            </a:endParaRPr>
          </a:p>
          <a:p>
            <a:pPr marL="0" lvl="0" indent="0" algn="l" rtl="0">
              <a:spcBef>
                <a:spcPts val="1900"/>
              </a:spcBef>
              <a:spcAft>
                <a:spcPts val="0"/>
              </a:spcAft>
              <a:buNone/>
            </a:pPr>
            <a:r>
              <a:rPr lang="en" sz="1400" b="0">
                <a:latin typeface="Arial"/>
                <a:ea typeface="Arial"/>
                <a:cs typeface="Arial"/>
                <a:sym typeface="Arial"/>
              </a:rPr>
              <a:t>INDIA LEVEL - </a:t>
            </a:r>
            <a:endParaRPr sz="1400" b="0">
              <a:latin typeface="Arial"/>
              <a:ea typeface="Arial"/>
              <a:cs typeface="Arial"/>
              <a:sym typeface="Arial"/>
            </a:endParaRPr>
          </a:p>
          <a:p>
            <a:pPr marL="457200" lvl="0" indent="-317500" algn="l" rtl="0">
              <a:spcBef>
                <a:spcPts val="1900"/>
              </a:spcBef>
              <a:spcAft>
                <a:spcPts val="0"/>
              </a:spcAft>
              <a:buSzPts val="1400"/>
              <a:buFont typeface="Arial"/>
              <a:buChar char="●"/>
            </a:pPr>
            <a:r>
              <a:rPr lang="en" sz="1250" b="0">
                <a:latin typeface="Arial"/>
                <a:ea typeface="Arial"/>
                <a:cs typeface="Arial"/>
                <a:sym typeface="Arial"/>
              </a:rPr>
              <a:t>164,033 Indians committed suicide in 2021 and the national suicide rate was 12 (calculated per hundred thousand or per lakh),</a:t>
            </a:r>
            <a:endParaRPr sz="1250" b="0">
              <a:latin typeface="Arial"/>
              <a:ea typeface="Arial"/>
              <a:cs typeface="Arial"/>
              <a:sym typeface="Arial"/>
            </a:endParaRPr>
          </a:p>
          <a:p>
            <a:pPr marL="457200" lvl="0" indent="-317500" algn="l" rtl="0">
              <a:lnSpc>
                <a:spcPct val="115000"/>
              </a:lnSpc>
              <a:spcBef>
                <a:spcPts val="0"/>
              </a:spcBef>
              <a:spcAft>
                <a:spcPts val="0"/>
              </a:spcAft>
              <a:buSzPts val="1400"/>
              <a:buFont typeface="Roboto"/>
              <a:buChar char="●"/>
            </a:pPr>
            <a:r>
              <a:rPr lang="en" sz="1250" b="0">
                <a:latin typeface="Arial"/>
                <a:ea typeface="Arial"/>
                <a:cs typeface="Arial"/>
                <a:sym typeface="Arial"/>
              </a:rPr>
              <a:t>According to the Graph the number of suicides increased in 2020</a:t>
            </a:r>
            <a:endParaRPr sz="1250" b="0">
              <a:latin typeface="Arial"/>
              <a:ea typeface="Arial"/>
              <a:cs typeface="Arial"/>
              <a:sym typeface="Arial"/>
            </a:endParaRPr>
          </a:p>
          <a:p>
            <a:pPr marL="457200" lvl="0" indent="-317500" algn="l" rtl="0">
              <a:lnSpc>
                <a:spcPct val="115000"/>
              </a:lnSpc>
              <a:spcBef>
                <a:spcPts val="0"/>
              </a:spcBef>
              <a:spcAft>
                <a:spcPts val="0"/>
              </a:spcAft>
              <a:buSzPts val="1400"/>
              <a:buFont typeface="Roboto"/>
              <a:buChar char="●"/>
            </a:pPr>
            <a:r>
              <a:rPr lang="en" sz="1250" b="0">
                <a:latin typeface="Arial"/>
                <a:ea typeface="Arial"/>
                <a:cs typeface="Arial"/>
                <a:sym typeface="Arial"/>
              </a:rPr>
              <a:t>In times of Covid  because of forces of </a:t>
            </a:r>
            <a:endParaRPr sz="1250" b="0">
              <a:latin typeface="Arial"/>
              <a:ea typeface="Arial"/>
              <a:cs typeface="Arial"/>
              <a:sym typeface="Arial"/>
            </a:endParaRPr>
          </a:p>
          <a:p>
            <a:pPr marL="457200" lvl="0" indent="-307975" algn="l" rtl="0">
              <a:lnSpc>
                <a:spcPct val="115000"/>
              </a:lnSpc>
              <a:spcBef>
                <a:spcPts val="0"/>
              </a:spcBef>
              <a:spcAft>
                <a:spcPts val="0"/>
              </a:spcAft>
              <a:buSzPts val="1250"/>
              <a:buFont typeface="Arial"/>
              <a:buChar char="●"/>
            </a:pPr>
            <a:r>
              <a:rPr lang="en" sz="1250" b="0">
                <a:latin typeface="Arial"/>
                <a:ea typeface="Arial"/>
                <a:cs typeface="Arial"/>
                <a:sym typeface="Arial"/>
              </a:rPr>
              <a:t>Egoistic &amp; Anomic</a:t>
            </a:r>
            <a:endParaRPr sz="1250" b="0">
              <a:latin typeface="Arial"/>
              <a:ea typeface="Arial"/>
              <a:cs typeface="Arial"/>
              <a:sym typeface="Arial"/>
            </a:endParaRPr>
          </a:p>
        </p:txBody>
      </p:sp>
      <p:pic>
        <p:nvPicPr>
          <p:cNvPr id="114" name="Google Shape;114;p19"/>
          <p:cNvPicPr preferRelativeResize="0"/>
          <p:nvPr/>
        </p:nvPicPr>
        <p:blipFill>
          <a:blip r:embed="rId3">
            <a:alphaModFix/>
          </a:blip>
          <a:stretch>
            <a:fillRect/>
          </a:stretch>
        </p:blipFill>
        <p:spPr>
          <a:xfrm>
            <a:off x="5487075" y="2964725"/>
            <a:ext cx="3656925" cy="217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0" y="317450"/>
            <a:ext cx="4201200" cy="482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dk1"/>
                </a:solidFill>
                <a:latin typeface="Arial"/>
                <a:ea typeface="Arial"/>
                <a:cs typeface="Arial"/>
                <a:sym typeface="Arial"/>
              </a:rPr>
              <a:t>SUICIDE DATA OF STUDENTS IN INDIA</a:t>
            </a:r>
            <a:r>
              <a:rPr lang="en" sz="1600">
                <a:solidFill>
                  <a:schemeClr val="dk1"/>
                </a:solidFill>
                <a:latin typeface="Arial"/>
                <a:ea typeface="Arial"/>
                <a:cs typeface="Arial"/>
                <a:sym typeface="Arial"/>
              </a:rPr>
              <a:t>				</a:t>
            </a:r>
            <a:endParaRPr sz="1200" b="0">
              <a:latin typeface="Arial"/>
              <a:ea typeface="Arial"/>
              <a:cs typeface="Arial"/>
              <a:sym typeface="Arial"/>
            </a:endParaRPr>
          </a:p>
          <a:p>
            <a:pPr marL="0" lvl="0" indent="0" algn="l" rtl="0">
              <a:lnSpc>
                <a:spcPct val="115000"/>
              </a:lnSpc>
              <a:spcBef>
                <a:spcPts val="1900"/>
              </a:spcBef>
              <a:spcAft>
                <a:spcPts val="0"/>
              </a:spcAft>
              <a:buNone/>
            </a:pPr>
            <a:r>
              <a:rPr lang="en" sz="1500" b="0">
                <a:latin typeface="Arial"/>
                <a:ea typeface="Arial"/>
                <a:cs typeface="Arial"/>
                <a:sym typeface="Arial"/>
              </a:rPr>
              <a:t>According to Durkheim’s theory we view can view a student suicide a mixture of two types </a:t>
            </a:r>
            <a:endParaRPr sz="1500" b="0">
              <a:latin typeface="Arial"/>
              <a:ea typeface="Arial"/>
              <a:cs typeface="Arial"/>
              <a:sym typeface="Arial"/>
            </a:endParaRPr>
          </a:p>
          <a:p>
            <a:pPr marL="0" lvl="0" indent="0" algn="l" rtl="0">
              <a:lnSpc>
                <a:spcPct val="115000"/>
              </a:lnSpc>
              <a:spcBef>
                <a:spcPts val="1900"/>
              </a:spcBef>
              <a:spcAft>
                <a:spcPts val="0"/>
              </a:spcAft>
              <a:buNone/>
            </a:pPr>
            <a:r>
              <a:rPr lang="en" sz="1800">
                <a:latin typeface="Arial"/>
                <a:ea typeface="Arial"/>
                <a:cs typeface="Arial"/>
                <a:sym typeface="Arial"/>
              </a:rPr>
              <a:t>Egoistic</a:t>
            </a:r>
            <a:endParaRPr sz="1800">
              <a:latin typeface="Arial"/>
              <a:ea typeface="Arial"/>
              <a:cs typeface="Arial"/>
              <a:sym typeface="Arial"/>
            </a:endParaRPr>
          </a:p>
          <a:p>
            <a:pPr marL="0" lvl="0" indent="0" algn="l" rtl="0">
              <a:lnSpc>
                <a:spcPct val="115000"/>
              </a:lnSpc>
              <a:spcBef>
                <a:spcPts val="1900"/>
              </a:spcBef>
              <a:spcAft>
                <a:spcPts val="1900"/>
              </a:spcAft>
              <a:buClr>
                <a:schemeClr val="dk2"/>
              </a:buClr>
              <a:buSzPts val="1100"/>
              <a:buFont typeface="Arial"/>
              <a:buNone/>
            </a:pPr>
            <a:r>
              <a:rPr lang="en" sz="1800">
                <a:latin typeface="Arial"/>
                <a:ea typeface="Arial"/>
                <a:cs typeface="Arial"/>
                <a:sym typeface="Arial"/>
              </a:rPr>
              <a:t>Fatalistic </a:t>
            </a:r>
            <a:endParaRPr sz="1800">
              <a:latin typeface="Arial"/>
              <a:ea typeface="Arial"/>
              <a:cs typeface="Arial"/>
              <a:sym typeface="Arial"/>
            </a:endParaRPr>
          </a:p>
        </p:txBody>
      </p:sp>
      <p:pic>
        <p:nvPicPr>
          <p:cNvPr id="120" name="Google Shape;120;p20"/>
          <p:cNvPicPr preferRelativeResize="0"/>
          <p:nvPr/>
        </p:nvPicPr>
        <p:blipFill>
          <a:blip r:embed="rId3">
            <a:alphaModFix/>
          </a:blip>
          <a:stretch>
            <a:fillRect/>
          </a:stretch>
        </p:blipFill>
        <p:spPr>
          <a:xfrm>
            <a:off x="4572000" y="2417050"/>
            <a:ext cx="4572000" cy="2726450"/>
          </a:xfrm>
          <a:prstGeom prst="rect">
            <a:avLst/>
          </a:prstGeom>
          <a:noFill/>
          <a:ln>
            <a:noFill/>
          </a:ln>
        </p:spPr>
      </p:pic>
      <p:sp>
        <p:nvSpPr>
          <p:cNvPr id="121" name="Google Shape;121;p20"/>
          <p:cNvSpPr txBox="1"/>
          <p:nvPr/>
        </p:nvSpPr>
        <p:spPr>
          <a:xfrm>
            <a:off x="5004875" y="257175"/>
            <a:ext cx="3877800" cy="176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lt1"/>
                </a:solidFill>
              </a:rPr>
              <a:t>2017 - 9900                     2018  - 10200</a:t>
            </a:r>
            <a:endParaRPr sz="1200">
              <a:solidFill>
                <a:schemeClr val="lt1"/>
              </a:solidFill>
            </a:endParaRPr>
          </a:p>
          <a:p>
            <a:pPr marL="0" lvl="0" indent="0" algn="l" rtl="0">
              <a:lnSpc>
                <a:spcPct val="115000"/>
              </a:lnSpc>
              <a:spcBef>
                <a:spcPts val="1900"/>
              </a:spcBef>
              <a:spcAft>
                <a:spcPts val="0"/>
              </a:spcAft>
              <a:buClr>
                <a:schemeClr val="dk2"/>
              </a:buClr>
              <a:buSzPts val="1100"/>
              <a:buFont typeface="Arial"/>
              <a:buNone/>
            </a:pPr>
            <a:r>
              <a:rPr lang="en" sz="1200">
                <a:solidFill>
                  <a:schemeClr val="lt1"/>
                </a:solidFill>
              </a:rPr>
              <a:t>2019 - 10300                    2020 - 12500</a:t>
            </a:r>
            <a:endParaRPr sz="1200">
              <a:solidFill>
                <a:schemeClr val="lt1"/>
              </a:solidFill>
            </a:endParaRPr>
          </a:p>
          <a:p>
            <a:pPr marL="0" lvl="0" indent="0" algn="l" rtl="0">
              <a:lnSpc>
                <a:spcPct val="115000"/>
              </a:lnSpc>
              <a:spcBef>
                <a:spcPts val="1900"/>
              </a:spcBef>
              <a:spcAft>
                <a:spcPts val="0"/>
              </a:spcAft>
              <a:buClr>
                <a:schemeClr val="dk2"/>
              </a:buClr>
              <a:buSzPts val="1100"/>
              <a:buFont typeface="Arial"/>
              <a:buNone/>
            </a:pPr>
            <a:r>
              <a:rPr lang="en" sz="1200">
                <a:solidFill>
                  <a:schemeClr val="lt1"/>
                </a:solidFill>
              </a:rPr>
              <a:t>2021 - 13100</a:t>
            </a:r>
            <a:endParaRPr sz="1200">
              <a:solidFill>
                <a:schemeClr val="lt1"/>
              </a:solidFill>
            </a:endParaRPr>
          </a:p>
          <a:p>
            <a:pPr marL="0" lvl="0" indent="0" algn="l" rtl="0">
              <a:spcBef>
                <a:spcPts val="190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59300" y="383725"/>
            <a:ext cx="7464900" cy="128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chemeClr val="dk1"/>
                </a:solidFill>
              </a:rPr>
              <a:t>Case study</a:t>
            </a:r>
            <a:r>
              <a:rPr lang="en" sz="4400"/>
              <a:t>:   </a:t>
            </a:r>
            <a:endParaRPr sz="4400"/>
          </a:p>
        </p:txBody>
      </p:sp>
      <p:sp>
        <p:nvSpPr>
          <p:cNvPr id="127" name="Google Shape;127;p21"/>
          <p:cNvSpPr txBox="1"/>
          <p:nvPr/>
        </p:nvSpPr>
        <p:spPr>
          <a:xfrm>
            <a:off x="141525" y="1771575"/>
            <a:ext cx="70614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Char char="●"/>
            </a:pPr>
            <a:r>
              <a:rPr lang="en">
                <a:solidFill>
                  <a:srgbClr val="FFFFFF"/>
                </a:solidFill>
              </a:rPr>
              <a:t>A Third-year student of mechanical engineering at Indian Institute of Technology ( IIT) Delhi, Hari Prasath, died in his hostel on campus on June 1 2021.</a:t>
            </a: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The email from dean students’ welfare, IIT Delhi, sent on June 4 said: "He was an introvert [student], His parents, friends and counsellors have confirmed that he was being treated for depression. A suicide note, handed over to the SHO confirms that this was death by suicide."</a:t>
            </a: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chemeClr val="lt1"/>
              </a:buClr>
              <a:buSzPts val="1400"/>
              <a:buChar char="●"/>
            </a:pPr>
            <a:r>
              <a:rPr lang="en">
                <a:solidFill>
                  <a:schemeClr val="lt1"/>
                </a:solidFill>
              </a:rPr>
              <a:t>He was undergoing treatment for depression on the campus. Until the end of the second year, Prasath was doing well at </a:t>
            </a:r>
            <a:r>
              <a:rPr lang="en">
                <a:solidFill>
                  <a:schemeClr val="lt1"/>
                </a:solidFill>
                <a:uFill>
                  <a:noFill/>
                </a:uFill>
                <a:hlinkClick r:id="rId3">
                  <a:extLst>
                    <a:ext uri="{A12FA001-AC4F-418D-AE19-62706E023703}">
                      <ahyp:hlinkClr xmlns:ahyp="http://schemas.microsoft.com/office/drawing/2018/hyperlinkcolor" val="tx"/>
                    </a:ext>
                  </a:extLst>
                </a:hlinkClick>
              </a:rPr>
              <a:t>IIT Delh</a:t>
            </a:r>
            <a:r>
              <a:rPr lang="en">
                <a:solidFill>
                  <a:schemeClr val="lt1"/>
                </a:solidFill>
              </a:rPr>
              <a:t>i. After that he began to struggle with studies, the letter said. </a:t>
            </a:r>
            <a:r>
              <a:rPr lang="en" u="sng">
                <a:solidFill>
                  <a:schemeClr val="lt1"/>
                </a:solidFill>
              </a:rPr>
              <a:t>Prasath had left all his class groups on messaging applications. He had also withdrawn from social media.</a:t>
            </a:r>
            <a:endParaRPr u="sng">
              <a:solidFill>
                <a:schemeClr val="lt1"/>
              </a:solidFill>
            </a:endParaRPr>
          </a:p>
          <a:p>
            <a:pPr marL="0" lvl="0" indent="0" algn="l" rtl="0">
              <a:spcBef>
                <a:spcPts val="0"/>
              </a:spcBef>
              <a:spcAft>
                <a:spcPts val="0"/>
              </a:spcAft>
              <a:buNone/>
            </a:pPr>
            <a:endParaRPr>
              <a:solidFill>
                <a:schemeClr val="lt1"/>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Clr>
                <a:schemeClr val="dk2"/>
              </a:buClr>
              <a:buSzPts val="1100"/>
              <a:buFont typeface="Arial"/>
              <a:buNone/>
            </a:pPr>
            <a:endParaRPr>
              <a:solidFill>
                <a:schemeClr val="dk2"/>
              </a:solidFill>
            </a:endParaRPr>
          </a:p>
          <a:p>
            <a:pPr marL="0" lvl="0" indent="0" algn="l" rtl="0">
              <a:spcBef>
                <a:spcPts val="0"/>
              </a:spcBef>
              <a:spcAft>
                <a:spcPts val="0"/>
              </a:spcAft>
              <a:buNone/>
            </a:pPr>
            <a:endParaRPr>
              <a:solidFill>
                <a:srgbClr val="FFFFFF"/>
              </a:solidFill>
              <a:highlight>
                <a:srgbClr val="1C1C1C"/>
              </a:highlight>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2" ma:contentTypeDescription="Create a new document." ma:contentTypeScope="" ma:versionID="3f60d7a67f583af569b8f1109678a755">
  <xsd:schema xmlns:xsd="http://www.w3.org/2001/XMLSchema" xmlns:xs="http://www.w3.org/2001/XMLSchema" xmlns:p="http://schemas.microsoft.com/office/2006/metadata/properties" xmlns:ns2="1bdeda23-9c2b-4dd4-9f33-26fb157f4cc6" targetNamespace="http://schemas.microsoft.com/office/2006/metadata/properties" ma:root="true" ma:fieldsID="8ddfd78aa0d57a609577fb70cb91362d" ns2:_="">
    <xsd:import namespace="1bdeda23-9c2b-4dd4-9f33-26fb157f4cc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088808-40A2-4B7E-83F8-26CC6CAC850D}">
  <ds:schemaRefs>
    <ds:schemaRef ds:uri="http://schemas.microsoft.com/office/2006/metadata/contentType"/>
    <ds:schemaRef ds:uri="http://schemas.microsoft.com/office/2006/metadata/properties/metaAttributes"/>
    <ds:schemaRef ds:uri="http://www.w3.org/2000/xmlns/"/>
    <ds:schemaRef ds:uri="http://www.w3.org/2001/XMLSchema"/>
    <ds:schemaRef ds:uri="1bdeda23-9c2b-4dd4-9f33-26fb157f4cc6"/>
  </ds:schemaRefs>
</ds:datastoreItem>
</file>

<file path=customXml/itemProps2.xml><?xml version="1.0" encoding="utf-8"?>
<ds:datastoreItem xmlns:ds="http://schemas.openxmlformats.org/officeDocument/2006/customXml" ds:itemID="{782961D7-64B1-4952-A044-C252345E1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Swiss</vt:lpstr>
      <vt:lpstr>SUICIDE Student Suicides </vt:lpstr>
      <vt:lpstr>PowerPoint Presentation</vt:lpstr>
      <vt:lpstr>What do you understand by Suicide??</vt:lpstr>
      <vt:lpstr>Durkheim’s Theory  Suicide -  All cases of death resulting directly or indirectly from a positive or negative act of the victim himself, which he knows will produce this result.</vt:lpstr>
      <vt:lpstr>Suicide - a sociological phenomena  Rate of suicide is fairly constant in different societies.</vt:lpstr>
      <vt:lpstr>Types of Suicide</vt:lpstr>
      <vt:lpstr>Statistical Data  WORLD LEVEL -  Nearly 800000 people die by suicide in the world each year, which is roughly ONE DEATH every 40 Sec. Suicide is the 2nd leading cause of death in the world for those aged 15-24 years. INDIA LEVEL -  164,033 Indians committed suicide in 2021 and the national suicide rate was 12 (calculated per hundred thousand or per lakh), According to the Graph the number of suicides increased in 2020 In times of Covid  because of forces of  Egoistic &amp; Anomic</vt:lpstr>
      <vt:lpstr>SUICIDE DATA OF STUDENTS IN INDIA     According to Durkheim’s theory we view can view a student suicide a mixture of two types  Egoistic Fatalistic </vt:lpstr>
      <vt:lpstr>Case study:   </vt:lpstr>
      <vt:lpstr>PowerPoint Presentation</vt:lpstr>
      <vt:lpstr>CONCLUSION. -Suicide is more of a social phenomenon than it is a psychological. -Pushing a person to their social extreme may provoke them to take drastic steps. -We can detect and help people suffering from suicidal thoughts by observing and regulating their social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Student Suicides </dc:title>
  <cp:lastModifiedBy>Bhavya Jangid</cp:lastModifiedBy>
  <cp:revision>1</cp:revision>
  <dcterms:modified xsi:type="dcterms:W3CDTF">2023-01-28T05:59:50Z</dcterms:modified>
</cp:coreProperties>
</file>