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f" ContentType="image/av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20.jpg" ContentType="image/unknown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9" r:id="rId4"/>
    <p:sldId id="270" r:id="rId5"/>
    <p:sldId id="271" r:id="rId6"/>
    <p:sldId id="260" r:id="rId7"/>
    <p:sldId id="265" r:id="rId8"/>
    <p:sldId id="266" r:id="rId9"/>
    <p:sldId id="267" r:id="rId10"/>
    <p:sldId id="264" r:id="rId11"/>
    <p:sldId id="263" r:id="rId12"/>
    <p:sldId id="262" r:id="rId13"/>
    <p:sldId id="275" r:id="rId14"/>
    <p:sldId id="277" r:id="rId15"/>
    <p:sldId id="279" r:id="rId16"/>
    <p:sldId id="281" r:id="rId17"/>
    <p:sldId id="272" r:id="rId18"/>
    <p:sldId id="273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kpatelmp23@gmail.co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F40E-9E24-5463-C556-3A0A2193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0D019-F2AE-91BF-3710-2D26A1676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7DCCF-7B37-6AAA-E19F-9398EE92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DA58-1C51-45DC-817F-DA0E2A61BA5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144F-5C4E-EB5D-B2ED-E1B197FD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70F1-A3B4-297F-3923-D0618816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F22-8AD0-44E9-941B-268CF6C8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4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329E-6316-3AD1-9942-1A9349EB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453C2-6439-75BF-DA5C-7B592AA76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79494-F291-BAE2-8DA1-D6902172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DA58-1C51-45DC-817F-DA0E2A61BA5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7708-6C1E-A795-3CBD-E7544C89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4044F-3788-48EA-A26F-F673C03F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F22-8AD0-44E9-941B-268CF6C8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1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C7AEB-31CB-8923-55B3-A7A27EAF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7119A-FF1B-F94F-027B-CFD73ABD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1EDF-4A55-0D4A-2EE6-27351DEF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DA58-1C51-45DC-817F-DA0E2A61BA5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DFDE-6DB2-E2A8-4E8C-BF6666B2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0EEFB-0264-1FA0-A4BF-2967FCE6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F22-8AD0-44E9-941B-268CF6C8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13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D367-F662-A97F-62B5-E5789924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F22E-CE5A-01F9-5852-EAF5B5B4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E603-6B8B-49E3-6DE5-25894775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DA58-1C51-45DC-817F-DA0E2A61BA5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DDAE-F9E6-5B6F-20E5-34B98810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C0F7-6238-66D4-BC33-18E3F9D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F22-8AD0-44E9-941B-268CF6C8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44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E7CB-3AE4-9909-6409-3F53970C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BD5D-42E1-06F7-6735-65BC93BFF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2802-51F9-5594-4EBF-AD49559D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DA58-1C51-45DC-817F-DA0E2A61BA5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1F64-1248-EE4A-5D98-CE9E236C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1CB3-0FAA-E724-669C-BC064183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F22-8AD0-44E9-941B-268CF6C8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4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3E26-A924-BAE0-4031-47F43C71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6CC0-527A-189E-C742-5F764E47F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87684-919A-89A9-59D3-5EC2D086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00AE5-F873-9B4A-B5BF-EB7F8FE9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DA58-1C51-45DC-817F-DA0E2A61BA5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D8451-6F09-F7FC-73CD-2CAD45EB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D29C9-994B-9A7A-10A1-71CBEA45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F22-8AD0-44E9-941B-268CF6C8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65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ADD8-DD3A-5066-37FB-7F8B921C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46B3-DAB3-D617-52B7-1640BEF9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F47DE-E24F-8A3C-DCEB-9CD76584D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DD3EE-338D-2EA5-7DDC-5FD61078B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014FB-8D9D-1CC9-5A03-A15499FCA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28889-8387-F183-685C-1764F789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DA58-1C51-45DC-817F-DA0E2A61BA5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16A70-0C34-5CE3-1325-68184546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925FF-C6C8-4005-DF5A-951E21EB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F22-8AD0-44E9-941B-268CF6C8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0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5792-B2DD-21D1-8C1F-F652DD21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07BEA-084B-71FD-AE18-D037A456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DA58-1C51-45DC-817F-DA0E2A61BA5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C7100-57B4-E394-5C1E-8DF00AC2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38253-6C78-AB48-C467-395B6749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F22-8AD0-44E9-941B-268CF6C8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84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2B3C3-BC91-547E-27A7-73BEF097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DA58-1C51-45DC-817F-DA0E2A61BA5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D33A3-C386-90D1-191E-A7D85266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9BF87-65EF-6CD4-B9B8-83EB66B8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F22-8AD0-44E9-941B-268CF6C8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BDBF-016C-8BFB-3486-92087E18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72B1-0D18-1F49-E3C3-808B9CE95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1E261-B62A-493C-D28E-1DA5FECC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34C00-7F69-0926-22CE-0192B019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DA58-1C51-45DC-817F-DA0E2A61BA5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D4D21-5DFE-D9CB-0157-2CC58C52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D59E-3589-0DDD-FB44-70BBAE9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F22-8AD0-44E9-941B-268CF6C8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8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355D-653C-379A-497F-5DE46CBE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EA461-4522-305F-B691-17C9D25A8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9D8AD-720B-9E8C-F576-946D0A311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0EDE4-503E-4F30-87D9-AC88D324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DA58-1C51-45DC-817F-DA0E2A61BA5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03241-0DEC-7ED7-4A62-71899789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0112B-E5A3-F374-C935-CDCC9A72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F22-8AD0-44E9-941B-268CF6C8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6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9A944-9677-BF15-3DC2-CD0D44C6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7048-EBCB-D460-1692-009F24E29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620F-6A9F-E531-AA20-2A16E254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7DA58-1C51-45DC-817F-DA0E2A61BA5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AD1C8-6185-0608-D255-C73991C04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8E49-CC0F-DFF4-BA50-B0544C076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0F22-8AD0-44E9-941B-268CF6C8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6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av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in Light Pastel Purple Background | Fundos de cor sólida, Paletas de  cores neutras, Cores sólidas">
            <a:extLst>
              <a:ext uri="{FF2B5EF4-FFF2-40B4-BE49-F238E27FC236}">
                <a16:creationId xmlns:a16="http://schemas.microsoft.com/office/drawing/2014/main" id="{280256B2-181A-D342-A41A-79C59CA6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BBAC7A04-3C15-5A01-E0A7-FE45694B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81B279-5ADD-F226-4BD8-A4BEBB67C19C}"/>
              </a:ext>
            </a:extLst>
          </p:cNvPr>
          <p:cNvSpPr txBox="1"/>
          <p:nvPr/>
        </p:nvSpPr>
        <p:spPr>
          <a:xfrm>
            <a:off x="746448" y="2724540"/>
            <a:ext cx="10524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SUICIDE : A Sociological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9CA1A-6604-F4D1-6AB0-8B4022588FAA}"/>
              </a:ext>
            </a:extLst>
          </p:cNvPr>
          <p:cNvSpPr txBox="1"/>
          <p:nvPr/>
        </p:nvSpPr>
        <p:spPr>
          <a:xfrm>
            <a:off x="699796" y="4777273"/>
            <a:ext cx="10618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Presenters:- </a:t>
            </a:r>
          </a:p>
          <a:p>
            <a:r>
              <a:rPr lang="en-IN" sz="2800" dirty="0">
                <a:solidFill>
                  <a:schemeClr val="bg1"/>
                </a:solidFill>
              </a:rPr>
              <a:t>Aryan Bhardwaj 2021CE10511             Harshit Patel 2021ES10769</a:t>
            </a:r>
          </a:p>
          <a:p>
            <a:r>
              <a:rPr lang="en-IN" sz="2800" dirty="0">
                <a:solidFill>
                  <a:schemeClr val="bg1"/>
                </a:solidFill>
              </a:rPr>
              <a:t>Devansh Gupta  2021CE10498             Pururaj Sisodiya 2021CE10486      </a:t>
            </a:r>
          </a:p>
        </p:txBody>
      </p:sp>
    </p:spTree>
    <p:extLst>
      <p:ext uri="{BB962C8B-B14F-4D97-AF65-F5344CB8AC3E}">
        <p14:creationId xmlns:p14="http://schemas.microsoft.com/office/powerpoint/2010/main" val="136057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Vector | Tropical leaves background for zoom">
            <a:extLst>
              <a:ext uri="{FF2B5EF4-FFF2-40B4-BE49-F238E27FC236}">
                <a16:creationId xmlns:a16="http://schemas.microsoft.com/office/drawing/2014/main" id="{ABFA814B-4C83-2D02-3197-88B5B1271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" y="0"/>
            <a:ext cx="121849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8134-830F-3D84-E44B-14E01FD27D0F}"/>
              </a:ext>
            </a:extLst>
          </p:cNvPr>
          <p:cNvSpPr txBox="1"/>
          <p:nvPr/>
        </p:nvSpPr>
        <p:spPr>
          <a:xfrm>
            <a:off x="1649963" y="736545"/>
            <a:ext cx="10978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Sociological Aspects of Suicide</a:t>
            </a:r>
          </a:p>
          <a:p>
            <a:endParaRPr lang="en-IN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3A9A2-BD67-00D8-DAAA-40A64068E422}"/>
              </a:ext>
            </a:extLst>
          </p:cNvPr>
          <p:cNvSpPr txBox="1"/>
          <p:nvPr/>
        </p:nvSpPr>
        <p:spPr>
          <a:xfrm>
            <a:off x="2041849" y="1567542"/>
            <a:ext cx="8500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C485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Absence of Social Integration</a:t>
            </a:r>
          </a:p>
          <a:p>
            <a:endParaRPr lang="en-IN" sz="3600" dirty="0">
              <a:solidFill>
                <a:srgbClr val="3C485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C485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Lack of Social Support</a:t>
            </a:r>
          </a:p>
          <a:p>
            <a:endParaRPr lang="en-IN" sz="3600" dirty="0">
              <a:solidFill>
                <a:srgbClr val="3C485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C485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Strictly Enforced Social Norms</a:t>
            </a:r>
          </a:p>
          <a:p>
            <a:endParaRPr lang="en-IN" sz="3600" dirty="0">
              <a:solidFill>
                <a:srgbClr val="3C485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C485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Gender and Race/Ethnicity Parity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4553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inimalist Background Images - Free Download on Freepik">
            <a:extLst>
              <a:ext uri="{FF2B5EF4-FFF2-40B4-BE49-F238E27FC236}">
                <a16:creationId xmlns:a16="http://schemas.microsoft.com/office/drawing/2014/main" id="{FBFDBC59-B1C7-B364-13B3-A7F94ACA2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608B50-52DC-CC07-795D-D9507EC344DF}"/>
              </a:ext>
            </a:extLst>
          </p:cNvPr>
          <p:cNvSpPr txBox="1"/>
          <p:nvPr/>
        </p:nvSpPr>
        <p:spPr>
          <a:xfrm>
            <a:off x="410547" y="307910"/>
            <a:ext cx="10356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 Look at Female Suicide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89E81-B5CD-5061-F917-B958B239A9EF}"/>
              </a:ext>
            </a:extLst>
          </p:cNvPr>
          <p:cNvSpPr txBox="1"/>
          <p:nvPr/>
        </p:nvSpPr>
        <p:spPr>
          <a:xfrm>
            <a:off x="307911" y="2463282"/>
            <a:ext cx="5057191" cy="334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Sikkim - 40.0 per 100,000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Andaman and Nicobar Islands - 24.3 per 100,000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Kerala - 23.4 per 100,000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Chhattisgarh - 20.9 per 100,000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Karnataka - 19.8 per 100,000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C6F20-D88D-CDD9-915A-3B10DA197275}"/>
              </a:ext>
            </a:extLst>
          </p:cNvPr>
          <p:cNvSpPr txBox="1"/>
          <p:nvPr/>
        </p:nvSpPr>
        <p:spPr>
          <a:xfrm>
            <a:off x="5794311" y="2242068"/>
            <a:ext cx="63976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Housewives - 22,623 (50.2%)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Self-employed - 4,772 (10.6%)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Farming/agriculture-related activities - 4,071 (9.0%)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Service (private) - 3,295 (7.3%)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Unemployed - 2,904 (6.4%)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Student - 2,787 (6.2%)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Service (government) - 1,840 (4.1%)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Others - 2,952 (6.5%)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823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ree Vector | Hand drawn minimal background | Flower background wallpaper,  Watercolour texture background, Desktop wallpaper art">
            <a:extLst>
              <a:ext uri="{FF2B5EF4-FFF2-40B4-BE49-F238E27FC236}">
                <a16:creationId xmlns:a16="http://schemas.microsoft.com/office/drawing/2014/main" id="{1A26AB62-A0BD-AA16-28D6-01ADFFFB4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0423" cy="686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539C1E-6084-1C65-FDF1-60BA597C2771}"/>
              </a:ext>
            </a:extLst>
          </p:cNvPr>
          <p:cNvSpPr txBox="1"/>
          <p:nvPr/>
        </p:nvSpPr>
        <p:spPr>
          <a:xfrm>
            <a:off x="0" y="634482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Major Factors </a:t>
            </a:r>
            <a:r>
              <a:rPr lang="en-IN" sz="48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IN" sz="4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ontributing to Female Suicide</a:t>
            </a:r>
            <a:endParaRPr lang="en-IN" sz="48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CDA9A-0682-651B-01DF-1DDF0BC72A37}"/>
              </a:ext>
            </a:extLst>
          </p:cNvPr>
          <p:cNvSpPr txBox="1"/>
          <p:nvPr/>
        </p:nvSpPr>
        <p:spPr>
          <a:xfrm>
            <a:off x="0" y="1465479"/>
            <a:ext cx="71192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Gender-based Violence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Issues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and Economic Pressure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and Societal Expectations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Health Issues</a:t>
            </a:r>
          </a:p>
        </p:txBody>
      </p:sp>
    </p:spTree>
    <p:extLst>
      <p:ext uri="{BB962C8B-B14F-4D97-AF65-F5344CB8AC3E}">
        <p14:creationId xmlns:p14="http://schemas.microsoft.com/office/powerpoint/2010/main" val="35131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inimalist Flower Wallpaper Images - Free Download on Freepik">
            <a:extLst>
              <a:ext uri="{FF2B5EF4-FFF2-40B4-BE49-F238E27FC236}">
                <a16:creationId xmlns:a16="http://schemas.microsoft.com/office/drawing/2014/main" id="{D916C498-2E2E-AEB4-AA03-57CFCE66F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A380A9-9DAD-CEAB-53C0-7B077ADAEAD5}"/>
              </a:ext>
            </a:extLst>
          </p:cNvPr>
          <p:cNvSpPr txBox="1"/>
          <p:nvPr/>
        </p:nvSpPr>
        <p:spPr>
          <a:xfrm>
            <a:off x="598325" y="394692"/>
            <a:ext cx="11300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“Here One Day”(2012) by Kathy Leichter</a:t>
            </a:r>
            <a:endParaRPr lang="en-IN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Filmmaker's project focuses on family's tragedy - The Daily Gazette">
            <a:extLst>
              <a:ext uri="{FF2B5EF4-FFF2-40B4-BE49-F238E27FC236}">
                <a16:creationId xmlns:a16="http://schemas.microsoft.com/office/drawing/2014/main" id="{D6D65813-BCC1-CB14-9FD0-1BC092E7A0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Filmmaker's project focuses on family's tragedy - The Daily Gazette">
            <a:extLst>
              <a:ext uri="{FF2B5EF4-FFF2-40B4-BE49-F238E27FC236}">
                <a16:creationId xmlns:a16="http://schemas.microsoft.com/office/drawing/2014/main" id="{F5961872-BA23-EE0E-7F01-B33CA9E8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1" y="2071948"/>
            <a:ext cx="2418616" cy="301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B313BD-C9ED-E655-597A-0E3D8B330A6F}"/>
              </a:ext>
            </a:extLst>
          </p:cNvPr>
          <p:cNvSpPr txBox="1"/>
          <p:nvPr/>
        </p:nvSpPr>
        <p:spPr>
          <a:xfrm>
            <a:off x="3261360" y="1944146"/>
            <a:ext cx="84429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Nina Leichter’s suicide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Battle with bipolar disorder and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Influential and well-off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Nuanced and Empathetic Portrayal of Mental Illness and Suicide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9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stel Minimalist Wallpaper Images - Free Download on Freepik">
            <a:extLst>
              <a:ext uri="{FF2B5EF4-FFF2-40B4-BE49-F238E27FC236}">
                <a16:creationId xmlns:a16="http://schemas.microsoft.com/office/drawing/2014/main" id="{CF9C2A62-D031-6CC8-27DA-ABDBCE3CC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ED3FF8-FCE1-5A4E-52E2-3F5859570C97}"/>
              </a:ext>
            </a:extLst>
          </p:cNvPr>
          <p:cNvSpPr txBox="1"/>
          <p:nvPr/>
        </p:nvSpPr>
        <p:spPr>
          <a:xfrm>
            <a:off x="104775" y="419100"/>
            <a:ext cx="1198245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Intersectionality</a:t>
            </a:r>
          </a:p>
          <a:p>
            <a:endParaRPr lang="en-IN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 of struggles due to intersecting identities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layers of oppression: Compounded Effects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mental trauma and suicidal behaviour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Multifaceted support </a:t>
            </a:r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is required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4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4000" b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inimalist Background Images - Free Download on Freepik">
            <a:extLst>
              <a:ext uri="{FF2B5EF4-FFF2-40B4-BE49-F238E27FC236}">
                <a16:creationId xmlns:a16="http://schemas.microsoft.com/office/drawing/2014/main" id="{B1942D15-77E1-EDC6-79BE-4300035F8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3563"/>
            <a:ext cx="12192000" cy="68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392D7E-1B97-DEBC-5E9D-453B3E94771E}"/>
              </a:ext>
            </a:extLst>
          </p:cNvPr>
          <p:cNvSpPr txBox="1"/>
          <p:nvPr/>
        </p:nvSpPr>
        <p:spPr>
          <a:xfrm>
            <a:off x="1059795" y="971624"/>
            <a:ext cx="11327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Intersectionality overlap in female suicide rates 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4F5AE-7128-6AD0-1816-E7824A1A485B}"/>
              </a:ext>
            </a:extLst>
          </p:cNvPr>
          <p:cNvSpPr txBox="1"/>
          <p:nvPr/>
        </p:nvSpPr>
        <p:spPr>
          <a:xfrm>
            <a:off x="1180096" y="1679510"/>
            <a:ext cx="5915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of 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LGBTQ+ women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with disability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from a low-income background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13CBF-5420-3F36-211D-A0612C88E10C}"/>
              </a:ext>
            </a:extLst>
          </p:cNvPr>
          <p:cNvSpPr txBox="1"/>
          <p:nvPr/>
        </p:nvSpPr>
        <p:spPr>
          <a:xfrm>
            <a:off x="1180096" y="4603387"/>
            <a:ext cx="851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Tackling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/>
              <a:t>  intersecting factors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630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inimalist Background Images - Free Download on Freepik">
            <a:extLst>
              <a:ext uri="{FF2B5EF4-FFF2-40B4-BE49-F238E27FC236}">
                <a16:creationId xmlns:a16="http://schemas.microsoft.com/office/drawing/2014/main" id="{45B76924-9AB8-0A80-1649-8DCE23C0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86D88-33D8-7F11-FCE9-E481C552D4B7}"/>
              </a:ext>
            </a:extLst>
          </p:cNvPr>
          <p:cNvSpPr txBox="1"/>
          <p:nvPr/>
        </p:nvSpPr>
        <p:spPr>
          <a:xfrm>
            <a:off x="825623" y="578498"/>
            <a:ext cx="898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solutions to the problem</a:t>
            </a:r>
            <a:endParaRPr lang="en-IN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67116-CA39-FEF4-A6DF-ED5F19734F9F}"/>
              </a:ext>
            </a:extLst>
          </p:cNvPr>
          <p:cNvSpPr txBox="1"/>
          <p:nvPr/>
        </p:nvSpPr>
        <p:spPr>
          <a:xfrm>
            <a:off x="2360645" y="1903445"/>
            <a:ext cx="7987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awareness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access to mental health care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stigma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suicide prevention programs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 social  and economic factors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7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inimalist Background Images - Free Download on Freepik">
            <a:extLst>
              <a:ext uri="{FF2B5EF4-FFF2-40B4-BE49-F238E27FC236}">
                <a16:creationId xmlns:a16="http://schemas.microsoft.com/office/drawing/2014/main" id="{29E449BC-08C7-9597-1D29-C13A0B8F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812"/>
            <a:ext cx="12192000" cy="687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25C264-4CD2-5D28-B960-96F8C77FC49A}"/>
              </a:ext>
            </a:extLst>
          </p:cNvPr>
          <p:cNvSpPr txBox="1"/>
          <p:nvPr/>
        </p:nvSpPr>
        <p:spPr>
          <a:xfrm>
            <a:off x="1" y="457200"/>
            <a:ext cx="12126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IITD is doing to address these problem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BC932-7D5E-5A0E-EF1D-A7CBA8DA1E03}"/>
              </a:ext>
            </a:extLst>
          </p:cNvPr>
          <p:cNvSpPr txBox="1"/>
          <p:nvPr/>
        </p:nvSpPr>
        <p:spPr>
          <a:xfrm>
            <a:off x="1106448" y="1545649"/>
            <a:ext cx="54584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counselor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programs/ fests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mentorship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mental health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Extracurricular activities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1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4000" b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nimalist Background Images - Free Download on Freepik">
            <a:extLst>
              <a:ext uri="{FF2B5EF4-FFF2-40B4-BE49-F238E27FC236}">
                <a16:creationId xmlns:a16="http://schemas.microsoft.com/office/drawing/2014/main" id="{C084A886-6913-32B7-FC42-7E687CA21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8"/>
            <a:ext cx="12192001" cy="685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1AEC0D-B2E6-0E2F-BF8B-2B09A2FD5615}"/>
              </a:ext>
            </a:extLst>
          </p:cNvPr>
          <p:cNvSpPr txBox="1"/>
          <p:nvPr/>
        </p:nvSpPr>
        <p:spPr>
          <a:xfrm>
            <a:off x="2919089" y="1237973"/>
            <a:ext cx="5467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53914-64EF-8E69-642F-84EED9F9AA1B}"/>
              </a:ext>
            </a:extLst>
          </p:cNvPr>
          <p:cNvSpPr txBox="1"/>
          <p:nvPr/>
        </p:nvSpPr>
        <p:spPr>
          <a:xfrm>
            <a:off x="2533650" y="2419350"/>
            <a:ext cx="69818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Suicide is a serious issue that affects individuals and communities worldwide. It’s important to recognize the warning signs and risk factors associated with suicide and to take action to prevent it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6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ge 2 | Minimalist background Vectors &amp; Illustrations for Free Download |  Freepik">
            <a:extLst>
              <a:ext uri="{FF2B5EF4-FFF2-40B4-BE49-F238E27FC236}">
                <a16:creationId xmlns:a16="http://schemas.microsoft.com/office/drawing/2014/main" id="{F088C457-0F29-F4A6-E5BD-DF108D19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7"/>
            <a:ext cx="12192000" cy="685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B2832D-9F1D-A8A6-0205-4D68813B5CCA}"/>
              </a:ext>
            </a:extLst>
          </p:cNvPr>
          <p:cNvSpPr txBox="1"/>
          <p:nvPr/>
        </p:nvSpPr>
        <p:spPr>
          <a:xfrm>
            <a:off x="2894120" y="2338422"/>
            <a:ext cx="6338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29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031A-0ADA-41C6-498A-F3DFECD5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0899"/>
            <a:ext cx="10515600" cy="1169256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Suicide?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671B1-39DB-63C4-99A9-CB48BBFE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477"/>
            <a:ext cx="10515600" cy="369948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phenomenon</a:t>
            </a:r>
          </a:p>
          <a:p>
            <a:pPr marL="0" indent="0">
              <a:buNone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Influenced by social factors and not just psychological factors.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9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FEF8-5F64-7A12-70D9-3B43F1B2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Durkheim’s Theory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818D-9207-5375-BE2C-FADF702F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was Durkheim’s Theory?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suicides according to Durkheim-</a:t>
            </a:r>
          </a:p>
          <a:p>
            <a:pPr lvl="1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Egoistic suicide- Lack of integration to society</a:t>
            </a:r>
          </a:p>
          <a:p>
            <a:pPr lvl="1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Altruistic suicide- Highly integrated to society</a:t>
            </a:r>
          </a:p>
          <a:p>
            <a:pPr lvl="1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Anomic suicide- Sign of Failure</a:t>
            </a:r>
          </a:p>
          <a:p>
            <a:pPr lvl="1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Fatalistic suicide- Over-regulated</a:t>
            </a:r>
          </a:p>
        </p:txBody>
      </p:sp>
    </p:spTree>
    <p:extLst>
      <p:ext uri="{BB962C8B-B14F-4D97-AF65-F5344CB8AC3E}">
        <p14:creationId xmlns:p14="http://schemas.microsoft.com/office/powerpoint/2010/main" val="158320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2CE9-ECD8-7CB8-13A7-2F26D25C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Statistics 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8855E-73DE-E8E7-A0AC-826A93B9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950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WHO, nearly 8,00,000 people die by suicide every year.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leading cause of death among 15-29 age group.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and middle income countries account for 79% of global suicides.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rates among male construction workers, medical professionals, military veterans, farmers.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2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48B7-E01D-0196-B945-C2B1C759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Signs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4970-05D8-D42F-44D3-76474399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115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Withdrawing from friends, family and society.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Sudden mood swings or changes in personality.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 about wanting to die or to kill oneself.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 trapped or in unbearable pain.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use of alcohol or drugs.</a:t>
            </a: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1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inimalist Nature Background Images – Browse 203,811 Stock Photos, Vectors,  and Video | Adobe Stock">
            <a:extLst>
              <a:ext uri="{FF2B5EF4-FFF2-40B4-BE49-F238E27FC236}">
                <a16:creationId xmlns:a16="http://schemas.microsoft.com/office/drawing/2014/main" id="{A31EB47C-DEA5-CB76-B16B-A742CE9DC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9B9CD-7B80-2A24-2E07-259718652F1D}"/>
              </a:ext>
            </a:extLst>
          </p:cNvPr>
          <p:cNvSpPr txBox="1"/>
          <p:nvPr/>
        </p:nvSpPr>
        <p:spPr>
          <a:xfrm>
            <a:off x="941034" y="354277"/>
            <a:ext cx="1018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Suicide: A Sociological Perspective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5B017-1EEC-88A2-D759-7F549C564AF7}"/>
              </a:ext>
            </a:extLst>
          </p:cNvPr>
          <p:cNvSpPr txBox="1"/>
          <p:nvPr/>
        </p:nvSpPr>
        <p:spPr>
          <a:xfrm>
            <a:off x="877078" y="1539550"/>
            <a:ext cx="8254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social factors</a:t>
            </a:r>
          </a:p>
          <a:p>
            <a:endParaRPr lang="en-IN" sz="36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patterns and trends</a:t>
            </a:r>
            <a:endParaRPr lang="en-IN" sz="3600" dirty="0">
              <a:solidFill>
                <a:srgbClr val="3741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6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effective prevention strategies</a:t>
            </a:r>
          </a:p>
          <a:p>
            <a:endParaRPr lang="en-IN" sz="3600" dirty="0">
              <a:solidFill>
                <a:srgbClr val="3741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Challenging stigma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5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Floral Background Images | Free iPhone &amp; Zoom HD Wallpapers &amp; Vectors -  rawpixel">
            <a:extLst>
              <a:ext uri="{FF2B5EF4-FFF2-40B4-BE49-F238E27FC236}">
                <a16:creationId xmlns:a16="http://schemas.microsoft.com/office/drawing/2014/main" id="{89FB2361-D33E-9128-AA66-9CA61562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F2C0FA-55A3-A309-BB99-B0C8E6351747}"/>
              </a:ext>
            </a:extLst>
          </p:cNvPr>
          <p:cNvSpPr txBox="1"/>
          <p:nvPr/>
        </p:nvSpPr>
        <p:spPr>
          <a:xfrm>
            <a:off x="895738" y="363893"/>
            <a:ext cx="1007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Farmers’ Suicide Statistics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06216-5611-61D8-05A0-5836F8A49D46}"/>
              </a:ext>
            </a:extLst>
          </p:cNvPr>
          <p:cNvSpPr txBox="1"/>
          <p:nvPr/>
        </p:nvSpPr>
        <p:spPr>
          <a:xfrm>
            <a:off x="625150" y="2118049"/>
            <a:ext cx="4618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 - 3429 cases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Karnataka - 1484 cases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 - 1285 cases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Madhya Pradesh - 845 cases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Telangana - 585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C96BF-F755-EA77-1E1B-237D9B14C56A}"/>
              </a:ext>
            </a:extLst>
          </p:cNvPr>
          <p:cNvSpPr txBox="1"/>
          <p:nvPr/>
        </p:nvSpPr>
        <p:spPr>
          <a:xfrm>
            <a:off x="5570376" y="2118049"/>
            <a:ext cx="57383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Indebtedness – 20.6%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Problems – 20.1%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Failure – 17.2%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Illness – 13.2%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Abuse – 4.4%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8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 2 | Cute Desktop Wallpaper Images - Free Download on Freepik">
            <a:extLst>
              <a:ext uri="{FF2B5EF4-FFF2-40B4-BE49-F238E27FC236}">
                <a16:creationId xmlns:a16="http://schemas.microsoft.com/office/drawing/2014/main" id="{4C0A961C-033D-EEB1-1853-3ED037B07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25"/>
            <a:ext cx="12192000" cy="687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774166-E2D3-EEAA-753C-B48D22B17269}"/>
              </a:ext>
            </a:extLst>
          </p:cNvPr>
          <p:cNvSpPr txBox="1"/>
          <p:nvPr/>
        </p:nvSpPr>
        <p:spPr>
          <a:xfrm>
            <a:off x="371670" y="469456"/>
            <a:ext cx="9937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Reasons For Farmer Suicides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9B72E-82F3-75F6-0B3B-C2C73BCDDCAB}"/>
              </a:ext>
            </a:extLst>
          </p:cNvPr>
          <p:cNvSpPr txBox="1"/>
          <p:nvPr/>
        </p:nvSpPr>
        <p:spPr>
          <a:xfrm>
            <a:off x="463420" y="1310231"/>
            <a:ext cx="94985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Indebtedness</a:t>
            </a:r>
          </a:p>
          <a:p>
            <a:endParaRPr lang="en-IN" sz="3600" dirty="0">
              <a:solidFill>
                <a:srgbClr val="3741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7415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6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rop </a:t>
            </a:r>
            <a:r>
              <a:rPr lang="en-IN" sz="3600" dirty="0">
                <a:solidFill>
                  <a:srgbClr val="37415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36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ailure</a:t>
            </a:r>
          </a:p>
          <a:p>
            <a:endParaRPr lang="en-IN" sz="3600" dirty="0">
              <a:solidFill>
                <a:srgbClr val="3741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Lack of Government </a:t>
            </a:r>
            <a:r>
              <a:rPr lang="en-IN" sz="3600" dirty="0">
                <a:solidFill>
                  <a:srgbClr val="37415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36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upport</a:t>
            </a:r>
          </a:p>
          <a:p>
            <a:endParaRPr lang="en-IN" sz="36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7415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6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limate Change</a:t>
            </a:r>
          </a:p>
          <a:p>
            <a:endParaRPr lang="en-IN" sz="36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Issues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1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inimalist Flower Wallpaper Images - Free Download on Freepik">
            <a:extLst>
              <a:ext uri="{FF2B5EF4-FFF2-40B4-BE49-F238E27FC236}">
                <a16:creationId xmlns:a16="http://schemas.microsoft.com/office/drawing/2014/main" id="{89732741-95DA-18FD-FB38-D08A55B59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ECC090-FBD8-078E-B83F-061F42E5010B}"/>
              </a:ext>
            </a:extLst>
          </p:cNvPr>
          <p:cNvSpPr txBox="1"/>
          <p:nvPr/>
        </p:nvSpPr>
        <p:spPr>
          <a:xfrm>
            <a:off x="1679510" y="858416"/>
            <a:ext cx="932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Measures </a:t>
            </a:r>
            <a:r>
              <a:rPr lang="en-IN" sz="4800" u="sng">
                <a:latin typeface="Times New Roman" panose="02020603050405020304" pitchFamily="18" charset="0"/>
                <a:cs typeface="Times New Roman" panose="02020603050405020304" pitchFamily="18" charset="0"/>
              </a:rPr>
              <a:t>for Prevention</a:t>
            </a:r>
            <a:endParaRPr lang="en-IN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5DC63-86E6-CE95-CE8F-171C8E1F7E41}"/>
              </a:ext>
            </a:extLst>
          </p:cNvPr>
          <p:cNvSpPr txBox="1"/>
          <p:nvPr/>
        </p:nvSpPr>
        <p:spPr>
          <a:xfrm>
            <a:off x="783771" y="2062064"/>
            <a:ext cx="961986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Policies and Interventions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37415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ebt </a:t>
            </a:r>
            <a:r>
              <a:rPr lang="en-IN" sz="2400" dirty="0">
                <a:solidFill>
                  <a:srgbClr val="37415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elief Schemes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 </a:t>
            </a:r>
            <a:r>
              <a:rPr lang="en-IN" sz="2400" dirty="0">
                <a:solidFill>
                  <a:srgbClr val="37415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nsurance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40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Subsidies </a:t>
            </a:r>
            <a:r>
              <a:rPr lang="en-IN" sz="2400">
                <a:solidFill>
                  <a:srgbClr val="37415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 MSP </a:t>
            </a:r>
            <a:endParaRPr lang="en-IN" sz="24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Rural Infrastructure Development</a:t>
            </a:r>
            <a:endParaRPr lang="en-IN" sz="24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 of NGOs and Civil </a:t>
            </a:r>
            <a:r>
              <a:rPr lang="en-IN" sz="3600" dirty="0">
                <a:solidFill>
                  <a:srgbClr val="37415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36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ociety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37415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Awareness Campaigns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Financial Support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Mental Health Support </a:t>
            </a:r>
            <a:endParaRPr lang="en-IN" sz="44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47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2" ma:contentTypeDescription="Create a new document." ma:contentTypeScope="" ma:versionID="3f60d7a67f583af569b8f1109678a755">
  <xsd:schema xmlns:xsd="http://www.w3.org/2001/XMLSchema" xmlns:xs="http://www.w3.org/2001/XMLSchema" xmlns:p="http://schemas.microsoft.com/office/2006/metadata/properties" xmlns:ns2="1bdeda23-9c2b-4dd4-9f33-26fb157f4cc6" targetNamespace="http://schemas.microsoft.com/office/2006/metadata/properties" ma:root="true" ma:fieldsID="8ddfd78aa0d57a609577fb70cb91362d" ns2:_="">
    <xsd:import namespace="1bdeda23-9c2b-4dd4-9f33-26fb157f4c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774D70-3EC9-47A6-89E9-851CF7D174FF}"/>
</file>

<file path=customXml/itemProps2.xml><?xml version="1.0" encoding="utf-8"?>
<ds:datastoreItem xmlns:ds="http://schemas.openxmlformats.org/officeDocument/2006/customXml" ds:itemID="{BF1915AA-AC7B-4D71-8863-21A688DE40DF}"/>
</file>

<file path=customXml/itemProps3.xml><?xml version="1.0" encoding="utf-8"?>
<ds:datastoreItem xmlns:ds="http://schemas.openxmlformats.org/officeDocument/2006/customXml" ds:itemID="{515A0C77-AE06-4BD3-8BD9-8B745DF544A3}"/>
</file>

<file path=docProps/app.xml><?xml version="1.0" encoding="utf-8"?>
<Properties xmlns="http://schemas.openxmlformats.org/officeDocument/2006/extended-properties" xmlns:vt="http://schemas.openxmlformats.org/officeDocument/2006/docPropsVTypes">
  <Template>Sociology</Template>
  <TotalTime>97</TotalTime>
  <Words>585</Words>
  <Application>Microsoft Office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PowerPoint Presentation</vt:lpstr>
      <vt:lpstr>  What is Suicide?</vt:lpstr>
      <vt:lpstr>  Durkheim’s Theory</vt:lpstr>
      <vt:lpstr>Global Statistics </vt:lpstr>
      <vt:lpstr>Warning Signs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 R</dc:creator>
  <cp:lastModifiedBy>Devansh Gupta</cp:lastModifiedBy>
  <cp:revision>12</cp:revision>
  <dcterms:created xsi:type="dcterms:W3CDTF">2023-03-03T01:45:00Z</dcterms:created>
  <dcterms:modified xsi:type="dcterms:W3CDTF">2023-03-06T14:34:18Z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