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53"/>
  </p:notesMasterIdLst>
  <p:sldIdLst>
    <p:sldId id="273" r:id="rId5"/>
    <p:sldId id="274" r:id="rId6"/>
    <p:sldId id="275" r:id="rId7"/>
    <p:sldId id="276" r:id="rId8"/>
    <p:sldId id="277" r:id="rId9"/>
    <p:sldId id="299" r:id="rId10"/>
    <p:sldId id="278" r:id="rId11"/>
    <p:sldId id="279" r:id="rId12"/>
    <p:sldId id="281" r:id="rId13"/>
    <p:sldId id="301" r:id="rId14"/>
    <p:sldId id="302" r:id="rId15"/>
    <p:sldId id="303" r:id="rId16"/>
    <p:sldId id="304" r:id="rId17"/>
    <p:sldId id="305" r:id="rId18"/>
    <p:sldId id="282" r:id="rId19"/>
    <p:sldId id="283" r:id="rId20"/>
    <p:sldId id="285" r:id="rId21"/>
    <p:sldId id="286" r:id="rId22"/>
    <p:sldId id="287" r:id="rId23"/>
    <p:sldId id="298" r:id="rId24"/>
    <p:sldId id="294" r:id="rId25"/>
    <p:sldId id="296" r:id="rId26"/>
    <p:sldId id="297" r:id="rId27"/>
    <p:sldId id="292" r:id="rId28"/>
    <p:sldId id="295" r:id="rId29"/>
    <p:sldId id="307" r:id="rId30"/>
    <p:sldId id="256" r:id="rId31"/>
    <p:sldId id="257" r:id="rId32"/>
    <p:sldId id="265" r:id="rId33"/>
    <p:sldId id="264" r:id="rId34"/>
    <p:sldId id="290" r:id="rId35"/>
    <p:sldId id="261" r:id="rId36"/>
    <p:sldId id="266" r:id="rId37"/>
    <p:sldId id="267" r:id="rId38"/>
    <p:sldId id="262" r:id="rId39"/>
    <p:sldId id="263" r:id="rId40"/>
    <p:sldId id="268" r:id="rId41"/>
    <p:sldId id="269" r:id="rId42"/>
    <p:sldId id="311" r:id="rId43"/>
    <p:sldId id="308" r:id="rId44"/>
    <p:sldId id="309" r:id="rId45"/>
    <p:sldId id="310" r:id="rId46"/>
    <p:sldId id="270" r:id="rId47"/>
    <p:sldId id="312" r:id="rId48"/>
    <p:sldId id="289" r:id="rId49"/>
    <p:sldId id="306" r:id="rId50"/>
    <p:sldId id="300" r:id="rId51"/>
    <p:sldId id="27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slide" Target="slides/slide46.xml" /><Relationship Id="rId55"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56" Type="http://schemas.openxmlformats.org/officeDocument/2006/relationships/theme" Target="theme/theme1.xml" /><Relationship Id="rId8" Type="http://schemas.openxmlformats.org/officeDocument/2006/relationships/slide" Target="slides/slide4.xml" /><Relationship Id="rId51" Type="http://schemas.openxmlformats.org/officeDocument/2006/relationships/slide" Target="slides/slide47.xml" /><Relationship Id="rId3" Type="http://schemas.openxmlformats.org/officeDocument/2006/relationships/customXml" Target="../customXml/item3.xml" /></Relationships>
</file>

<file path=ppt/diagrams/_rels/data10.xml.rels><?xml version="1.0" encoding="UTF-8" standalone="yes"?>
<Relationships xmlns="http://schemas.openxmlformats.org/package/2006/relationships"><Relationship Id="rId3" Type="http://schemas.openxmlformats.org/officeDocument/2006/relationships/hyperlink" Target="https://www.thoughtco.com/women-and-the-french-revolution-3529110" TargetMode="External" /><Relationship Id="rId2" Type="http://schemas.openxmlformats.org/officeDocument/2006/relationships/hyperlink" Target="https://revolution.chnm.org/exhibits/show/liberty--equality--fraternity/women-and-the-revolution" TargetMode="External" /><Relationship Id="rId1" Type="http://schemas.openxmlformats.org/officeDocument/2006/relationships/hyperlink" Target="file:///C:/Users/rishi/Downloads/ojsadmin,+Footnotes+13+V1b-76-84.pdf" TargetMode="External" /><Relationship Id="rId6" Type="http://schemas.openxmlformats.org/officeDocument/2006/relationships/hyperlink" Target="https://www.ducksters.com/history/french_revolution/jacobins.php" TargetMode="External" /><Relationship Id="rId5" Type="http://schemas.openxmlformats.org/officeDocument/2006/relationships/hyperlink" Target="https://www.ukessays.com/essays/history/women-in-french-revolution-acceptance-and-denial-history-essay.php" TargetMode="External" /><Relationship Id="rId4" Type="http://schemas.openxmlformats.org/officeDocument/2006/relationships/hyperlink" Target="https://blogs.loc.gov/international-collections/2020/07/women-in-the-french-revolution-from-the-salons-to-the-streets/" TargetMode="External" /></Relationships>
</file>

<file path=ppt/diagrams/_rels/drawing10.xml.rels><?xml version="1.0" encoding="UTF-8" standalone="yes"?>
<Relationships xmlns="http://schemas.openxmlformats.org/package/2006/relationships"><Relationship Id="rId3" Type="http://schemas.openxmlformats.org/officeDocument/2006/relationships/hyperlink" Target="https://www.thoughtco.com/women-and-the-french-revolution-3529110" TargetMode="External" /><Relationship Id="rId2" Type="http://schemas.openxmlformats.org/officeDocument/2006/relationships/hyperlink" Target="https://revolution.chnm.org/exhibits/show/liberty--equality--fraternity/women-and-the-revolution" TargetMode="External" /><Relationship Id="rId1" Type="http://schemas.openxmlformats.org/officeDocument/2006/relationships/hyperlink" Target="file:///C:/Users/rishi/Downloads/ojsadmin,+Footnotes+13+V1b-76-84.pdf" TargetMode="External" /><Relationship Id="rId6" Type="http://schemas.openxmlformats.org/officeDocument/2006/relationships/hyperlink" Target="https://www.ducksters.com/history/french_revolution/jacobins.php" TargetMode="External" /><Relationship Id="rId5" Type="http://schemas.openxmlformats.org/officeDocument/2006/relationships/hyperlink" Target="https://www.ukessays.com/essays/history/women-in-french-revolution-acceptance-and-denial-history-essay.php" TargetMode="External" /><Relationship Id="rId4" Type="http://schemas.openxmlformats.org/officeDocument/2006/relationships/hyperlink" Target="https://blogs.loc.gov/international-collections/2020/07/women-in-the-french-revolution-from-the-salons-to-the-streets/" TargetMode="Externa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EF185-751C-4D53-A83F-F2489DE0B92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DFAE698-C758-4AB8-9511-FE179335A644}">
      <dgm:prSet/>
      <dgm:spPr/>
      <dgm:t>
        <a:bodyPr/>
        <a:lstStyle/>
        <a:p>
          <a:r>
            <a:rPr lang="en-US" b="1" dirty="0"/>
            <a:t>POLITICAL RIGHTS:</a:t>
          </a:r>
          <a:endParaRPr lang="en-US" dirty="0"/>
        </a:p>
      </dgm:t>
    </dgm:pt>
    <dgm:pt modelId="{C46F18F3-56B7-4309-BF97-F5459381479D}" type="parTrans" cxnId="{85004A79-6A8B-4A51-B0E2-8266CB0D3754}">
      <dgm:prSet/>
      <dgm:spPr/>
      <dgm:t>
        <a:bodyPr/>
        <a:lstStyle/>
        <a:p>
          <a:endParaRPr lang="en-US"/>
        </a:p>
      </dgm:t>
    </dgm:pt>
    <dgm:pt modelId="{FBF24AEE-AE18-4B96-A3E0-2A8341C47CBA}" type="sibTrans" cxnId="{85004A79-6A8B-4A51-B0E2-8266CB0D3754}">
      <dgm:prSet/>
      <dgm:spPr/>
      <dgm:t>
        <a:bodyPr/>
        <a:lstStyle/>
        <a:p>
          <a:endParaRPr lang="en-US"/>
        </a:p>
      </dgm:t>
    </dgm:pt>
    <dgm:pt modelId="{3CB1C85E-D1AD-4E8A-A12D-4FDAF76DC674}">
      <dgm:prSet/>
      <dgm:spPr/>
      <dgm:t>
        <a:bodyPr/>
        <a:lstStyle/>
        <a:p>
          <a:r>
            <a:rPr lang="en-US" dirty="0"/>
            <a:t>Women demanded the right to participate in the political process, including the right to vote, run for office, and be represented in the government.</a:t>
          </a:r>
        </a:p>
      </dgm:t>
    </dgm:pt>
    <dgm:pt modelId="{C396E82C-896C-42F7-9CB0-77D90303753B}" type="parTrans" cxnId="{F798730B-7B52-446B-91B2-89232DF1EC49}">
      <dgm:prSet/>
      <dgm:spPr/>
      <dgm:t>
        <a:bodyPr/>
        <a:lstStyle/>
        <a:p>
          <a:endParaRPr lang="en-US"/>
        </a:p>
      </dgm:t>
    </dgm:pt>
    <dgm:pt modelId="{AE95C0E6-5C26-46D3-86A0-9050DC74AF7B}" type="sibTrans" cxnId="{F798730B-7B52-446B-91B2-89232DF1EC49}">
      <dgm:prSet/>
      <dgm:spPr/>
      <dgm:t>
        <a:bodyPr/>
        <a:lstStyle/>
        <a:p>
          <a:endParaRPr lang="en-US"/>
        </a:p>
      </dgm:t>
    </dgm:pt>
    <dgm:pt modelId="{AF18152C-4D35-4A84-8F8D-5E73715A2922}">
      <dgm:prSet/>
      <dgm:spPr/>
      <dgm:t>
        <a:bodyPr/>
        <a:lstStyle/>
        <a:p>
          <a:r>
            <a:rPr lang="en-US" dirty="0"/>
            <a:t>They argued </a:t>
          </a:r>
          <a:r>
            <a:rPr lang="en-US" dirty="0">
              <a:latin typeface="Gill Sans MT" panose="020B0502020104020203"/>
            </a:rPr>
            <a:t>that</a:t>
          </a:r>
          <a:r>
            <a:rPr lang="en-US" dirty="0"/>
            <a:t> they should have the same political rights as men.</a:t>
          </a:r>
        </a:p>
      </dgm:t>
    </dgm:pt>
    <dgm:pt modelId="{282F2521-D278-48CA-8F89-64F0FA9EE1E5}" type="parTrans" cxnId="{C6A118B4-1AC0-42BF-831C-BFBF6EE34C47}">
      <dgm:prSet/>
      <dgm:spPr/>
      <dgm:t>
        <a:bodyPr/>
        <a:lstStyle/>
        <a:p>
          <a:endParaRPr lang="en-US"/>
        </a:p>
      </dgm:t>
    </dgm:pt>
    <dgm:pt modelId="{299FCADD-0F38-41DA-94A0-68DE434B88B1}" type="sibTrans" cxnId="{C6A118B4-1AC0-42BF-831C-BFBF6EE34C47}">
      <dgm:prSet/>
      <dgm:spPr/>
      <dgm:t>
        <a:bodyPr/>
        <a:lstStyle/>
        <a:p>
          <a:endParaRPr lang="en-US"/>
        </a:p>
      </dgm:t>
    </dgm:pt>
    <dgm:pt modelId="{FD184127-793B-4788-BF15-5A0A5D6E1A22}" type="pres">
      <dgm:prSet presAssocID="{869EF185-751C-4D53-A83F-F2489DE0B922}" presName="linear" presStyleCnt="0">
        <dgm:presLayoutVars>
          <dgm:animLvl val="lvl"/>
          <dgm:resizeHandles val="exact"/>
        </dgm:presLayoutVars>
      </dgm:prSet>
      <dgm:spPr/>
    </dgm:pt>
    <dgm:pt modelId="{35EDB7CC-8873-4CAB-AC19-6787049592C1}" type="pres">
      <dgm:prSet presAssocID="{7DFAE698-C758-4AB8-9511-FE179335A644}" presName="parentText" presStyleLbl="node1" presStyleIdx="0" presStyleCnt="3">
        <dgm:presLayoutVars>
          <dgm:chMax val="0"/>
          <dgm:bulletEnabled val="1"/>
        </dgm:presLayoutVars>
      </dgm:prSet>
      <dgm:spPr/>
    </dgm:pt>
    <dgm:pt modelId="{4F020F9C-D587-41D4-93D4-0F18CAF29432}" type="pres">
      <dgm:prSet presAssocID="{FBF24AEE-AE18-4B96-A3E0-2A8341C47CBA}" presName="spacer" presStyleCnt="0"/>
      <dgm:spPr/>
    </dgm:pt>
    <dgm:pt modelId="{980C7205-467D-4791-A9DC-67FEB3A9A183}" type="pres">
      <dgm:prSet presAssocID="{3CB1C85E-D1AD-4E8A-A12D-4FDAF76DC674}" presName="parentText" presStyleLbl="node1" presStyleIdx="1" presStyleCnt="3">
        <dgm:presLayoutVars>
          <dgm:chMax val="0"/>
          <dgm:bulletEnabled val="1"/>
        </dgm:presLayoutVars>
      </dgm:prSet>
      <dgm:spPr/>
    </dgm:pt>
    <dgm:pt modelId="{0A26CCAC-3BD6-421D-8F8C-7D353B9F449B}" type="pres">
      <dgm:prSet presAssocID="{AE95C0E6-5C26-46D3-86A0-9050DC74AF7B}" presName="spacer" presStyleCnt="0"/>
      <dgm:spPr/>
    </dgm:pt>
    <dgm:pt modelId="{D261D449-EFD4-4C6B-82A9-32B8ECECBCBF}" type="pres">
      <dgm:prSet presAssocID="{AF18152C-4D35-4A84-8F8D-5E73715A2922}" presName="parentText" presStyleLbl="node1" presStyleIdx="2" presStyleCnt="3">
        <dgm:presLayoutVars>
          <dgm:chMax val="0"/>
          <dgm:bulletEnabled val="1"/>
        </dgm:presLayoutVars>
      </dgm:prSet>
      <dgm:spPr/>
    </dgm:pt>
  </dgm:ptLst>
  <dgm:cxnLst>
    <dgm:cxn modelId="{F798730B-7B52-446B-91B2-89232DF1EC49}" srcId="{869EF185-751C-4D53-A83F-F2489DE0B922}" destId="{3CB1C85E-D1AD-4E8A-A12D-4FDAF76DC674}" srcOrd="1" destOrd="0" parTransId="{C396E82C-896C-42F7-9CB0-77D90303753B}" sibTransId="{AE95C0E6-5C26-46D3-86A0-9050DC74AF7B}"/>
    <dgm:cxn modelId="{4DB7531C-9EB0-418B-BFC8-ADABF5E19CA1}" type="presOf" srcId="{869EF185-751C-4D53-A83F-F2489DE0B922}" destId="{FD184127-793B-4788-BF15-5A0A5D6E1A22}" srcOrd="0" destOrd="0" presId="urn:microsoft.com/office/officeart/2005/8/layout/vList2"/>
    <dgm:cxn modelId="{61BF1F5C-3C6D-4D73-8EE7-383CEF4F4DAE}" type="presOf" srcId="{AF18152C-4D35-4A84-8F8D-5E73715A2922}" destId="{D261D449-EFD4-4C6B-82A9-32B8ECECBCBF}" srcOrd="0" destOrd="0" presId="urn:microsoft.com/office/officeart/2005/8/layout/vList2"/>
    <dgm:cxn modelId="{7D642467-D588-47A9-BDC1-54B81EEC1ADA}" type="presOf" srcId="{7DFAE698-C758-4AB8-9511-FE179335A644}" destId="{35EDB7CC-8873-4CAB-AC19-6787049592C1}" srcOrd="0" destOrd="0" presId="urn:microsoft.com/office/officeart/2005/8/layout/vList2"/>
    <dgm:cxn modelId="{85004A79-6A8B-4A51-B0E2-8266CB0D3754}" srcId="{869EF185-751C-4D53-A83F-F2489DE0B922}" destId="{7DFAE698-C758-4AB8-9511-FE179335A644}" srcOrd="0" destOrd="0" parTransId="{C46F18F3-56B7-4309-BF97-F5459381479D}" sibTransId="{FBF24AEE-AE18-4B96-A3E0-2A8341C47CBA}"/>
    <dgm:cxn modelId="{C6A118B4-1AC0-42BF-831C-BFBF6EE34C47}" srcId="{869EF185-751C-4D53-A83F-F2489DE0B922}" destId="{AF18152C-4D35-4A84-8F8D-5E73715A2922}" srcOrd="2" destOrd="0" parTransId="{282F2521-D278-48CA-8F89-64F0FA9EE1E5}" sibTransId="{299FCADD-0F38-41DA-94A0-68DE434B88B1}"/>
    <dgm:cxn modelId="{49141BD3-0652-4039-BC14-518F561B7946}" type="presOf" srcId="{3CB1C85E-D1AD-4E8A-A12D-4FDAF76DC674}" destId="{980C7205-467D-4791-A9DC-67FEB3A9A183}" srcOrd="0" destOrd="0" presId="urn:microsoft.com/office/officeart/2005/8/layout/vList2"/>
    <dgm:cxn modelId="{9996322E-438D-4E57-9179-284A8D238FEA}" type="presParOf" srcId="{FD184127-793B-4788-BF15-5A0A5D6E1A22}" destId="{35EDB7CC-8873-4CAB-AC19-6787049592C1}" srcOrd="0" destOrd="0" presId="urn:microsoft.com/office/officeart/2005/8/layout/vList2"/>
    <dgm:cxn modelId="{9D847486-A51B-4C49-9B35-A62318EF07E1}" type="presParOf" srcId="{FD184127-793B-4788-BF15-5A0A5D6E1A22}" destId="{4F020F9C-D587-41D4-93D4-0F18CAF29432}" srcOrd="1" destOrd="0" presId="urn:microsoft.com/office/officeart/2005/8/layout/vList2"/>
    <dgm:cxn modelId="{A852B259-4795-4DDD-B5FC-F86E846CBC3D}" type="presParOf" srcId="{FD184127-793B-4788-BF15-5A0A5D6E1A22}" destId="{980C7205-467D-4791-A9DC-67FEB3A9A183}" srcOrd="2" destOrd="0" presId="urn:microsoft.com/office/officeart/2005/8/layout/vList2"/>
    <dgm:cxn modelId="{4246140C-BB38-4B02-96BF-7D8AEC13F552}" type="presParOf" srcId="{FD184127-793B-4788-BF15-5A0A5D6E1A22}" destId="{0A26CCAC-3BD6-421D-8F8C-7D353B9F449B}" srcOrd="3" destOrd="0" presId="urn:microsoft.com/office/officeart/2005/8/layout/vList2"/>
    <dgm:cxn modelId="{57308E65-2FC6-4A46-9909-F37668160133}" type="presParOf" srcId="{FD184127-793B-4788-BF15-5A0A5D6E1A22}" destId="{D261D449-EFD4-4C6B-82A9-32B8ECECBCB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242370-EDC5-4BE4-BFF5-198C3F57C56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228AFF-BDCB-487A-9AE6-8252348E6BBF}">
      <dgm:prSet/>
      <dgm:spPr/>
      <dgm:t>
        <a:bodyPr/>
        <a:lstStyle/>
        <a:p>
          <a:r>
            <a:rPr lang="en-US">
              <a:hlinkClick xmlns:r="http://schemas.openxmlformats.org/officeDocument/2006/relationships" r:id="rId1"/>
            </a:rPr>
            <a:t>ojsadmin,+Footnotes+13+V1b-76-84.pdf</a:t>
          </a:r>
          <a:endParaRPr lang="en-US"/>
        </a:p>
      </dgm:t>
    </dgm:pt>
    <dgm:pt modelId="{A980BA81-0733-4FAE-9EF6-BF4C859EAD00}" type="parTrans" cxnId="{457A0855-18F4-4080-9B06-89495A65AD9E}">
      <dgm:prSet/>
      <dgm:spPr/>
      <dgm:t>
        <a:bodyPr/>
        <a:lstStyle/>
        <a:p>
          <a:endParaRPr lang="en-US"/>
        </a:p>
      </dgm:t>
    </dgm:pt>
    <dgm:pt modelId="{4394F390-0009-4E87-A019-00883D8C770A}" type="sibTrans" cxnId="{457A0855-18F4-4080-9B06-89495A65AD9E}">
      <dgm:prSet/>
      <dgm:spPr/>
      <dgm:t>
        <a:bodyPr/>
        <a:lstStyle/>
        <a:p>
          <a:endParaRPr lang="en-US"/>
        </a:p>
      </dgm:t>
    </dgm:pt>
    <dgm:pt modelId="{BFDF1F50-4384-491F-90DC-C37405559381}">
      <dgm:prSet/>
      <dgm:spPr/>
      <dgm:t>
        <a:bodyPr/>
        <a:lstStyle/>
        <a:p>
          <a:r>
            <a:rPr lang="en-US">
              <a:hlinkClick xmlns:r="http://schemas.openxmlformats.org/officeDocument/2006/relationships" r:id="rId2"/>
            </a:rPr>
            <a:t>https://revolution.chnm.org/exhibits/show/liberty--equality--fraternity/women-and-the-revolution</a:t>
          </a:r>
          <a:endParaRPr lang="en-US"/>
        </a:p>
      </dgm:t>
    </dgm:pt>
    <dgm:pt modelId="{FED4D29E-F74D-4535-AFF3-089C08F02D10}" type="parTrans" cxnId="{25F413D4-83AA-4C1B-86B8-025D75A07CDC}">
      <dgm:prSet/>
      <dgm:spPr/>
      <dgm:t>
        <a:bodyPr/>
        <a:lstStyle/>
        <a:p>
          <a:endParaRPr lang="en-US"/>
        </a:p>
      </dgm:t>
    </dgm:pt>
    <dgm:pt modelId="{E245386F-47B9-4171-9A93-348EBE763DD5}" type="sibTrans" cxnId="{25F413D4-83AA-4C1B-86B8-025D75A07CDC}">
      <dgm:prSet/>
      <dgm:spPr/>
      <dgm:t>
        <a:bodyPr/>
        <a:lstStyle/>
        <a:p>
          <a:endParaRPr lang="en-US"/>
        </a:p>
      </dgm:t>
    </dgm:pt>
    <dgm:pt modelId="{42D4AFCF-0135-4C63-B0EA-0B76250E2DD7}">
      <dgm:prSet/>
      <dgm:spPr/>
      <dgm:t>
        <a:bodyPr/>
        <a:lstStyle/>
        <a:p>
          <a:r>
            <a:rPr lang="en-US">
              <a:hlinkClick xmlns:r="http://schemas.openxmlformats.org/officeDocument/2006/relationships" r:id="rId3"/>
            </a:rPr>
            <a:t>https://www.thoughtco.com/women-and-the-french-revolution-3529110</a:t>
          </a:r>
          <a:endParaRPr lang="en-US"/>
        </a:p>
      </dgm:t>
    </dgm:pt>
    <dgm:pt modelId="{C4DE5393-592F-4AC5-AE79-2F76AC201187}" type="parTrans" cxnId="{E88BC7FE-41CC-49EE-865A-FD3196126B6A}">
      <dgm:prSet/>
      <dgm:spPr/>
      <dgm:t>
        <a:bodyPr/>
        <a:lstStyle/>
        <a:p>
          <a:endParaRPr lang="en-US"/>
        </a:p>
      </dgm:t>
    </dgm:pt>
    <dgm:pt modelId="{E6892899-E6D9-49BF-94F8-662F8DA02309}" type="sibTrans" cxnId="{E88BC7FE-41CC-49EE-865A-FD3196126B6A}">
      <dgm:prSet/>
      <dgm:spPr/>
      <dgm:t>
        <a:bodyPr/>
        <a:lstStyle/>
        <a:p>
          <a:endParaRPr lang="en-US"/>
        </a:p>
      </dgm:t>
    </dgm:pt>
    <dgm:pt modelId="{103C32C1-FE24-4A47-B1FC-4E40721B2A0A}">
      <dgm:prSet/>
      <dgm:spPr/>
      <dgm:t>
        <a:bodyPr/>
        <a:lstStyle/>
        <a:p>
          <a:r>
            <a:rPr lang="en-US">
              <a:hlinkClick xmlns:r="http://schemas.openxmlformats.org/officeDocument/2006/relationships" r:id="rId4"/>
            </a:rPr>
            <a:t>https://blogs.loc.gov/international-collections/2020/07/women-in-the-french-revolution-from-the-salons-to-the-streets/</a:t>
          </a:r>
          <a:endParaRPr lang="en-US"/>
        </a:p>
      </dgm:t>
    </dgm:pt>
    <dgm:pt modelId="{75CD46D6-81A4-468D-B033-0E7F353C998F}" type="parTrans" cxnId="{80DB9E3C-97EB-4E5E-B57F-47947303D58F}">
      <dgm:prSet/>
      <dgm:spPr/>
      <dgm:t>
        <a:bodyPr/>
        <a:lstStyle/>
        <a:p>
          <a:endParaRPr lang="en-US"/>
        </a:p>
      </dgm:t>
    </dgm:pt>
    <dgm:pt modelId="{AF8D6BFE-5221-4249-B1F9-874E3E3230B5}" type="sibTrans" cxnId="{80DB9E3C-97EB-4E5E-B57F-47947303D58F}">
      <dgm:prSet/>
      <dgm:spPr/>
      <dgm:t>
        <a:bodyPr/>
        <a:lstStyle/>
        <a:p>
          <a:endParaRPr lang="en-US"/>
        </a:p>
      </dgm:t>
    </dgm:pt>
    <dgm:pt modelId="{C7EAFA6D-F84F-4515-8ED9-575D10C86D5E}">
      <dgm:prSet/>
      <dgm:spPr/>
      <dgm:t>
        <a:bodyPr/>
        <a:lstStyle/>
        <a:p>
          <a:r>
            <a:rPr lang="en-US">
              <a:hlinkClick xmlns:r="http://schemas.openxmlformats.org/officeDocument/2006/relationships" r:id="rId5"/>
            </a:rPr>
            <a:t>https://www.ukessays.com/essays/history/women-in-french-revolution-acceptance-and-denial-history-essay.php</a:t>
          </a:r>
          <a:endParaRPr lang="en-US"/>
        </a:p>
      </dgm:t>
    </dgm:pt>
    <dgm:pt modelId="{08F26C4B-685D-448B-AEAE-6EC93F8A062F}" type="parTrans" cxnId="{25A386B7-F2AE-4068-80C4-B96084A5F881}">
      <dgm:prSet/>
      <dgm:spPr/>
      <dgm:t>
        <a:bodyPr/>
        <a:lstStyle/>
        <a:p>
          <a:endParaRPr lang="en-US"/>
        </a:p>
      </dgm:t>
    </dgm:pt>
    <dgm:pt modelId="{4E743D78-2F09-4FFD-BC7C-52A86B15D638}" type="sibTrans" cxnId="{25A386B7-F2AE-4068-80C4-B96084A5F881}">
      <dgm:prSet/>
      <dgm:spPr/>
      <dgm:t>
        <a:bodyPr/>
        <a:lstStyle/>
        <a:p>
          <a:endParaRPr lang="en-US"/>
        </a:p>
      </dgm:t>
    </dgm:pt>
    <dgm:pt modelId="{303F03C6-3F50-4834-A06B-B6BC07D8BC15}">
      <dgm:prSet/>
      <dgm:spPr/>
      <dgm:t>
        <a:bodyPr/>
        <a:lstStyle/>
        <a:p>
          <a:r>
            <a:rPr lang="en-US">
              <a:hlinkClick xmlns:r="http://schemas.openxmlformats.org/officeDocument/2006/relationships" r:id="rId6"/>
            </a:rPr>
            <a:t>French Revolution for Kids: Jacobins (ducksters.com)</a:t>
          </a:r>
          <a:endParaRPr lang="en-US"/>
        </a:p>
      </dgm:t>
    </dgm:pt>
    <dgm:pt modelId="{016149D9-0BA0-4B08-AB8D-5D44ACF6EC9F}" type="parTrans" cxnId="{42515EB6-D35C-4A92-BB9E-91B6519EB041}">
      <dgm:prSet/>
      <dgm:spPr/>
      <dgm:t>
        <a:bodyPr/>
        <a:lstStyle/>
        <a:p>
          <a:endParaRPr lang="en-US"/>
        </a:p>
      </dgm:t>
    </dgm:pt>
    <dgm:pt modelId="{61BDCB45-24A2-475E-BF25-6BAFDEA62FCB}" type="sibTrans" cxnId="{42515EB6-D35C-4A92-BB9E-91B6519EB041}">
      <dgm:prSet/>
      <dgm:spPr/>
      <dgm:t>
        <a:bodyPr/>
        <a:lstStyle/>
        <a:p>
          <a:endParaRPr lang="en-US"/>
        </a:p>
      </dgm:t>
    </dgm:pt>
    <dgm:pt modelId="{EACF229C-1CC3-4B23-841B-2810CD1486BD}" type="pres">
      <dgm:prSet presAssocID="{A7242370-EDC5-4BE4-BFF5-198C3F57C567}" presName="vert0" presStyleCnt="0">
        <dgm:presLayoutVars>
          <dgm:dir/>
          <dgm:animOne val="branch"/>
          <dgm:animLvl val="lvl"/>
        </dgm:presLayoutVars>
      </dgm:prSet>
      <dgm:spPr/>
    </dgm:pt>
    <dgm:pt modelId="{5301C416-C548-409A-BDF3-8082891B7BC6}" type="pres">
      <dgm:prSet presAssocID="{1B228AFF-BDCB-487A-9AE6-8252348E6BBF}" presName="thickLine" presStyleLbl="alignNode1" presStyleIdx="0" presStyleCnt="6"/>
      <dgm:spPr/>
    </dgm:pt>
    <dgm:pt modelId="{E54EFA1F-6C64-4016-AA27-36AB92A896E5}" type="pres">
      <dgm:prSet presAssocID="{1B228AFF-BDCB-487A-9AE6-8252348E6BBF}" presName="horz1" presStyleCnt="0"/>
      <dgm:spPr/>
    </dgm:pt>
    <dgm:pt modelId="{2D2558D6-B42F-4789-A08D-1217FDCD0ECE}" type="pres">
      <dgm:prSet presAssocID="{1B228AFF-BDCB-487A-9AE6-8252348E6BBF}" presName="tx1" presStyleLbl="revTx" presStyleIdx="0" presStyleCnt="6"/>
      <dgm:spPr/>
    </dgm:pt>
    <dgm:pt modelId="{B63F2482-80C2-4C92-81BA-BCE058712B6A}" type="pres">
      <dgm:prSet presAssocID="{1B228AFF-BDCB-487A-9AE6-8252348E6BBF}" presName="vert1" presStyleCnt="0"/>
      <dgm:spPr/>
    </dgm:pt>
    <dgm:pt modelId="{C1A811BE-1EAF-4DEA-97C8-6F285C0FCDAD}" type="pres">
      <dgm:prSet presAssocID="{BFDF1F50-4384-491F-90DC-C37405559381}" presName="thickLine" presStyleLbl="alignNode1" presStyleIdx="1" presStyleCnt="6"/>
      <dgm:spPr/>
    </dgm:pt>
    <dgm:pt modelId="{17D35DDD-F3BE-43ED-AD3A-360D4EAAE200}" type="pres">
      <dgm:prSet presAssocID="{BFDF1F50-4384-491F-90DC-C37405559381}" presName="horz1" presStyleCnt="0"/>
      <dgm:spPr/>
    </dgm:pt>
    <dgm:pt modelId="{B5FBD889-88FA-4822-8150-0B71C8305C77}" type="pres">
      <dgm:prSet presAssocID="{BFDF1F50-4384-491F-90DC-C37405559381}" presName="tx1" presStyleLbl="revTx" presStyleIdx="1" presStyleCnt="6"/>
      <dgm:spPr/>
    </dgm:pt>
    <dgm:pt modelId="{4E08106D-13F4-42A0-97C5-5A6A3D154646}" type="pres">
      <dgm:prSet presAssocID="{BFDF1F50-4384-491F-90DC-C37405559381}" presName="vert1" presStyleCnt="0"/>
      <dgm:spPr/>
    </dgm:pt>
    <dgm:pt modelId="{CEFFA35B-9078-4DBE-B2FC-C8B41C159F0E}" type="pres">
      <dgm:prSet presAssocID="{42D4AFCF-0135-4C63-B0EA-0B76250E2DD7}" presName="thickLine" presStyleLbl="alignNode1" presStyleIdx="2" presStyleCnt="6"/>
      <dgm:spPr/>
    </dgm:pt>
    <dgm:pt modelId="{C8748D90-F9BF-423E-973A-5A66BC4D3543}" type="pres">
      <dgm:prSet presAssocID="{42D4AFCF-0135-4C63-B0EA-0B76250E2DD7}" presName="horz1" presStyleCnt="0"/>
      <dgm:spPr/>
    </dgm:pt>
    <dgm:pt modelId="{922F1F9E-1056-4E05-8CD4-BB3F8D825C52}" type="pres">
      <dgm:prSet presAssocID="{42D4AFCF-0135-4C63-B0EA-0B76250E2DD7}" presName="tx1" presStyleLbl="revTx" presStyleIdx="2" presStyleCnt="6"/>
      <dgm:spPr/>
    </dgm:pt>
    <dgm:pt modelId="{D956BA9C-A0A1-4260-B4CC-9A35041C6A1D}" type="pres">
      <dgm:prSet presAssocID="{42D4AFCF-0135-4C63-B0EA-0B76250E2DD7}" presName="vert1" presStyleCnt="0"/>
      <dgm:spPr/>
    </dgm:pt>
    <dgm:pt modelId="{9A39FC71-1EB3-4DCC-BFB7-0E1DC9BB29EF}" type="pres">
      <dgm:prSet presAssocID="{103C32C1-FE24-4A47-B1FC-4E40721B2A0A}" presName="thickLine" presStyleLbl="alignNode1" presStyleIdx="3" presStyleCnt="6"/>
      <dgm:spPr/>
    </dgm:pt>
    <dgm:pt modelId="{C8E02566-1005-492A-9D8C-6B6E9249225B}" type="pres">
      <dgm:prSet presAssocID="{103C32C1-FE24-4A47-B1FC-4E40721B2A0A}" presName="horz1" presStyleCnt="0"/>
      <dgm:spPr/>
    </dgm:pt>
    <dgm:pt modelId="{41FB94D7-0148-48AE-8501-927997C9B993}" type="pres">
      <dgm:prSet presAssocID="{103C32C1-FE24-4A47-B1FC-4E40721B2A0A}" presName="tx1" presStyleLbl="revTx" presStyleIdx="3" presStyleCnt="6"/>
      <dgm:spPr/>
    </dgm:pt>
    <dgm:pt modelId="{C9754035-3DDB-49FE-AEA2-C89953ABC9AF}" type="pres">
      <dgm:prSet presAssocID="{103C32C1-FE24-4A47-B1FC-4E40721B2A0A}" presName="vert1" presStyleCnt="0"/>
      <dgm:spPr/>
    </dgm:pt>
    <dgm:pt modelId="{7A6CFFFE-8DB5-460E-9B0D-60B36903697B}" type="pres">
      <dgm:prSet presAssocID="{C7EAFA6D-F84F-4515-8ED9-575D10C86D5E}" presName="thickLine" presStyleLbl="alignNode1" presStyleIdx="4" presStyleCnt="6"/>
      <dgm:spPr/>
    </dgm:pt>
    <dgm:pt modelId="{A33E3DD7-2C9D-48C3-9F54-406D06EF62C1}" type="pres">
      <dgm:prSet presAssocID="{C7EAFA6D-F84F-4515-8ED9-575D10C86D5E}" presName="horz1" presStyleCnt="0"/>
      <dgm:spPr/>
    </dgm:pt>
    <dgm:pt modelId="{2D735A04-04B8-4A94-8674-0784D68EE563}" type="pres">
      <dgm:prSet presAssocID="{C7EAFA6D-F84F-4515-8ED9-575D10C86D5E}" presName="tx1" presStyleLbl="revTx" presStyleIdx="4" presStyleCnt="6"/>
      <dgm:spPr/>
    </dgm:pt>
    <dgm:pt modelId="{F321D61B-3690-4CEC-9950-CF75578056AD}" type="pres">
      <dgm:prSet presAssocID="{C7EAFA6D-F84F-4515-8ED9-575D10C86D5E}" presName="vert1" presStyleCnt="0"/>
      <dgm:spPr/>
    </dgm:pt>
    <dgm:pt modelId="{85EE1E1C-5003-4B64-B0E4-64E3B0AF54B9}" type="pres">
      <dgm:prSet presAssocID="{303F03C6-3F50-4834-A06B-B6BC07D8BC15}" presName="thickLine" presStyleLbl="alignNode1" presStyleIdx="5" presStyleCnt="6"/>
      <dgm:spPr/>
    </dgm:pt>
    <dgm:pt modelId="{5ED1C68C-7FCB-4A6F-8675-20EF4893DCF2}" type="pres">
      <dgm:prSet presAssocID="{303F03C6-3F50-4834-A06B-B6BC07D8BC15}" presName="horz1" presStyleCnt="0"/>
      <dgm:spPr/>
    </dgm:pt>
    <dgm:pt modelId="{1E54D8B0-E461-4BFE-88A6-BB170609F096}" type="pres">
      <dgm:prSet presAssocID="{303F03C6-3F50-4834-A06B-B6BC07D8BC15}" presName="tx1" presStyleLbl="revTx" presStyleIdx="5" presStyleCnt="6"/>
      <dgm:spPr/>
    </dgm:pt>
    <dgm:pt modelId="{3BAFB6AB-A9E9-44DA-9CA7-E5D768FBEC7C}" type="pres">
      <dgm:prSet presAssocID="{303F03C6-3F50-4834-A06B-B6BC07D8BC15}" presName="vert1" presStyleCnt="0"/>
      <dgm:spPr/>
    </dgm:pt>
  </dgm:ptLst>
  <dgm:cxnLst>
    <dgm:cxn modelId="{AE2A4020-3281-4A51-B1F1-0A7D6FBC2DB3}" type="presOf" srcId="{42D4AFCF-0135-4C63-B0EA-0B76250E2DD7}" destId="{922F1F9E-1056-4E05-8CD4-BB3F8D825C52}" srcOrd="0" destOrd="0" presId="urn:microsoft.com/office/officeart/2008/layout/LinedList"/>
    <dgm:cxn modelId="{80DB9E3C-97EB-4E5E-B57F-47947303D58F}" srcId="{A7242370-EDC5-4BE4-BFF5-198C3F57C567}" destId="{103C32C1-FE24-4A47-B1FC-4E40721B2A0A}" srcOrd="3" destOrd="0" parTransId="{75CD46D6-81A4-468D-B033-0E7F353C998F}" sibTransId="{AF8D6BFE-5221-4249-B1F9-874E3E3230B5}"/>
    <dgm:cxn modelId="{457A0855-18F4-4080-9B06-89495A65AD9E}" srcId="{A7242370-EDC5-4BE4-BFF5-198C3F57C567}" destId="{1B228AFF-BDCB-487A-9AE6-8252348E6BBF}" srcOrd="0" destOrd="0" parTransId="{A980BA81-0733-4FAE-9EF6-BF4C859EAD00}" sibTransId="{4394F390-0009-4E87-A019-00883D8C770A}"/>
    <dgm:cxn modelId="{5CB4D68C-E588-4B06-8CC3-2745057F1D0D}" type="presOf" srcId="{C7EAFA6D-F84F-4515-8ED9-575D10C86D5E}" destId="{2D735A04-04B8-4A94-8674-0784D68EE563}" srcOrd="0" destOrd="0" presId="urn:microsoft.com/office/officeart/2008/layout/LinedList"/>
    <dgm:cxn modelId="{602F3995-9271-4B3D-AC77-F564BC251F55}" type="presOf" srcId="{1B228AFF-BDCB-487A-9AE6-8252348E6BBF}" destId="{2D2558D6-B42F-4789-A08D-1217FDCD0ECE}" srcOrd="0" destOrd="0" presId="urn:microsoft.com/office/officeart/2008/layout/LinedList"/>
    <dgm:cxn modelId="{D8E139A8-1987-4782-BE22-72289E5D26BF}" type="presOf" srcId="{103C32C1-FE24-4A47-B1FC-4E40721B2A0A}" destId="{41FB94D7-0148-48AE-8501-927997C9B993}" srcOrd="0" destOrd="0" presId="urn:microsoft.com/office/officeart/2008/layout/LinedList"/>
    <dgm:cxn modelId="{9A1EFEAB-88B4-48A2-B62A-EA132503013A}" type="presOf" srcId="{A7242370-EDC5-4BE4-BFF5-198C3F57C567}" destId="{EACF229C-1CC3-4B23-841B-2810CD1486BD}" srcOrd="0" destOrd="0" presId="urn:microsoft.com/office/officeart/2008/layout/LinedList"/>
    <dgm:cxn modelId="{42515EB6-D35C-4A92-BB9E-91B6519EB041}" srcId="{A7242370-EDC5-4BE4-BFF5-198C3F57C567}" destId="{303F03C6-3F50-4834-A06B-B6BC07D8BC15}" srcOrd="5" destOrd="0" parTransId="{016149D9-0BA0-4B08-AB8D-5D44ACF6EC9F}" sibTransId="{61BDCB45-24A2-475E-BF25-6BAFDEA62FCB}"/>
    <dgm:cxn modelId="{25A386B7-F2AE-4068-80C4-B96084A5F881}" srcId="{A7242370-EDC5-4BE4-BFF5-198C3F57C567}" destId="{C7EAFA6D-F84F-4515-8ED9-575D10C86D5E}" srcOrd="4" destOrd="0" parTransId="{08F26C4B-685D-448B-AEAE-6EC93F8A062F}" sibTransId="{4E743D78-2F09-4FFD-BC7C-52A86B15D638}"/>
    <dgm:cxn modelId="{24C804BF-9BDE-4105-85BE-85A50EFCD1F6}" type="presOf" srcId="{303F03C6-3F50-4834-A06B-B6BC07D8BC15}" destId="{1E54D8B0-E461-4BFE-88A6-BB170609F096}" srcOrd="0" destOrd="0" presId="urn:microsoft.com/office/officeart/2008/layout/LinedList"/>
    <dgm:cxn modelId="{25F413D4-83AA-4C1B-86B8-025D75A07CDC}" srcId="{A7242370-EDC5-4BE4-BFF5-198C3F57C567}" destId="{BFDF1F50-4384-491F-90DC-C37405559381}" srcOrd="1" destOrd="0" parTransId="{FED4D29E-F74D-4535-AFF3-089C08F02D10}" sibTransId="{E245386F-47B9-4171-9A93-348EBE763DD5}"/>
    <dgm:cxn modelId="{9F337DF3-9984-45D2-99CD-5975C3016BD8}" type="presOf" srcId="{BFDF1F50-4384-491F-90DC-C37405559381}" destId="{B5FBD889-88FA-4822-8150-0B71C8305C77}" srcOrd="0" destOrd="0" presId="urn:microsoft.com/office/officeart/2008/layout/LinedList"/>
    <dgm:cxn modelId="{E88BC7FE-41CC-49EE-865A-FD3196126B6A}" srcId="{A7242370-EDC5-4BE4-BFF5-198C3F57C567}" destId="{42D4AFCF-0135-4C63-B0EA-0B76250E2DD7}" srcOrd="2" destOrd="0" parTransId="{C4DE5393-592F-4AC5-AE79-2F76AC201187}" sibTransId="{E6892899-E6D9-49BF-94F8-662F8DA02309}"/>
    <dgm:cxn modelId="{E60F8D1F-1FB3-4AE4-8F90-BEA000BDD33A}" type="presParOf" srcId="{EACF229C-1CC3-4B23-841B-2810CD1486BD}" destId="{5301C416-C548-409A-BDF3-8082891B7BC6}" srcOrd="0" destOrd="0" presId="urn:microsoft.com/office/officeart/2008/layout/LinedList"/>
    <dgm:cxn modelId="{956B12C9-5432-4360-8678-A5D086194FCE}" type="presParOf" srcId="{EACF229C-1CC3-4B23-841B-2810CD1486BD}" destId="{E54EFA1F-6C64-4016-AA27-36AB92A896E5}" srcOrd="1" destOrd="0" presId="urn:microsoft.com/office/officeart/2008/layout/LinedList"/>
    <dgm:cxn modelId="{C93A6550-2EAB-4F3D-A044-46F01D02394F}" type="presParOf" srcId="{E54EFA1F-6C64-4016-AA27-36AB92A896E5}" destId="{2D2558D6-B42F-4789-A08D-1217FDCD0ECE}" srcOrd="0" destOrd="0" presId="urn:microsoft.com/office/officeart/2008/layout/LinedList"/>
    <dgm:cxn modelId="{64BA6823-C849-46C4-BD7C-BF4B734F6D29}" type="presParOf" srcId="{E54EFA1F-6C64-4016-AA27-36AB92A896E5}" destId="{B63F2482-80C2-4C92-81BA-BCE058712B6A}" srcOrd="1" destOrd="0" presId="urn:microsoft.com/office/officeart/2008/layout/LinedList"/>
    <dgm:cxn modelId="{00940271-274D-493A-AC9C-8577BA856BFC}" type="presParOf" srcId="{EACF229C-1CC3-4B23-841B-2810CD1486BD}" destId="{C1A811BE-1EAF-4DEA-97C8-6F285C0FCDAD}" srcOrd="2" destOrd="0" presId="urn:microsoft.com/office/officeart/2008/layout/LinedList"/>
    <dgm:cxn modelId="{DAD83622-F76F-425A-ACE2-DC31D8A32A9D}" type="presParOf" srcId="{EACF229C-1CC3-4B23-841B-2810CD1486BD}" destId="{17D35DDD-F3BE-43ED-AD3A-360D4EAAE200}" srcOrd="3" destOrd="0" presId="urn:microsoft.com/office/officeart/2008/layout/LinedList"/>
    <dgm:cxn modelId="{3E0848C7-D586-475C-BDCB-7E63E1EFC188}" type="presParOf" srcId="{17D35DDD-F3BE-43ED-AD3A-360D4EAAE200}" destId="{B5FBD889-88FA-4822-8150-0B71C8305C77}" srcOrd="0" destOrd="0" presId="urn:microsoft.com/office/officeart/2008/layout/LinedList"/>
    <dgm:cxn modelId="{6F66855A-4045-48EF-A9EC-7D3082A17295}" type="presParOf" srcId="{17D35DDD-F3BE-43ED-AD3A-360D4EAAE200}" destId="{4E08106D-13F4-42A0-97C5-5A6A3D154646}" srcOrd="1" destOrd="0" presId="urn:microsoft.com/office/officeart/2008/layout/LinedList"/>
    <dgm:cxn modelId="{12011B5B-2D78-408C-8EDD-A218BE0E189B}" type="presParOf" srcId="{EACF229C-1CC3-4B23-841B-2810CD1486BD}" destId="{CEFFA35B-9078-4DBE-B2FC-C8B41C159F0E}" srcOrd="4" destOrd="0" presId="urn:microsoft.com/office/officeart/2008/layout/LinedList"/>
    <dgm:cxn modelId="{C53EFB72-F690-4233-84B1-CB4F4D6EC9F3}" type="presParOf" srcId="{EACF229C-1CC3-4B23-841B-2810CD1486BD}" destId="{C8748D90-F9BF-423E-973A-5A66BC4D3543}" srcOrd="5" destOrd="0" presId="urn:microsoft.com/office/officeart/2008/layout/LinedList"/>
    <dgm:cxn modelId="{2C453622-8971-43F0-B2A1-250042BAE9A5}" type="presParOf" srcId="{C8748D90-F9BF-423E-973A-5A66BC4D3543}" destId="{922F1F9E-1056-4E05-8CD4-BB3F8D825C52}" srcOrd="0" destOrd="0" presId="urn:microsoft.com/office/officeart/2008/layout/LinedList"/>
    <dgm:cxn modelId="{5F2F138E-93A4-4424-9959-519CA54E720E}" type="presParOf" srcId="{C8748D90-F9BF-423E-973A-5A66BC4D3543}" destId="{D956BA9C-A0A1-4260-B4CC-9A35041C6A1D}" srcOrd="1" destOrd="0" presId="urn:microsoft.com/office/officeart/2008/layout/LinedList"/>
    <dgm:cxn modelId="{62FC10C1-928F-417F-A2CA-AE202ADA2B76}" type="presParOf" srcId="{EACF229C-1CC3-4B23-841B-2810CD1486BD}" destId="{9A39FC71-1EB3-4DCC-BFB7-0E1DC9BB29EF}" srcOrd="6" destOrd="0" presId="urn:microsoft.com/office/officeart/2008/layout/LinedList"/>
    <dgm:cxn modelId="{AD4C22ED-3D96-43D9-BF8E-84680B36A519}" type="presParOf" srcId="{EACF229C-1CC3-4B23-841B-2810CD1486BD}" destId="{C8E02566-1005-492A-9D8C-6B6E9249225B}" srcOrd="7" destOrd="0" presId="urn:microsoft.com/office/officeart/2008/layout/LinedList"/>
    <dgm:cxn modelId="{6A9F4056-9F34-48F8-A776-096C65930F5A}" type="presParOf" srcId="{C8E02566-1005-492A-9D8C-6B6E9249225B}" destId="{41FB94D7-0148-48AE-8501-927997C9B993}" srcOrd="0" destOrd="0" presId="urn:microsoft.com/office/officeart/2008/layout/LinedList"/>
    <dgm:cxn modelId="{BEF49FEB-BB04-40CC-824E-C0ED605BACAE}" type="presParOf" srcId="{C8E02566-1005-492A-9D8C-6B6E9249225B}" destId="{C9754035-3DDB-49FE-AEA2-C89953ABC9AF}" srcOrd="1" destOrd="0" presId="urn:microsoft.com/office/officeart/2008/layout/LinedList"/>
    <dgm:cxn modelId="{B927BF02-AF1B-4BA6-A4D2-DD2EB6BA7F47}" type="presParOf" srcId="{EACF229C-1CC3-4B23-841B-2810CD1486BD}" destId="{7A6CFFFE-8DB5-460E-9B0D-60B36903697B}" srcOrd="8" destOrd="0" presId="urn:microsoft.com/office/officeart/2008/layout/LinedList"/>
    <dgm:cxn modelId="{03682381-B319-49B8-BF90-7FB8363E5A23}" type="presParOf" srcId="{EACF229C-1CC3-4B23-841B-2810CD1486BD}" destId="{A33E3DD7-2C9D-48C3-9F54-406D06EF62C1}" srcOrd="9" destOrd="0" presId="urn:microsoft.com/office/officeart/2008/layout/LinedList"/>
    <dgm:cxn modelId="{EC057624-317F-40EF-A19E-4B167A08CA2A}" type="presParOf" srcId="{A33E3DD7-2C9D-48C3-9F54-406D06EF62C1}" destId="{2D735A04-04B8-4A94-8674-0784D68EE563}" srcOrd="0" destOrd="0" presId="urn:microsoft.com/office/officeart/2008/layout/LinedList"/>
    <dgm:cxn modelId="{85570562-AC18-42E8-8A91-8F6632F065EF}" type="presParOf" srcId="{A33E3DD7-2C9D-48C3-9F54-406D06EF62C1}" destId="{F321D61B-3690-4CEC-9950-CF75578056AD}" srcOrd="1" destOrd="0" presId="urn:microsoft.com/office/officeart/2008/layout/LinedList"/>
    <dgm:cxn modelId="{7833FA6B-9668-4FC6-989F-81A7A5B07F55}" type="presParOf" srcId="{EACF229C-1CC3-4B23-841B-2810CD1486BD}" destId="{85EE1E1C-5003-4B64-B0E4-64E3B0AF54B9}" srcOrd="10" destOrd="0" presId="urn:microsoft.com/office/officeart/2008/layout/LinedList"/>
    <dgm:cxn modelId="{98A849EB-EF7B-4CD5-B44B-885C5E7CB202}" type="presParOf" srcId="{EACF229C-1CC3-4B23-841B-2810CD1486BD}" destId="{5ED1C68C-7FCB-4A6F-8675-20EF4893DCF2}" srcOrd="11" destOrd="0" presId="urn:microsoft.com/office/officeart/2008/layout/LinedList"/>
    <dgm:cxn modelId="{3018A0CA-8521-4F62-B858-3251102B5608}" type="presParOf" srcId="{5ED1C68C-7FCB-4A6F-8675-20EF4893DCF2}" destId="{1E54D8B0-E461-4BFE-88A6-BB170609F096}" srcOrd="0" destOrd="0" presId="urn:microsoft.com/office/officeart/2008/layout/LinedList"/>
    <dgm:cxn modelId="{05E82E82-11C7-4BD3-90F5-B2A4E3DCC15B}" type="presParOf" srcId="{5ED1C68C-7FCB-4A6F-8675-20EF4893DCF2}" destId="{3BAFB6AB-A9E9-44DA-9CA7-E5D768FBEC7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0A7E22-716A-443A-AB16-46444A83DC90}"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36A14ECD-425A-4711-A187-67D0AF38A273}">
      <dgm:prSet/>
      <dgm:spPr/>
      <dgm:t>
        <a:bodyPr/>
        <a:lstStyle/>
        <a:p>
          <a:r>
            <a:rPr lang="en-US" dirty="0"/>
            <a:t>EDUCATIONAL RIGHTS:</a:t>
          </a:r>
        </a:p>
      </dgm:t>
    </dgm:pt>
    <dgm:pt modelId="{68E7354E-B298-4BE9-AB5F-E48C14708193}" type="parTrans" cxnId="{499F0BA9-01F4-410B-9C49-3E7A6C819C04}">
      <dgm:prSet/>
      <dgm:spPr/>
      <dgm:t>
        <a:bodyPr/>
        <a:lstStyle/>
        <a:p>
          <a:endParaRPr lang="en-US"/>
        </a:p>
      </dgm:t>
    </dgm:pt>
    <dgm:pt modelId="{1A9B9B3C-4DDC-4E1B-85F6-8DCA795F59B1}" type="sibTrans" cxnId="{499F0BA9-01F4-410B-9C49-3E7A6C819C04}">
      <dgm:prSet/>
      <dgm:spPr/>
      <dgm:t>
        <a:bodyPr/>
        <a:lstStyle/>
        <a:p>
          <a:endParaRPr lang="en-US"/>
        </a:p>
      </dgm:t>
    </dgm:pt>
    <dgm:pt modelId="{D849304A-F93F-4157-860D-D2B8F3428262}">
      <dgm:prSet/>
      <dgm:spPr/>
      <dgm:t>
        <a:bodyPr/>
        <a:lstStyle/>
        <a:p>
          <a:r>
            <a:rPr lang="en-US" dirty="0"/>
            <a:t>Women demanded access to education, particularly in areas such as reading, writing, and arithmetic. They believed that education would enable them to be better citizens and participate more fully in society.</a:t>
          </a:r>
        </a:p>
      </dgm:t>
    </dgm:pt>
    <dgm:pt modelId="{5CDB8A2D-CD71-439C-95FF-50A595BE0088}" type="parTrans" cxnId="{C660E9F9-FB68-46FB-9068-C44B1E77B148}">
      <dgm:prSet/>
      <dgm:spPr/>
      <dgm:t>
        <a:bodyPr/>
        <a:lstStyle/>
        <a:p>
          <a:endParaRPr lang="en-US"/>
        </a:p>
      </dgm:t>
    </dgm:pt>
    <dgm:pt modelId="{2082053F-0836-4609-BA23-DF3BE04B1DC4}" type="sibTrans" cxnId="{C660E9F9-FB68-46FB-9068-C44B1E77B148}">
      <dgm:prSet/>
      <dgm:spPr/>
      <dgm:t>
        <a:bodyPr/>
        <a:lstStyle/>
        <a:p>
          <a:endParaRPr lang="en-US"/>
        </a:p>
      </dgm:t>
    </dgm:pt>
    <dgm:pt modelId="{983A034B-4D37-47AB-9860-E4384E191174}" type="pres">
      <dgm:prSet presAssocID="{ED0A7E22-716A-443A-AB16-46444A83DC90}" presName="linear" presStyleCnt="0">
        <dgm:presLayoutVars>
          <dgm:animLvl val="lvl"/>
          <dgm:resizeHandles val="exact"/>
        </dgm:presLayoutVars>
      </dgm:prSet>
      <dgm:spPr/>
    </dgm:pt>
    <dgm:pt modelId="{A34DA944-29A0-45CA-BB45-AE0468FC1AEB}" type="pres">
      <dgm:prSet presAssocID="{36A14ECD-425A-4711-A187-67D0AF38A273}" presName="parentText" presStyleLbl="node1" presStyleIdx="0" presStyleCnt="2">
        <dgm:presLayoutVars>
          <dgm:chMax val="0"/>
          <dgm:bulletEnabled val="1"/>
        </dgm:presLayoutVars>
      </dgm:prSet>
      <dgm:spPr/>
    </dgm:pt>
    <dgm:pt modelId="{DC6701A7-0E82-4B8D-A306-20CCB78EEA44}" type="pres">
      <dgm:prSet presAssocID="{1A9B9B3C-4DDC-4E1B-85F6-8DCA795F59B1}" presName="spacer" presStyleCnt="0"/>
      <dgm:spPr/>
    </dgm:pt>
    <dgm:pt modelId="{EB13E542-0D40-41E0-AC2E-589B75364EEC}" type="pres">
      <dgm:prSet presAssocID="{D849304A-F93F-4157-860D-D2B8F3428262}" presName="parentText" presStyleLbl="node1" presStyleIdx="1" presStyleCnt="2">
        <dgm:presLayoutVars>
          <dgm:chMax val="0"/>
          <dgm:bulletEnabled val="1"/>
        </dgm:presLayoutVars>
      </dgm:prSet>
      <dgm:spPr/>
    </dgm:pt>
  </dgm:ptLst>
  <dgm:cxnLst>
    <dgm:cxn modelId="{1CCAC619-01A4-465E-AF0B-72F07CEACEAE}" type="presOf" srcId="{ED0A7E22-716A-443A-AB16-46444A83DC90}" destId="{983A034B-4D37-47AB-9860-E4384E191174}" srcOrd="0" destOrd="0" presId="urn:microsoft.com/office/officeart/2005/8/layout/vList2"/>
    <dgm:cxn modelId="{31FBEA88-5277-404E-8C4D-D47B1B9E69D2}" type="presOf" srcId="{D849304A-F93F-4157-860D-D2B8F3428262}" destId="{EB13E542-0D40-41E0-AC2E-589B75364EEC}" srcOrd="0" destOrd="0" presId="urn:microsoft.com/office/officeart/2005/8/layout/vList2"/>
    <dgm:cxn modelId="{499F0BA9-01F4-410B-9C49-3E7A6C819C04}" srcId="{ED0A7E22-716A-443A-AB16-46444A83DC90}" destId="{36A14ECD-425A-4711-A187-67D0AF38A273}" srcOrd="0" destOrd="0" parTransId="{68E7354E-B298-4BE9-AB5F-E48C14708193}" sibTransId="{1A9B9B3C-4DDC-4E1B-85F6-8DCA795F59B1}"/>
    <dgm:cxn modelId="{AF42DDCD-984D-48FE-896E-84C9CB3EC6D1}" type="presOf" srcId="{36A14ECD-425A-4711-A187-67D0AF38A273}" destId="{A34DA944-29A0-45CA-BB45-AE0468FC1AEB}" srcOrd="0" destOrd="0" presId="urn:microsoft.com/office/officeart/2005/8/layout/vList2"/>
    <dgm:cxn modelId="{C660E9F9-FB68-46FB-9068-C44B1E77B148}" srcId="{ED0A7E22-716A-443A-AB16-46444A83DC90}" destId="{D849304A-F93F-4157-860D-D2B8F3428262}" srcOrd="1" destOrd="0" parTransId="{5CDB8A2D-CD71-439C-95FF-50A595BE0088}" sibTransId="{2082053F-0836-4609-BA23-DF3BE04B1DC4}"/>
    <dgm:cxn modelId="{9C6E6F6B-1C25-4520-BD85-37EFA3108321}" type="presParOf" srcId="{983A034B-4D37-47AB-9860-E4384E191174}" destId="{A34DA944-29A0-45CA-BB45-AE0468FC1AEB}" srcOrd="0" destOrd="0" presId="urn:microsoft.com/office/officeart/2005/8/layout/vList2"/>
    <dgm:cxn modelId="{739C555F-18B6-4AA0-BF15-D84B2C31FE2F}" type="presParOf" srcId="{983A034B-4D37-47AB-9860-E4384E191174}" destId="{DC6701A7-0E82-4B8D-A306-20CCB78EEA44}" srcOrd="1" destOrd="0" presId="urn:microsoft.com/office/officeart/2005/8/layout/vList2"/>
    <dgm:cxn modelId="{8A6773C3-3F6E-455F-8975-E19A81B5C514}" type="presParOf" srcId="{983A034B-4D37-47AB-9860-E4384E191174}" destId="{EB13E542-0D40-41E0-AC2E-589B75364EEC}"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C4FCB-D3F1-47C2-940B-8F9660A27C8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988A112-EC69-4F49-A596-3D5879F13250}">
      <dgm:prSet/>
      <dgm:spPr/>
      <dgm:t>
        <a:bodyPr/>
        <a:lstStyle/>
        <a:p>
          <a:r>
            <a:rPr lang="en-US"/>
            <a:t>ECONOMIC RIGHTS:</a:t>
          </a:r>
        </a:p>
      </dgm:t>
    </dgm:pt>
    <dgm:pt modelId="{B2829F91-C95A-4011-A492-64BD04ACFF46}" type="parTrans" cxnId="{67A5C7F4-03E5-42F0-B33A-A3C3C0C05C1A}">
      <dgm:prSet/>
      <dgm:spPr/>
      <dgm:t>
        <a:bodyPr/>
        <a:lstStyle/>
        <a:p>
          <a:endParaRPr lang="en-US"/>
        </a:p>
      </dgm:t>
    </dgm:pt>
    <dgm:pt modelId="{8712547A-2C50-4E87-90F2-4EA6EABAAECD}" type="sibTrans" cxnId="{67A5C7F4-03E5-42F0-B33A-A3C3C0C05C1A}">
      <dgm:prSet/>
      <dgm:spPr/>
      <dgm:t>
        <a:bodyPr/>
        <a:lstStyle/>
        <a:p>
          <a:endParaRPr lang="en-US"/>
        </a:p>
      </dgm:t>
    </dgm:pt>
    <dgm:pt modelId="{8F1BEBDF-08DF-49DC-B954-6E04F538909A}">
      <dgm:prSet/>
      <dgm:spPr/>
      <dgm:t>
        <a:bodyPr/>
        <a:lstStyle/>
        <a:p>
          <a:r>
            <a:rPr lang="en-US"/>
            <a:t>Women demanded the right to work and earn wages equal to men.</a:t>
          </a:r>
        </a:p>
      </dgm:t>
    </dgm:pt>
    <dgm:pt modelId="{5A349754-ED72-4DD4-A794-A7F3ADBB405F}" type="parTrans" cxnId="{05F250E4-4AC9-475D-A195-BC923E095001}">
      <dgm:prSet/>
      <dgm:spPr/>
      <dgm:t>
        <a:bodyPr/>
        <a:lstStyle/>
        <a:p>
          <a:endParaRPr lang="en-US"/>
        </a:p>
      </dgm:t>
    </dgm:pt>
    <dgm:pt modelId="{BAD82CBD-5FAC-4A51-8E62-04AC43CFFE9D}" type="sibTrans" cxnId="{05F250E4-4AC9-475D-A195-BC923E095001}">
      <dgm:prSet/>
      <dgm:spPr/>
      <dgm:t>
        <a:bodyPr/>
        <a:lstStyle/>
        <a:p>
          <a:endParaRPr lang="en-US"/>
        </a:p>
      </dgm:t>
    </dgm:pt>
    <dgm:pt modelId="{4B6A6B43-98B8-4940-85D4-593EF829EB0C}">
      <dgm:prSet/>
      <dgm:spPr/>
      <dgm:t>
        <a:bodyPr/>
        <a:lstStyle/>
        <a:p>
          <a:r>
            <a:rPr lang="en-US"/>
            <a:t>They also advocated for the abolition of laws that restricted their economic activities</a:t>
          </a:r>
        </a:p>
      </dgm:t>
    </dgm:pt>
    <dgm:pt modelId="{CC0AD271-1237-434C-A13B-5A060B1B2207}" type="parTrans" cxnId="{0587AA94-0328-4DE6-8DEE-DFE0D14B0DE2}">
      <dgm:prSet/>
      <dgm:spPr/>
      <dgm:t>
        <a:bodyPr/>
        <a:lstStyle/>
        <a:p>
          <a:endParaRPr lang="en-US"/>
        </a:p>
      </dgm:t>
    </dgm:pt>
    <dgm:pt modelId="{0334AB50-F4E0-47CD-8AF2-A6204A1F7FE9}" type="sibTrans" cxnId="{0587AA94-0328-4DE6-8DEE-DFE0D14B0DE2}">
      <dgm:prSet/>
      <dgm:spPr/>
      <dgm:t>
        <a:bodyPr/>
        <a:lstStyle/>
        <a:p>
          <a:endParaRPr lang="en-US"/>
        </a:p>
      </dgm:t>
    </dgm:pt>
    <dgm:pt modelId="{02CB0720-5DDA-49B1-8899-3F0A5223E663}" type="pres">
      <dgm:prSet presAssocID="{4DCC4FCB-D3F1-47C2-940B-8F9660A27C89}" presName="linear" presStyleCnt="0">
        <dgm:presLayoutVars>
          <dgm:animLvl val="lvl"/>
          <dgm:resizeHandles val="exact"/>
        </dgm:presLayoutVars>
      </dgm:prSet>
      <dgm:spPr/>
    </dgm:pt>
    <dgm:pt modelId="{6EA0EDAD-36D7-41F0-BA03-2FE3ADBBA526}" type="pres">
      <dgm:prSet presAssocID="{C988A112-EC69-4F49-A596-3D5879F13250}" presName="parentText" presStyleLbl="node1" presStyleIdx="0" presStyleCnt="3">
        <dgm:presLayoutVars>
          <dgm:chMax val="0"/>
          <dgm:bulletEnabled val="1"/>
        </dgm:presLayoutVars>
      </dgm:prSet>
      <dgm:spPr/>
    </dgm:pt>
    <dgm:pt modelId="{865BF442-98F5-4122-9226-A445104A0A51}" type="pres">
      <dgm:prSet presAssocID="{8712547A-2C50-4E87-90F2-4EA6EABAAECD}" presName="spacer" presStyleCnt="0"/>
      <dgm:spPr/>
    </dgm:pt>
    <dgm:pt modelId="{75146F12-F899-44C1-9C85-124FA8118066}" type="pres">
      <dgm:prSet presAssocID="{8F1BEBDF-08DF-49DC-B954-6E04F538909A}" presName="parentText" presStyleLbl="node1" presStyleIdx="1" presStyleCnt="3">
        <dgm:presLayoutVars>
          <dgm:chMax val="0"/>
          <dgm:bulletEnabled val="1"/>
        </dgm:presLayoutVars>
      </dgm:prSet>
      <dgm:spPr/>
    </dgm:pt>
    <dgm:pt modelId="{605123F9-B997-45D7-824D-BD77495B456E}" type="pres">
      <dgm:prSet presAssocID="{BAD82CBD-5FAC-4A51-8E62-04AC43CFFE9D}" presName="spacer" presStyleCnt="0"/>
      <dgm:spPr/>
    </dgm:pt>
    <dgm:pt modelId="{807FF6B2-4749-4015-8788-FDA0A607F86F}" type="pres">
      <dgm:prSet presAssocID="{4B6A6B43-98B8-4940-85D4-593EF829EB0C}" presName="parentText" presStyleLbl="node1" presStyleIdx="2" presStyleCnt="3">
        <dgm:presLayoutVars>
          <dgm:chMax val="0"/>
          <dgm:bulletEnabled val="1"/>
        </dgm:presLayoutVars>
      </dgm:prSet>
      <dgm:spPr/>
    </dgm:pt>
  </dgm:ptLst>
  <dgm:cxnLst>
    <dgm:cxn modelId="{26B24209-4C0E-491F-818D-FFFA05BC37ED}" type="presOf" srcId="{4B6A6B43-98B8-4940-85D4-593EF829EB0C}" destId="{807FF6B2-4749-4015-8788-FDA0A607F86F}" srcOrd="0" destOrd="0" presId="urn:microsoft.com/office/officeart/2005/8/layout/vList2"/>
    <dgm:cxn modelId="{53461230-22D8-49FD-A321-BA5D8BA107D6}" type="presOf" srcId="{8F1BEBDF-08DF-49DC-B954-6E04F538909A}" destId="{75146F12-F899-44C1-9C85-124FA8118066}" srcOrd="0" destOrd="0" presId="urn:microsoft.com/office/officeart/2005/8/layout/vList2"/>
    <dgm:cxn modelId="{40078D3D-971F-4FDE-8E07-CFC29E2CAF48}" type="presOf" srcId="{4DCC4FCB-D3F1-47C2-940B-8F9660A27C89}" destId="{02CB0720-5DDA-49B1-8899-3F0A5223E663}" srcOrd="0" destOrd="0" presId="urn:microsoft.com/office/officeart/2005/8/layout/vList2"/>
    <dgm:cxn modelId="{A5085647-179E-49F5-8F91-FAFCA48794E9}" type="presOf" srcId="{C988A112-EC69-4F49-A596-3D5879F13250}" destId="{6EA0EDAD-36D7-41F0-BA03-2FE3ADBBA526}" srcOrd="0" destOrd="0" presId="urn:microsoft.com/office/officeart/2005/8/layout/vList2"/>
    <dgm:cxn modelId="{0587AA94-0328-4DE6-8DEE-DFE0D14B0DE2}" srcId="{4DCC4FCB-D3F1-47C2-940B-8F9660A27C89}" destId="{4B6A6B43-98B8-4940-85D4-593EF829EB0C}" srcOrd="2" destOrd="0" parTransId="{CC0AD271-1237-434C-A13B-5A060B1B2207}" sibTransId="{0334AB50-F4E0-47CD-8AF2-A6204A1F7FE9}"/>
    <dgm:cxn modelId="{05F250E4-4AC9-475D-A195-BC923E095001}" srcId="{4DCC4FCB-D3F1-47C2-940B-8F9660A27C89}" destId="{8F1BEBDF-08DF-49DC-B954-6E04F538909A}" srcOrd="1" destOrd="0" parTransId="{5A349754-ED72-4DD4-A794-A7F3ADBB405F}" sibTransId="{BAD82CBD-5FAC-4A51-8E62-04AC43CFFE9D}"/>
    <dgm:cxn modelId="{67A5C7F4-03E5-42F0-B33A-A3C3C0C05C1A}" srcId="{4DCC4FCB-D3F1-47C2-940B-8F9660A27C89}" destId="{C988A112-EC69-4F49-A596-3D5879F13250}" srcOrd="0" destOrd="0" parTransId="{B2829F91-C95A-4011-A492-64BD04ACFF46}" sibTransId="{8712547A-2C50-4E87-90F2-4EA6EABAAECD}"/>
    <dgm:cxn modelId="{4D79C705-F301-4BD0-AA1B-72AA2BB695FF}" type="presParOf" srcId="{02CB0720-5DDA-49B1-8899-3F0A5223E663}" destId="{6EA0EDAD-36D7-41F0-BA03-2FE3ADBBA526}" srcOrd="0" destOrd="0" presId="urn:microsoft.com/office/officeart/2005/8/layout/vList2"/>
    <dgm:cxn modelId="{9994655E-0345-4545-B491-E568BA9432A9}" type="presParOf" srcId="{02CB0720-5DDA-49B1-8899-3F0A5223E663}" destId="{865BF442-98F5-4122-9226-A445104A0A51}" srcOrd="1" destOrd="0" presId="urn:microsoft.com/office/officeart/2005/8/layout/vList2"/>
    <dgm:cxn modelId="{89E1B87F-C4A6-4107-8A4D-EE517D6DF88E}" type="presParOf" srcId="{02CB0720-5DDA-49B1-8899-3F0A5223E663}" destId="{75146F12-F899-44C1-9C85-124FA8118066}" srcOrd="2" destOrd="0" presId="urn:microsoft.com/office/officeart/2005/8/layout/vList2"/>
    <dgm:cxn modelId="{63E4DBDA-FE5F-4DE6-B107-A13E9EAD058B}" type="presParOf" srcId="{02CB0720-5DDA-49B1-8899-3F0A5223E663}" destId="{605123F9-B997-45D7-824D-BD77495B456E}" srcOrd="3" destOrd="0" presId="urn:microsoft.com/office/officeart/2005/8/layout/vList2"/>
    <dgm:cxn modelId="{9BB11E98-D2CC-4172-A0EA-0B5BCD457D4F}" type="presParOf" srcId="{02CB0720-5DDA-49B1-8899-3F0A5223E663}" destId="{807FF6B2-4749-4015-8788-FDA0A607F8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9715D6-79C5-4FCE-8E89-AB87C7F1344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75C17A8-370B-478D-9184-82CF92A2EE0A}">
      <dgm:prSet/>
      <dgm:spPr/>
      <dgm:t>
        <a:bodyPr/>
        <a:lstStyle/>
        <a:p>
          <a:r>
            <a:rPr lang="en-US"/>
            <a:t>LEGAL RIGHTS:</a:t>
          </a:r>
        </a:p>
      </dgm:t>
    </dgm:pt>
    <dgm:pt modelId="{C8749A73-EA5B-4ADE-BBB5-E95EF43AD423}" type="parTrans" cxnId="{F03F08E6-5188-4CD0-B10A-2B1019125070}">
      <dgm:prSet/>
      <dgm:spPr/>
      <dgm:t>
        <a:bodyPr/>
        <a:lstStyle/>
        <a:p>
          <a:endParaRPr lang="en-US"/>
        </a:p>
      </dgm:t>
    </dgm:pt>
    <dgm:pt modelId="{ED70E299-D425-4B3B-98EE-80501484878A}" type="sibTrans" cxnId="{F03F08E6-5188-4CD0-B10A-2B1019125070}">
      <dgm:prSet/>
      <dgm:spPr/>
      <dgm:t>
        <a:bodyPr/>
        <a:lstStyle/>
        <a:p>
          <a:endParaRPr lang="en-US"/>
        </a:p>
      </dgm:t>
    </dgm:pt>
    <dgm:pt modelId="{B008B676-8DAF-4D77-92CB-9D3902ADD780}">
      <dgm:prSet/>
      <dgm:spPr/>
      <dgm:t>
        <a:bodyPr/>
        <a:lstStyle/>
        <a:p>
          <a:r>
            <a:rPr lang="en-US"/>
            <a:t>Women demanded equal legal rights, including the right to own property, the right to divorce, and the right to have custody of their children. </a:t>
          </a:r>
        </a:p>
      </dgm:t>
    </dgm:pt>
    <dgm:pt modelId="{C607E167-FFE3-4D1C-BC31-69E135B8B96A}" type="parTrans" cxnId="{9D1501C7-7B6E-4A78-8E5B-DC111D0AB3CE}">
      <dgm:prSet/>
      <dgm:spPr/>
      <dgm:t>
        <a:bodyPr/>
        <a:lstStyle/>
        <a:p>
          <a:endParaRPr lang="en-US"/>
        </a:p>
      </dgm:t>
    </dgm:pt>
    <dgm:pt modelId="{B81FA710-BAC0-44DF-AE64-C783EB9FEBA1}" type="sibTrans" cxnId="{9D1501C7-7B6E-4A78-8E5B-DC111D0AB3CE}">
      <dgm:prSet/>
      <dgm:spPr/>
      <dgm:t>
        <a:bodyPr/>
        <a:lstStyle/>
        <a:p>
          <a:endParaRPr lang="en-US"/>
        </a:p>
      </dgm:t>
    </dgm:pt>
    <dgm:pt modelId="{ED027D70-FBD0-4C39-9E7D-174DB2935F2D}">
      <dgm:prSet/>
      <dgm:spPr/>
      <dgm:t>
        <a:bodyPr/>
        <a:lstStyle/>
        <a:p>
          <a:r>
            <a:rPr lang="en-US"/>
            <a:t>They argued that these rights were necessary to ensure their independence and autonomy</a:t>
          </a:r>
        </a:p>
      </dgm:t>
    </dgm:pt>
    <dgm:pt modelId="{EF9FA143-14F2-43AE-BB29-F9D94D04E078}" type="parTrans" cxnId="{5F627D86-7ACC-45B9-89BB-821BE0D17D90}">
      <dgm:prSet/>
      <dgm:spPr/>
      <dgm:t>
        <a:bodyPr/>
        <a:lstStyle/>
        <a:p>
          <a:endParaRPr lang="en-US"/>
        </a:p>
      </dgm:t>
    </dgm:pt>
    <dgm:pt modelId="{F5947066-FE8A-49E5-BEEC-7CF27FB94A58}" type="sibTrans" cxnId="{5F627D86-7ACC-45B9-89BB-821BE0D17D90}">
      <dgm:prSet/>
      <dgm:spPr/>
      <dgm:t>
        <a:bodyPr/>
        <a:lstStyle/>
        <a:p>
          <a:endParaRPr lang="en-US"/>
        </a:p>
      </dgm:t>
    </dgm:pt>
    <dgm:pt modelId="{8651BC5F-1660-4606-A070-663270F7824F}" type="pres">
      <dgm:prSet presAssocID="{719715D6-79C5-4FCE-8E89-AB87C7F1344A}" presName="linear" presStyleCnt="0">
        <dgm:presLayoutVars>
          <dgm:animLvl val="lvl"/>
          <dgm:resizeHandles val="exact"/>
        </dgm:presLayoutVars>
      </dgm:prSet>
      <dgm:spPr/>
    </dgm:pt>
    <dgm:pt modelId="{31A5A189-0ADB-45F6-AAB7-8C42594009A6}" type="pres">
      <dgm:prSet presAssocID="{175C17A8-370B-478D-9184-82CF92A2EE0A}" presName="parentText" presStyleLbl="node1" presStyleIdx="0" presStyleCnt="3">
        <dgm:presLayoutVars>
          <dgm:chMax val="0"/>
          <dgm:bulletEnabled val="1"/>
        </dgm:presLayoutVars>
      </dgm:prSet>
      <dgm:spPr/>
    </dgm:pt>
    <dgm:pt modelId="{5E82DD69-F193-4A0A-93EE-D402B76168D9}" type="pres">
      <dgm:prSet presAssocID="{ED70E299-D425-4B3B-98EE-80501484878A}" presName="spacer" presStyleCnt="0"/>
      <dgm:spPr/>
    </dgm:pt>
    <dgm:pt modelId="{49866051-9BC2-42CA-B110-E8C06DE53A08}" type="pres">
      <dgm:prSet presAssocID="{B008B676-8DAF-4D77-92CB-9D3902ADD780}" presName="parentText" presStyleLbl="node1" presStyleIdx="1" presStyleCnt="3">
        <dgm:presLayoutVars>
          <dgm:chMax val="0"/>
          <dgm:bulletEnabled val="1"/>
        </dgm:presLayoutVars>
      </dgm:prSet>
      <dgm:spPr/>
    </dgm:pt>
    <dgm:pt modelId="{14F4DFA5-34C3-4A28-A0FE-6A120195C433}" type="pres">
      <dgm:prSet presAssocID="{B81FA710-BAC0-44DF-AE64-C783EB9FEBA1}" presName="spacer" presStyleCnt="0"/>
      <dgm:spPr/>
    </dgm:pt>
    <dgm:pt modelId="{7FDE4818-EE28-445E-B33C-308EF45F8732}" type="pres">
      <dgm:prSet presAssocID="{ED027D70-FBD0-4C39-9E7D-174DB2935F2D}" presName="parentText" presStyleLbl="node1" presStyleIdx="2" presStyleCnt="3">
        <dgm:presLayoutVars>
          <dgm:chMax val="0"/>
          <dgm:bulletEnabled val="1"/>
        </dgm:presLayoutVars>
      </dgm:prSet>
      <dgm:spPr/>
    </dgm:pt>
  </dgm:ptLst>
  <dgm:cxnLst>
    <dgm:cxn modelId="{5F627D86-7ACC-45B9-89BB-821BE0D17D90}" srcId="{719715D6-79C5-4FCE-8E89-AB87C7F1344A}" destId="{ED027D70-FBD0-4C39-9E7D-174DB2935F2D}" srcOrd="2" destOrd="0" parTransId="{EF9FA143-14F2-43AE-BB29-F9D94D04E078}" sibTransId="{F5947066-FE8A-49E5-BEEC-7CF27FB94A58}"/>
    <dgm:cxn modelId="{F131508D-09A5-49A9-95F4-2247CC5921A2}" type="presOf" srcId="{175C17A8-370B-478D-9184-82CF92A2EE0A}" destId="{31A5A189-0ADB-45F6-AAB7-8C42594009A6}" srcOrd="0" destOrd="0" presId="urn:microsoft.com/office/officeart/2005/8/layout/vList2"/>
    <dgm:cxn modelId="{B212D5BF-5FC9-43BE-9357-A3598718665F}" type="presOf" srcId="{ED027D70-FBD0-4C39-9E7D-174DB2935F2D}" destId="{7FDE4818-EE28-445E-B33C-308EF45F8732}" srcOrd="0" destOrd="0" presId="urn:microsoft.com/office/officeart/2005/8/layout/vList2"/>
    <dgm:cxn modelId="{9D1501C7-7B6E-4A78-8E5B-DC111D0AB3CE}" srcId="{719715D6-79C5-4FCE-8E89-AB87C7F1344A}" destId="{B008B676-8DAF-4D77-92CB-9D3902ADD780}" srcOrd="1" destOrd="0" parTransId="{C607E167-FFE3-4D1C-BC31-69E135B8B96A}" sibTransId="{B81FA710-BAC0-44DF-AE64-C783EB9FEBA1}"/>
    <dgm:cxn modelId="{9A8B88E3-875C-4B44-B7F0-544EE0D1B5EB}" type="presOf" srcId="{719715D6-79C5-4FCE-8E89-AB87C7F1344A}" destId="{8651BC5F-1660-4606-A070-663270F7824F}" srcOrd="0" destOrd="0" presId="urn:microsoft.com/office/officeart/2005/8/layout/vList2"/>
    <dgm:cxn modelId="{F03F08E6-5188-4CD0-B10A-2B1019125070}" srcId="{719715D6-79C5-4FCE-8E89-AB87C7F1344A}" destId="{175C17A8-370B-478D-9184-82CF92A2EE0A}" srcOrd="0" destOrd="0" parTransId="{C8749A73-EA5B-4ADE-BBB5-E95EF43AD423}" sibTransId="{ED70E299-D425-4B3B-98EE-80501484878A}"/>
    <dgm:cxn modelId="{4A1579F5-0F9B-4BA9-81F2-A2346029ACB9}" type="presOf" srcId="{B008B676-8DAF-4D77-92CB-9D3902ADD780}" destId="{49866051-9BC2-42CA-B110-E8C06DE53A08}" srcOrd="0" destOrd="0" presId="urn:microsoft.com/office/officeart/2005/8/layout/vList2"/>
    <dgm:cxn modelId="{26F69760-D70B-4AA6-892D-8FB8BD80297B}" type="presParOf" srcId="{8651BC5F-1660-4606-A070-663270F7824F}" destId="{31A5A189-0ADB-45F6-AAB7-8C42594009A6}" srcOrd="0" destOrd="0" presId="urn:microsoft.com/office/officeart/2005/8/layout/vList2"/>
    <dgm:cxn modelId="{148A6D7F-9FE2-4991-AAD5-8758A6FD5FD8}" type="presParOf" srcId="{8651BC5F-1660-4606-A070-663270F7824F}" destId="{5E82DD69-F193-4A0A-93EE-D402B76168D9}" srcOrd="1" destOrd="0" presId="urn:microsoft.com/office/officeart/2005/8/layout/vList2"/>
    <dgm:cxn modelId="{E70CCE09-261F-4579-89C3-8BDD66F66A0E}" type="presParOf" srcId="{8651BC5F-1660-4606-A070-663270F7824F}" destId="{49866051-9BC2-42CA-B110-E8C06DE53A08}" srcOrd="2" destOrd="0" presId="urn:microsoft.com/office/officeart/2005/8/layout/vList2"/>
    <dgm:cxn modelId="{93907202-ACC6-4726-A9CE-BFB8F4B604BC}" type="presParOf" srcId="{8651BC5F-1660-4606-A070-663270F7824F}" destId="{14F4DFA5-34C3-4A28-A0FE-6A120195C433}" srcOrd="3" destOrd="0" presId="urn:microsoft.com/office/officeart/2005/8/layout/vList2"/>
    <dgm:cxn modelId="{1851F49C-927A-4B68-AD89-1B1E76E7CB5C}" type="presParOf" srcId="{8651BC5F-1660-4606-A070-663270F7824F}" destId="{7FDE4818-EE28-445E-B33C-308EF45F873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AAA494-A0D2-4A2A-B78C-EE9E2419E28B}" type="doc">
      <dgm:prSet loTypeId="urn:microsoft.com/office/officeart/2005/8/layout/vList2" loCatId="list" qsTypeId="urn:microsoft.com/office/officeart/2005/8/quickstyle/simple4" qsCatId="simple" csTypeId="urn:microsoft.com/office/officeart/2005/8/colors/accent5_2" csCatId="accent5"/>
      <dgm:spPr/>
      <dgm:t>
        <a:bodyPr/>
        <a:lstStyle/>
        <a:p>
          <a:endParaRPr lang="en-US"/>
        </a:p>
      </dgm:t>
    </dgm:pt>
    <dgm:pt modelId="{2EAEB67B-AC3A-4A12-B747-BEAACD1B13A3}">
      <dgm:prSet/>
      <dgm:spPr/>
      <dgm:t>
        <a:bodyPr/>
        <a:lstStyle/>
        <a:p>
          <a:r>
            <a:rPr lang="en-US" dirty="0"/>
            <a:t>SOCIAL RIGHTS:</a:t>
          </a:r>
        </a:p>
      </dgm:t>
    </dgm:pt>
    <dgm:pt modelId="{DC50FDE9-CB30-4E8C-A21B-BC9B3EF073E5}" type="parTrans" cxnId="{7429D95C-C653-4596-BE6E-C053C0BE63AE}">
      <dgm:prSet/>
      <dgm:spPr/>
      <dgm:t>
        <a:bodyPr/>
        <a:lstStyle/>
        <a:p>
          <a:endParaRPr lang="en-US"/>
        </a:p>
      </dgm:t>
    </dgm:pt>
    <dgm:pt modelId="{A6CAAB74-D7F3-49F9-AD0B-DC4DB03CC3FA}" type="sibTrans" cxnId="{7429D95C-C653-4596-BE6E-C053C0BE63AE}">
      <dgm:prSet/>
      <dgm:spPr/>
      <dgm:t>
        <a:bodyPr/>
        <a:lstStyle/>
        <a:p>
          <a:endParaRPr lang="en-US"/>
        </a:p>
      </dgm:t>
    </dgm:pt>
    <dgm:pt modelId="{F3D0E071-C10A-4F62-B271-663E9DA2D308}">
      <dgm:prSet/>
      <dgm:spPr/>
      <dgm:t>
        <a:bodyPr/>
        <a:lstStyle/>
        <a:p>
          <a:r>
            <a:rPr lang="en-US" dirty="0"/>
            <a:t>Women demanded an end to the social and cultural restrictions that prevented them from fully participating in society. </a:t>
          </a:r>
        </a:p>
      </dgm:t>
    </dgm:pt>
    <dgm:pt modelId="{A8DF99DB-EFF5-4EA8-90A2-0EA6E1EB7A0D}" type="parTrans" cxnId="{BDAC0996-EAC7-46DA-8C8F-C72B33BBE64B}">
      <dgm:prSet/>
      <dgm:spPr/>
      <dgm:t>
        <a:bodyPr/>
        <a:lstStyle/>
        <a:p>
          <a:endParaRPr lang="en-US"/>
        </a:p>
      </dgm:t>
    </dgm:pt>
    <dgm:pt modelId="{75CA8EE8-D61F-4143-B42F-EEA57DE0E453}" type="sibTrans" cxnId="{BDAC0996-EAC7-46DA-8C8F-C72B33BBE64B}">
      <dgm:prSet/>
      <dgm:spPr/>
      <dgm:t>
        <a:bodyPr/>
        <a:lstStyle/>
        <a:p>
          <a:endParaRPr lang="en-US"/>
        </a:p>
      </dgm:t>
    </dgm:pt>
    <dgm:pt modelId="{37C8FD3F-A9A2-4777-8D86-75EB735A60B6}">
      <dgm:prSet/>
      <dgm:spPr/>
      <dgm:t>
        <a:bodyPr/>
        <a:lstStyle/>
        <a:p>
          <a:r>
            <a:rPr lang="en-US" dirty="0"/>
            <a:t>They wanted to be able to participate in public life and to be recognized as equal members of society.</a:t>
          </a:r>
        </a:p>
      </dgm:t>
    </dgm:pt>
    <dgm:pt modelId="{4C03A44E-CC9B-46F1-A7FB-D0E9EBB89D2D}" type="parTrans" cxnId="{E19B5DC2-7271-46CF-8B63-718C04A4D894}">
      <dgm:prSet/>
      <dgm:spPr/>
      <dgm:t>
        <a:bodyPr/>
        <a:lstStyle/>
        <a:p>
          <a:endParaRPr lang="en-US"/>
        </a:p>
      </dgm:t>
    </dgm:pt>
    <dgm:pt modelId="{91C2F49D-FF3A-45C9-86EC-BFFEADE75D66}" type="sibTrans" cxnId="{E19B5DC2-7271-46CF-8B63-718C04A4D894}">
      <dgm:prSet/>
      <dgm:spPr/>
      <dgm:t>
        <a:bodyPr/>
        <a:lstStyle/>
        <a:p>
          <a:endParaRPr lang="en-US"/>
        </a:p>
      </dgm:t>
    </dgm:pt>
    <dgm:pt modelId="{6338BB20-6952-42D9-81C7-26E7CDD1F87D}" type="pres">
      <dgm:prSet presAssocID="{A9AAA494-A0D2-4A2A-B78C-EE9E2419E28B}" presName="linear" presStyleCnt="0">
        <dgm:presLayoutVars>
          <dgm:animLvl val="lvl"/>
          <dgm:resizeHandles val="exact"/>
        </dgm:presLayoutVars>
      </dgm:prSet>
      <dgm:spPr/>
    </dgm:pt>
    <dgm:pt modelId="{2D7B8E70-777B-444A-AD34-B723B1496497}" type="pres">
      <dgm:prSet presAssocID="{2EAEB67B-AC3A-4A12-B747-BEAACD1B13A3}" presName="parentText" presStyleLbl="node1" presStyleIdx="0" presStyleCnt="3">
        <dgm:presLayoutVars>
          <dgm:chMax val="0"/>
          <dgm:bulletEnabled val="1"/>
        </dgm:presLayoutVars>
      </dgm:prSet>
      <dgm:spPr/>
    </dgm:pt>
    <dgm:pt modelId="{4C51FC81-9559-481E-A711-A76B83F2B5C5}" type="pres">
      <dgm:prSet presAssocID="{A6CAAB74-D7F3-49F9-AD0B-DC4DB03CC3FA}" presName="spacer" presStyleCnt="0"/>
      <dgm:spPr/>
    </dgm:pt>
    <dgm:pt modelId="{3E2C77DC-7048-4B71-A1D0-8A740E061526}" type="pres">
      <dgm:prSet presAssocID="{F3D0E071-C10A-4F62-B271-663E9DA2D308}" presName="parentText" presStyleLbl="node1" presStyleIdx="1" presStyleCnt="3">
        <dgm:presLayoutVars>
          <dgm:chMax val="0"/>
          <dgm:bulletEnabled val="1"/>
        </dgm:presLayoutVars>
      </dgm:prSet>
      <dgm:spPr/>
    </dgm:pt>
    <dgm:pt modelId="{80D0C2C7-3496-43E9-84D8-6FA73F3111AB}" type="pres">
      <dgm:prSet presAssocID="{75CA8EE8-D61F-4143-B42F-EEA57DE0E453}" presName="spacer" presStyleCnt="0"/>
      <dgm:spPr/>
    </dgm:pt>
    <dgm:pt modelId="{AC1B370D-906A-45A5-B367-3F1690AEFE38}" type="pres">
      <dgm:prSet presAssocID="{37C8FD3F-A9A2-4777-8D86-75EB735A60B6}" presName="parentText" presStyleLbl="node1" presStyleIdx="2" presStyleCnt="3">
        <dgm:presLayoutVars>
          <dgm:chMax val="0"/>
          <dgm:bulletEnabled val="1"/>
        </dgm:presLayoutVars>
      </dgm:prSet>
      <dgm:spPr/>
    </dgm:pt>
  </dgm:ptLst>
  <dgm:cxnLst>
    <dgm:cxn modelId="{739BF30E-5940-410D-8003-533D0B7E8387}" type="presOf" srcId="{37C8FD3F-A9A2-4777-8D86-75EB735A60B6}" destId="{AC1B370D-906A-45A5-B367-3F1690AEFE38}" srcOrd="0" destOrd="0" presId="urn:microsoft.com/office/officeart/2005/8/layout/vList2"/>
    <dgm:cxn modelId="{7429D95C-C653-4596-BE6E-C053C0BE63AE}" srcId="{A9AAA494-A0D2-4A2A-B78C-EE9E2419E28B}" destId="{2EAEB67B-AC3A-4A12-B747-BEAACD1B13A3}" srcOrd="0" destOrd="0" parTransId="{DC50FDE9-CB30-4E8C-A21B-BC9B3EF073E5}" sibTransId="{A6CAAB74-D7F3-49F9-AD0B-DC4DB03CC3FA}"/>
    <dgm:cxn modelId="{3A6FB666-2343-4066-99A6-974F6A4D1DC4}" type="presOf" srcId="{A9AAA494-A0D2-4A2A-B78C-EE9E2419E28B}" destId="{6338BB20-6952-42D9-81C7-26E7CDD1F87D}" srcOrd="0" destOrd="0" presId="urn:microsoft.com/office/officeart/2005/8/layout/vList2"/>
    <dgm:cxn modelId="{FE75DE4E-C4B8-4119-A567-09ECA837B3DC}" type="presOf" srcId="{2EAEB67B-AC3A-4A12-B747-BEAACD1B13A3}" destId="{2D7B8E70-777B-444A-AD34-B723B1496497}" srcOrd="0" destOrd="0" presId="urn:microsoft.com/office/officeart/2005/8/layout/vList2"/>
    <dgm:cxn modelId="{BDAC0996-EAC7-46DA-8C8F-C72B33BBE64B}" srcId="{A9AAA494-A0D2-4A2A-B78C-EE9E2419E28B}" destId="{F3D0E071-C10A-4F62-B271-663E9DA2D308}" srcOrd="1" destOrd="0" parTransId="{A8DF99DB-EFF5-4EA8-90A2-0EA6E1EB7A0D}" sibTransId="{75CA8EE8-D61F-4143-B42F-EEA57DE0E453}"/>
    <dgm:cxn modelId="{E19B5DC2-7271-46CF-8B63-718C04A4D894}" srcId="{A9AAA494-A0D2-4A2A-B78C-EE9E2419E28B}" destId="{37C8FD3F-A9A2-4777-8D86-75EB735A60B6}" srcOrd="2" destOrd="0" parTransId="{4C03A44E-CC9B-46F1-A7FB-D0E9EBB89D2D}" sibTransId="{91C2F49D-FF3A-45C9-86EC-BFFEADE75D66}"/>
    <dgm:cxn modelId="{9703E1F1-03C6-401D-9D81-88F51E1294F0}" type="presOf" srcId="{F3D0E071-C10A-4F62-B271-663E9DA2D308}" destId="{3E2C77DC-7048-4B71-A1D0-8A740E061526}" srcOrd="0" destOrd="0" presId="urn:microsoft.com/office/officeart/2005/8/layout/vList2"/>
    <dgm:cxn modelId="{9C6E42B4-71E7-4C80-8309-065074D4999E}" type="presParOf" srcId="{6338BB20-6952-42D9-81C7-26E7CDD1F87D}" destId="{2D7B8E70-777B-444A-AD34-B723B1496497}" srcOrd="0" destOrd="0" presId="urn:microsoft.com/office/officeart/2005/8/layout/vList2"/>
    <dgm:cxn modelId="{4C8AB194-3FB4-48C4-AA37-D07D1D6BB0E0}" type="presParOf" srcId="{6338BB20-6952-42D9-81C7-26E7CDD1F87D}" destId="{4C51FC81-9559-481E-A711-A76B83F2B5C5}" srcOrd="1" destOrd="0" presId="urn:microsoft.com/office/officeart/2005/8/layout/vList2"/>
    <dgm:cxn modelId="{F9A92E35-27B3-4CD3-A3A6-02A546A6D6AB}" type="presParOf" srcId="{6338BB20-6952-42D9-81C7-26E7CDD1F87D}" destId="{3E2C77DC-7048-4B71-A1D0-8A740E061526}" srcOrd="2" destOrd="0" presId="urn:microsoft.com/office/officeart/2005/8/layout/vList2"/>
    <dgm:cxn modelId="{FA86728E-70FD-44DA-B459-E2F51E0A8C80}" type="presParOf" srcId="{6338BB20-6952-42D9-81C7-26E7CDD1F87D}" destId="{80D0C2C7-3496-43E9-84D8-6FA73F3111AB}" srcOrd="3" destOrd="0" presId="urn:microsoft.com/office/officeart/2005/8/layout/vList2"/>
    <dgm:cxn modelId="{FF24766E-FF22-46FE-911F-7BBF4AABC4E6}" type="presParOf" srcId="{6338BB20-6952-42D9-81C7-26E7CDD1F87D}" destId="{AC1B370D-906A-45A5-B367-3F1690AEFE3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2BBFA5-2390-4570-ACF1-021AB5FB592E}" type="doc">
      <dgm:prSet loTypeId="urn:microsoft.com/office/officeart/2005/8/layout/vList2" loCatId="list" qsTypeId="urn:microsoft.com/office/officeart/2005/8/quickstyle/simple4" qsCatId="simple" csTypeId="urn:microsoft.com/office/officeart/2005/8/colors/accent5_2" csCatId="accent5"/>
      <dgm:spPr/>
      <dgm:t>
        <a:bodyPr/>
        <a:lstStyle/>
        <a:p>
          <a:endParaRPr lang="en-US"/>
        </a:p>
      </dgm:t>
    </dgm:pt>
    <dgm:pt modelId="{B22B2C0E-3136-4C4A-AA27-E537ACB9FD74}">
      <dgm:prSet/>
      <dgm:spPr/>
      <dgm:t>
        <a:bodyPr/>
        <a:lstStyle/>
        <a:p>
          <a:r>
            <a:rPr lang="en-US"/>
            <a:t>women began to demand their rights as citizens and equal participants in the revolutionary process.</a:t>
          </a:r>
        </a:p>
      </dgm:t>
    </dgm:pt>
    <dgm:pt modelId="{BD9B3463-0EFE-4407-96CA-EEC0E1EBA334}" type="parTrans" cxnId="{E5F7DF62-129D-4CFF-A565-7E2EB5FD2AB9}">
      <dgm:prSet/>
      <dgm:spPr/>
      <dgm:t>
        <a:bodyPr/>
        <a:lstStyle/>
        <a:p>
          <a:endParaRPr lang="en-US"/>
        </a:p>
      </dgm:t>
    </dgm:pt>
    <dgm:pt modelId="{0D1214F7-EAC3-4888-AC62-282351284F4C}" type="sibTrans" cxnId="{E5F7DF62-129D-4CFF-A565-7E2EB5FD2AB9}">
      <dgm:prSet/>
      <dgm:spPr/>
      <dgm:t>
        <a:bodyPr/>
        <a:lstStyle/>
        <a:p>
          <a:endParaRPr lang="en-US"/>
        </a:p>
      </dgm:t>
    </dgm:pt>
    <dgm:pt modelId="{443AFE21-7F98-423D-A192-9D83BC70D8FE}">
      <dgm:prSet/>
      <dgm:spPr/>
      <dgm:t>
        <a:bodyPr/>
        <a:lstStyle/>
        <a:p>
          <a:r>
            <a:rPr lang="en-US"/>
            <a:t>prominent example of women's activism during the French Revolution was the Women's March on Versailles in October 1789.</a:t>
          </a:r>
        </a:p>
      </dgm:t>
    </dgm:pt>
    <dgm:pt modelId="{08D0B424-DF37-4DD9-971B-8DF5AA7BC852}" type="parTrans" cxnId="{348A136B-5037-4546-BCD7-45EA282118F1}">
      <dgm:prSet/>
      <dgm:spPr/>
      <dgm:t>
        <a:bodyPr/>
        <a:lstStyle/>
        <a:p>
          <a:endParaRPr lang="en-US"/>
        </a:p>
      </dgm:t>
    </dgm:pt>
    <dgm:pt modelId="{7F6B3DC2-C375-416E-8C85-9D40E4528C87}" type="sibTrans" cxnId="{348A136B-5037-4546-BCD7-45EA282118F1}">
      <dgm:prSet/>
      <dgm:spPr/>
      <dgm:t>
        <a:bodyPr/>
        <a:lstStyle/>
        <a:p>
          <a:endParaRPr lang="en-US"/>
        </a:p>
      </dgm:t>
    </dgm:pt>
    <dgm:pt modelId="{FDCF6024-852A-4448-9585-5B8ADD4BFAEE}">
      <dgm:prSet/>
      <dgm:spPr/>
      <dgm:t>
        <a:bodyPr/>
        <a:lstStyle/>
        <a:p>
          <a:r>
            <a:rPr lang="en-US"/>
            <a:t>the formation of political clubs, such as the Society of Revolutionary Republican Women (1793).</a:t>
          </a:r>
        </a:p>
      </dgm:t>
    </dgm:pt>
    <dgm:pt modelId="{F7F6FDDB-7391-4C8D-96F8-511ED767F7AC}" type="parTrans" cxnId="{67D2AAD3-83E8-471E-ABF8-EF751691B81B}">
      <dgm:prSet/>
      <dgm:spPr/>
      <dgm:t>
        <a:bodyPr/>
        <a:lstStyle/>
        <a:p>
          <a:endParaRPr lang="en-US"/>
        </a:p>
      </dgm:t>
    </dgm:pt>
    <dgm:pt modelId="{0EA71F57-EE21-4E8B-BB50-559DA058969B}" type="sibTrans" cxnId="{67D2AAD3-83E8-471E-ABF8-EF751691B81B}">
      <dgm:prSet/>
      <dgm:spPr/>
      <dgm:t>
        <a:bodyPr/>
        <a:lstStyle/>
        <a:p>
          <a:endParaRPr lang="en-US"/>
        </a:p>
      </dgm:t>
    </dgm:pt>
    <dgm:pt modelId="{1872A8A7-6D41-4B7E-8EE1-FF3683F79F57}">
      <dgm:prSet/>
      <dgm:spPr/>
      <dgm:t>
        <a:bodyPr/>
        <a:lstStyle/>
        <a:p>
          <a:r>
            <a:rPr lang="en-US"/>
            <a:t>Individual women also played significant roles in the French Revolution. For example, Olympe de Gouges.</a:t>
          </a:r>
        </a:p>
      </dgm:t>
    </dgm:pt>
    <dgm:pt modelId="{BAC06C2E-BBE7-40E0-BC3B-70C0463AB634}" type="parTrans" cxnId="{4483EAEC-6953-40B6-9137-851D5851EA60}">
      <dgm:prSet/>
      <dgm:spPr/>
      <dgm:t>
        <a:bodyPr/>
        <a:lstStyle/>
        <a:p>
          <a:endParaRPr lang="en-US"/>
        </a:p>
      </dgm:t>
    </dgm:pt>
    <dgm:pt modelId="{BC21EEFD-E3BE-4536-95E2-9EEF7D33B5F9}" type="sibTrans" cxnId="{4483EAEC-6953-40B6-9137-851D5851EA60}">
      <dgm:prSet/>
      <dgm:spPr/>
      <dgm:t>
        <a:bodyPr/>
        <a:lstStyle/>
        <a:p>
          <a:endParaRPr lang="en-US"/>
        </a:p>
      </dgm:t>
    </dgm:pt>
    <dgm:pt modelId="{2385DD0B-3536-4414-A353-1B6020F123FB}" type="pres">
      <dgm:prSet presAssocID="{052BBFA5-2390-4570-ACF1-021AB5FB592E}" presName="linear" presStyleCnt="0">
        <dgm:presLayoutVars>
          <dgm:animLvl val="lvl"/>
          <dgm:resizeHandles val="exact"/>
        </dgm:presLayoutVars>
      </dgm:prSet>
      <dgm:spPr/>
    </dgm:pt>
    <dgm:pt modelId="{92B6D571-2F6E-48A7-BEA2-81E5274394F3}" type="pres">
      <dgm:prSet presAssocID="{B22B2C0E-3136-4C4A-AA27-E537ACB9FD74}" presName="parentText" presStyleLbl="node1" presStyleIdx="0" presStyleCnt="4">
        <dgm:presLayoutVars>
          <dgm:chMax val="0"/>
          <dgm:bulletEnabled val="1"/>
        </dgm:presLayoutVars>
      </dgm:prSet>
      <dgm:spPr/>
    </dgm:pt>
    <dgm:pt modelId="{754BB41F-B8CB-441C-B551-DE312B22409A}" type="pres">
      <dgm:prSet presAssocID="{0D1214F7-EAC3-4888-AC62-282351284F4C}" presName="spacer" presStyleCnt="0"/>
      <dgm:spPr/>
    </dgm:pt>
    <dgm:pt modelId="{0FF945E1-2570-435E-85F8-05BCFA74DC4C}" type="pres">
      <dgm:prSet presAssocID="{443AFE21-7F98-423D-A192-9D83BC70D8FE}" presName="parentText" presStyleLbl="node1" presStyleIdx="1" presStyleCnt="4">
        <dgm:presLayoutVars>
          <dgm:chMax val="0"/>
          <dgm:bulletEnabled val="1"/>
        </dgm:presLayoutVars>
      </dgm:prSet>
      <dgm:spPr/>
    </dgm:pt>
    <dgm:pt modelId="{0103D748-BD11-498C-8116-5BF4CEDA15E3}" type="pres">
      <dgm:prSet presAssocID="{7F6B3DC2-C375-416E-8C85-9D40E4528C87}" presName="spacer" presStyleCnt="0"/>
      <dgm:spPr/>
    </dgm:pt>
    <dgm:pt modelId="{484C8898-02C4-4538-9A10-5B7EA9BFF106}" type="pres">
      <dgm:prSet presAssocID="{FDCF6024-852A-4448-9585-5B8ADD4BFAEE}" presName="parentText" presStyleLbl="node1" presStyleIdx="2" presStyleCnt="4">
        <dgm:presLayoutVars>
          <dgm:chMax val="0"/>
          <dgm:bulletEnabled val="1"/>
        </dgm:presLayoutVars>
      </dgm:prSet>
      <dgm:spPr/>
    </dgm:pt>
    <dgm:pt modelId="{3E439563-2076-448A-BE07-6D23525C53FE}" type="pres">
      <dgm:prSet presAssocID="{0EA71F57-EE21-4E8B-BB50-559DA058969B}" presName="spacer" presStyleCnt="0"/>
      <dgm:spPr/>
    </dgm:pt>
    <dgm:pt modelId="{555BF97E-85F7-4949-978F-8AFC0684A638}" type="pres">
      <dgm:prSet presAssocID="{1872A8A7-6D41-4B7E-8EE1-FF3683F79F57}" presName="parentText" presStyleLbl="node1" presStyleIdx="3" presStyleCnt="4">
        <dgm:presLayoutVars>
          <dgm:chMax val="0"/>
          <dgm:bulletEnabled val="1"/>
        </dgm:presLayoutVars>
      </dgm:prSet>
      <dgm:spPr/>
    </dgm:pt>
  </dgm:ptLst>
  <dgm:cxnLst>
    <dgm:cxn modelId="{B5441806-9A94-441B-BA8A-BC1AC00E259F}" type="presOf" srcId="{FDCF6024-852A-4448-9585-5B8ADD4BFAEE}" destId="{484C8898-02C4-4538-9A10-5B7EA9BFF106}" srcOrd="0" destOrd="0" presId="urn:microsoft.com/office/officeart/2005/8/layout/vList2"/>
    <dgm:cxn modelId="{AC518D34-4EE7-4878-A709-09236A0C608A}" type="presOf" srcId="{052BBFA5-2390-4570-ACF1-021AB5FB592E}" destId="{2385DD0B-3536-4414-A353-1B6020F123FB}" srcOrd="0" destOrd="0" presId="urn:microsoft.com/office/officeart/2005/8/layout/vList2"/>
    <dgm:cxn modelId="{E5F7DF62-129D-4CFF-A565-7E2EB5FD2AB9}" srcId="{052BBFA5-2390-4570-ACF1-021AB5FB592E}" destId="{B22B2C0E-3136-4C4A-AA27-E537ACB9FD74}" srcOrd="0" destOrd="0" parTransId="{BD9B3463-0EFE-4407-96CA-EEC0E1EBA334}" sibTransId="{0D1214F7-EAC3-4888-AC62-282351284F4C}"/>
    <dgm:cxn modelId="{18E2BF63-22DD-40E7-8241-16EDC565A26E}" type="presOf" srcId="{B22B2C0E-3136-4C4A-AA27-E537ACB9FD74}" destId="{92B6D571-2F6E-48A7-BEA2-81E5274394F3}" srcOrd="0" destOrd="0" presId="urn:microsoft.com/office/officeart/2005/8/layout/vList2"/>
    <dgm:cxn modelId="{348A136B-5037-4546-BCD7-45EA282118F1}" srcId="{052BBFA5-2390-4570-ACF1-021AB5FB592E}" destId="{443AFE21-7F98-423D-A192-9D83BC70D8FE}" srcOrd="1" destOrd="0" parTransId="{08D0B424-DF37-4DD9-971B-8DF5AA7BC852}" sibTransId="{7F6B3DC2-C375-416E-8C85-9D40E4528C87}"/>
    <dgm:cxn modelId="{4743C87C-8452-44D3-887D-B45902F5292A}" type="presOf" srcId="{443AFE21-7F98-423D-A192-9D83BC70D8FE}" destId="{0FF945E1-2570-435E-85F8-05BCFA74DC4C}" srcOrd="0" destOrd="0" presId="urn:microsoft.com/office/officeart/2005/8/layout/vList2"/>
    <dgm:cxn modelId="{67D2AAD3-83E8-471E-ABF8-EF751691B81B}" srcId="{052BBFA5-2390-4570-ACF1-021AB5FB592E}" destId="{FDCF6024-852A-4448-9585-5B8ADD4BFAEE}" srcOrd="2" destOrd="0" parTransId="{F7F6FDDB-7391-4C8D-96F8-511ED767F7AC}" sibTransId="{0EA71F57-EE21-4E8B-BB50-559DA058969B}"/>
    <dgm:cxn modelId="{4483EAEC-6953-40B6-9137-851D5851EA60}" srcId="{052BBFA5-2390-4570-ACF1-021AB5FB592E}" destId="{1872A8A7-6D41-4B7E-8EE1-FF3683F79F57}" srcOrd="3" destOrd="0" parTransId="{BAC06C2E-BBE7-40E0-BC3B-70C0463AB634}" sibTransId="{BC21EEFD-E3BE-4536-95E2-9EEF7D33B5F9}"/>
    <dgm:cxn modelId="{419444F7-D0FB-4F8A-AB4E-C41A86E39271}" type="presOf" srcId="{1872A8A7-6D41-4B7E-8EE1-FF3683F79F57}" destId="{555BF97E-85F7-4949-978F-8AFC0684A638}" srcOrd="0" destOrd="0" presId="urn:microsoft.com/office/officeart/2005/8/layout/vList2"/>
    <dgm:cxn modelId="{9C3FEB5E-019A-47B4-BDF0-1D294E8F7FAB}" type="presParOf" srcId="{2385DD0B-3536-4414-A353-1B6020F123FB}" destId="{92B6D571-2F6E-48A7-BEA2-81E5274394F3}" srcOrd="0" destOrd="0" presId="urn:microsoft.com/office/officeart/2005/8/layout/vList2"/>
    <dgm:cxn modelId="{F1534F4A-CFD7-44E9-823C-A878F7471BDB}" type="presParOf" srcId="{2385DD0B-3536-4414-A353-1B6020F123FB}" destId="{754BB41F-B8CB-441C-B551-DE312B22409A}" srcOrd="1" destOrd="0" presId="urn:microsoft.com/office/officeart/2005/8/layout/vList2"/>
    <dgm:cxn modelId="{0D6D8CF1-0A33-40C5-8CD0-3DDA968AF7DD}" type="presParOf" srcId="{2385DD0B-3536-4414-A353-1B6020F123FB}" destId="{0FF945E1-2570-435E-85F8-05BCFA74DC4C}" srcOrd="2" destOrd="0" presId="urn:microsoft.com/office/officeart/2005/8/layout/vList2"/>
    <dgm:cxn modelId="{BD30EF09-8137-41B6-8385-A82E5539AAD7}" type="presParOf" srcId="{2385DD0B-3536-4414-A353-1B6020F123FB}" destId="{0103D748-BD11-498C-8116-5BF4CEDA15E3}" srcOrd="3" destOrd="0" presId="urn:microsoft.com/office/officeart/2005/8/layout/vList2"/>
    <dgm:cxn modelId="{A6FC095B-50B5-460A-A461-AD9D6A2ED76D}" type="presParOf" srcId="{2385DD0B-3536-4414-A353-1B6020F123FB}" destId="{484C8898-02C4-4538-9A10-5B7EA9BFF106}" srcOrd="4" destOrd="0" presId="urn:microsoft.com/office/officeart/2005/8/layout/vList2"/>
    <dgm:cxn modelId="{C6287A1D-A66D-4071-A867-8F3541A5E53C}" type="presParOf" srcId="{2385DD0B-3536-4414-A353-1B6020F123FB}" destId="{3E439563-2076-448A-BE07-6D23525C53FE}" srcOrd="5" destOrd="0" presId="urn:microsoft.com/office/officeart/2005/8/layout/vList2"/>
    <dgm:cxn modelId="{79825B5C-F8F3-4500-9CD4-D99EB8284FA9}" type="presParOf" srcId="{2385DD0B-3536-4414-A353-1B6020F123FB}" destId="{555BF97E-85F7-4949-978F-8AFC0684A63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EBB220-B5CE-49DD-A590-4140B2032E5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E569771-4147-424C-B75E-35DA59EC8A95}">
      <dgm:prSet/>
      <dgm:spPr/>
      <dgm:t>
        <a:bodyPr/>
        <a:lstStyle/>
        <a:p>
          <a:r>
            <a:rPr lang="en-US"/>
            <a:t>Art in the Neoclassic era, especially in France, was greatly influenced by the French Revolution. </a:t>
          </a:r>
        </a:p>
      </dgm:t>
    </dgm:pt>
    <dgm:pt modelId="{F3B85C9A-B483-4EAF-8265-47EC61D15D92}" type="parTrans" cxnId="{4F52F468-5E74-4334-91CD-973B3E7550B5}">
      <dgm:prSet/>
      <dgm:spPr/>
      <dgm:t>
        <a:bodyPr/>
        <a:lstStyle/>
        <a:p>
          <a:endParaRPr lang="en-US"/>
        </a:p>
      </dgm:t>
    </dgm:pt>
    <dgm:pt modelId="{DF49BACB-D5F1-4CEF-9060-DDC8431E459D}" type="sibTrans" cxnId="{4F52F468-5E74-4334-91CD-973B3E7550B5}">
      <dgm:prSet/>
      <dgm:spPr/>
      <dgm:t>
        <a:bodyPr/>
        <a:lstStyle/>
        <a:p>
          <a:endParaRPr lang="en-US"/>
        </a:p>
      </dgm:t>
    </dgm:pt>
    <dgm:pt modelId="{4259A533-9D26-430D-A8BD-E4D8055ADE92}">
      <dgm:prSet/>
      <dgm:spPr/>
      <dgm:t>
        <a:bodyPr/>
        <a:lstStyle/>
        <a:p>
          <a:r>
            <a:rPr lang="en-US"/>
            <a:t>Since men were mainly the only ones fashioning paintings at this time, the way women were depicted in art was a direct reflection of men’s lenses and what they deemed worthy or unworthy in women’s behaviors in light of the French Revolution.</a:t>
          </a:r>
        </a:p>
      </dgm:t>
    </dgm:pt>
    <dgm:pt modelId="{6D594C6F-A6E6-4532-A25F-C62A5F5255CE}" type="parTrans" cxnId="{5EF9003D-5FF6-4FE6-878D-0A6CB8BFED96}">
      <dgm:prSet/>
      <dgm:spPr/>
      <dgm:t>
        <a:bodyPr/>
        <a:lstStyle/>
        <a:p>
          <a:endParaRPr lang="en-US"/>
        </a:p>
      </dgm:t>
    </dgm:pt>
    <dgm:pt modelId="{B01DE2D9-E74F-4A75-B1AE-3A8F36CFFC8F}" type="sibTrans" cxnId="{5EF9003D-5FF6-4FE6-878D-0A6CB8BFED96}">
      <dgm:prSet/>
      <dgm:spPr/>
      <dgm:t>
        <a:bodyPr/>
        <a:lstStyle/>
        <a:p>
          <a:endParaRPr lang="en-US"/>
        </a:p>
      </dgm:t>
    </dgm:pt>
    <dgm:pt modelId="{55E93AF2-5E0B-4C45-8BF2-69E027DA010B}">
      <dgm:prSet/>
      <dgm:spPr/>
      <dgm:t>
        <a:bodyPr/>
        <a:lstStyle/>
        <a:p>
          <a:r>
            <a:rPr lang="en-US"/>
            <a:t>At that time, revolutionaries abated women involved in politics, but praised ladies that would diligently take care of their houses and children. </a:t>
          </a:r>
        </a:p>
      </dgm:t>
    </dgm:pt>
    <dgm:pt modelId="{B1C7FA7D-2A35-4C20-A43B-CE5C03B467AF}" type="parTrans" cxnId="{EAF0FD23-BFA6-4EDE-95AB-E9E187C1422D}">
      <dgm:prSet/>
      <dgm:spPr/>
      <dgm:t>
        <a:bodyPr/>
        <a:lstStyle/>
        <a:p>
          <a:endParaRPr lang="en-US"/>
        </a:p>
      </dgm:t>
    </dgm:pt>
    <dgm:pt modelId="{300B14F4-BDE2-4D81-B037-96B555A39793}" type="sibTrans" cxnId="{EAF0FD23-BFA6-4EDE-95AB-E9E187C1422D}">
      <dgm:prSet/>
      <dgm:spPr/>
      <dgm:t>
        <a:bodyPr/>
        <a:lstStyle/>
        <a:p>
          <a:endParaRPr lang="en-US"/>
        </a:p>
      </dgm:t>
    </dgm:pt>
    <dgm:pt modelId="{8FDA3443-4FDB-4409-8377-93625E68F938}">
      <dgm:prSet/>
      <dgm:spPr/>
      <dgm:t>
        <a:bodyPr/>
        <a:lstStyle/>
        <a:p>
          <a:r>
            <a:rPr lang="en-US"/>
            <a:t>The theme of motherhood is presented </a:t>
          </a:r>
          <a:r>
            <a:rPr lang="en-US" err="1"/>
            <a:t>iconographically</a:t>
          </a:r>
          <a:r>
            <a:rPr lang="en-US"/>
            <a:t> as a symbol of reformed manners and family life in the new political order. Many instances of mothers are found in revolutionary prints, typically nursing babies and minding children.</a:t>
          </a:r>
        </a:p>
      </dgm:t>
    </dgm:pt>
    <dgm:pt modelId="{DA0E48D9-4CB5-49F1-BCF1-F98C9CA68B66}" type="parTrans" cxnId="{0E842E40-C5C5-43CD-98D3-ED1596C87CA3}">
      <dgm:prSet/>
      <dgm:spPr/>
      <dgm:t>
        <a:bodyPr/>
        <a:lstStyle/>
        <a:p>
          <a:endParaRPr lang="en-US"/>
        </a:p>
      </dgm:t>
    </dgm:pt>
    <dgm:pt modelId="{C7C46D1C-2871-4F00-83AB-E1B37E1C39ED}" type="sibTrans" cxnId="{0E842E40-C5C5-43CD-98D3-ED1596C87CA3}">
      <dgm:prSet/>
      <dgm:spPr/>
      <dgm:t>
        <a:bodyPr/>
        <a:lstStyle/>
        <a:p>
          <a:endParaRPr lang="en-US"/>
        </a:p>
      </dgm:t>
    </dgm:pt>
    <dgm:pt modelId="{DA5E9A91-8A0E-4370-ABA5-3EA65E472714}" type="pres">
      <dgm:prSet presAssocID="{74EBB220-B5CE-49DD-A590-4140B2032E5D}" presName="linear" presStyleCnt="0">
        <dgm:presLayoutVars>
          <dgm:animLvl val="lvl"/>
          <dgm:resizeHandles val="exact"/>
        </dgm:presLayoutVars>
      </dgm:prSet>
      <dgm:spPr/>
    </dgm:pt>
    <dgm:pt modelId="{558E6469-ED9B-45CD-9977-C19088912B1C}" type="pres">
      <dgm:prSet presAssocID="{2E569771-4147-424C-B75E-35DA59EC8A95}" presName="parentText" presStyleLbl="node1" presStyleIdx="0" presStyleCnt="1">
        <dgm:presLayoutVars>
          <dgm:chMax val="0"/>
          <dgm:bulletEnabled val="1"/>
        </dgm:presLayoutVars>
      </dgm:prSet>
      <dgm:spPr/>
    </dgm:pt>
    <dgm:pt modelId="{94FB9C2A-41D4-4288-9E2A-BCABFFB366FA}" type="pres">
      <dgm:prSet presAssocID="{2E569771-4147-424C-B75E-35DA59EC8A95}" presName="childText" presStyleLbl="revTx" presStyleIdx="0" presStyleCnt="1">
        <dgm:presLayoutVars>
          <dgm:bulletEnabled val="1"/>
        </dgm:presLayoutVars>
      </dgm:prSet>
      <dgm:spPr/>
    </dgm:pt>
  </dgm:ptLst>
  <dgm:cxnLst>
    <dgm:cxn modelId="{EAF0FD23-BFA6-4EDE-95AB-E9E187C1422D}" srcId="{2E569771-4147-424C-B75E-35DA59EC8A95}" destId="{55E93AF2-5E0B-4C45-8BF2-69E027DA010B}" srcOrd="1" destOrd="0" parTransId="{B1C7FA7D-2A35-4C20-A43B-CE5C03B467AF}" sibTransId="{300B14F4-BDE2-4D81-B037-96B555A39793}"/>
    <dgm:cxn modelId="{5EF9003D-5FF6-4FE6-878D-0A6CB8BFED96}" srcId="{2E569771-4147-424C-B75E-35DA59EC8A95}" destId="{4259A533-9D26-430D-A8BD-E4D8055ADE92}" srcOrd="0" destOrd="0" parTransId="{6D594C6F-A6E6-4532-A25F-C62A5F5255CE}" sibTransId="{B01DE2D9-E74F-4A75-B1AE-3A8F36CFFC8F}"/>
    <dgm:cxn modelId="{0E842E40-C5C5-43CD-98D3-ED1596C87CA3}" srcId="{2E569771-4147-424C-B75E-35DA59EC8A95}" destId="{8FDA3443-4FDB-4409-8377-93625E68F938}" srcOrd="2" destOrd="0" parTransId="{DA0E48D9-4CB5-49F1-BCF1-F98C9CA68B66}" sibTransId="{C7C46D1C-2871-4F00-83AB-E1B37E1C39ED}"/>
    <dgm:cxn modelId="{4F52F468-5E74-4334-91CD-973B3E7550B5}" srcId="{74EBB220-B5CE-49DD-A590-4140B2032E5D}" destId="{2E569771-4147-424C-B75E-35DA59EC8A95}" srcOrd="0" destOrd="0" parTransId="{F3B85C9A-B483-4EAF-8265-47EC61D15D92}" sibTransId="{DF49BACB-D5F1-4CEF-9060-DDC8431E459D}"/>
    <dgm:cxn modelId="{3F9BFA82-8AF6-4017-96AC-DB53895F06FA}" type="presOf" srcId="{4259A533-9D26-430D-A8BD-E4D8055ADE92}" destId="{94FB9C2A-41D4-4288-9E2A-BCABFFB366FA}" srcOrd="0" destOrd="0" presId="urn:microsoft.com/office/officeart/2005/8/layout/vList2"/>
    <dgm:cxn modelId="{EEFDC98A-6B9B-4870-905B-1AAFDC0B44A4}" type="presOf" srcId="{74EBB220-B5CE-49DD-A590-4140B2032E5D}" destId="{DA5E9A91-8A0E-4370-ABA5-3EA65E472714}" srcOrd="0" destOrd="0" presId="urn:microsoft.com/office/officeart/2005/8/layout/vList2"/>
    <dgm:cxn modelId="{6D77D3D1-123B-4D54-86C2-0E1EE050EB4D}" type="presOf" srcId="{8FDA3443-4FDB-4409-8377-93625E68F938}" destId="{94FB9C2A-41D4-4288-9E2A-BCABFFB366FA}" srcOrd="0" destOrd="2" presId="urn:microsoft.com/office/officeart/2005/8/layout/vList2"/>
    <dgm:cxn modelId="{6E2905D9-CD7D-4C69-B5A8-4E794A910B27}" type="presOf" srcId="{55E93AF2-5E0B-4C45-8BF2-69E027DA010B}" destId="{94FB9C2A-41D4-4288-9E2A-BCABFFB366FA}" srcOrd="0" destOrd="1" presId="urn:microsoft.com/office/officeart/2005/8/layout/vList2"/>
    <dgm:cxn modelId="{5F45CBEF-3ECE-4811-8694-71D1347B58AE}" type="presOf" srcId="{2E569771-4147-424C-B75E-35DA59EC8A95}" destId="{558E6469-ED9B-45CD-9977-C19088912B1C}" srcOrd="0" destOrd="0" presId="urn:microsoft.com/office/officeart/2005/8/layout/vList2"/>
    <dgm:cxn modelId="{7CD37CD5-B769-493B-8C43-F237004A227C}" type="presParOf" srcId="{DA5E9A91-8A0E-4370-ABA5-3EA65E472714}" destId="{558E6469-ED9B-45CD-9977-C19088912B1C}" srcOrd="0" destOrd="0" presId="urn:microsoft.com/office/officeart/2005/8/layout/vList2"/>
    <dgm:cxn modelId="{C191CCED-1F19-4F80-B7AC-D6068595ACC6}" type="presParOf" srcId="{DA5E9A91-8A0E-4370-ABA5-3EA65E472714}" destId="{94FB9C2A-41D4-4288-9E2A-BCABFFB366F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EBF697-2980-470A-BBF4-1AF15C61DF1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2B6E4FD-7FCF-40CB-BEFE-1AF1FA93C864}">
      <dgm:prSet custT="1"/>
      <dgm:spPr/>
      <dgm:t>
        <a:bodyPr/>
        <a:lstStyle/>
        <a:p>
          <a:r>
            <a:rPr lang="en-US" sz="2000" b="0" i="0"/>
            <a:t>The female body is used as an allegory for Liberty. The void female body made it propitious for male culture to use the female figure as a representation for basically anything. </a:t>
          </a:r>
          <a:endParaRPr lang="en-US" sz="2000"/>
        </a:p>
      </dgm:t>
    </dgm:pt>
    <dgm:pt modelId="{0661159E-3742-41EE-B5F9-B96574C89EA2}" type="parTrans" cxnId="{7DDA714E-B260-41BF-92EF-F7B73140912E}">
      <dgm:prSet/>
      <dgm:spPr/>
      <dgm:t>
        <a:bodyPr/>
        <a:lstStyle/>
        <a:p>
          <a:endParaRPr lang="en-US"/>
        </a:p>
      </dgm:t>
    </dgm:pt>
    <dgm:pt modelId="{3369B45B-FB36-4BB4-B4A3-3256395577D6}" type="sibTrans" cxnId="{7DDA714E-B260-41BF-92EF-F7B73140912E}">
      <dgm:prSet/>
      <dgm:spPr/>
      <dgm:t>
        <a:bodyPr/>
        <a:lstStyle/>
        <a:p>
          <a:endParaRPr lang="en-US"/>
        </a:p>
      </dgm:t>
    </dgm:pt>
    <dgm:pt modelId="{A1CD9901-C142-44C1-92AC-1B58FBCEC9CD}">
      <dgm:prSet custT="1"/>
      <dgm:spPr/>
      <dgm:t>
        <a:bodyPr/>
        <a:lstStyle/>
        <a:p>
          <a:r>
            <a:rPr lang="en-US" sz="2000" b="0" i="0"/>
            <a:t>An insight as to why women were chosen by didactic artist to represent the ideals of Enlightenment is correlated with the levels of participation women were allowed in political circles</a:t>
          </a:r>
          <a:endParaRPr lang="en-US" sz="2000"/>
        </a:p>
      </dgm:t>
    </dgm:pt>
    <dgm:pt modelId="{7FF2B578-0A67-421B-8111-A1382B81735F}" type="parTrans" cxnId="{BF7C3048-C9CA-4B2F-A7D1-7C4974082FD5}">
      <dgm:prSet/>
      <dgm:spPr/>
      <dgm:t>
        <a:bodyPr/>
        <a:lstStyle/>
        <a:p>
          <a:endParaRPr lang="en-US"/>
        </a:p>
      </dgm:t>
    </dgm:pt>
    <dgm:pt modelId="{ED62F9CE-FE28-4D23-9EDD-B9372388FB57}" type="sibTrans" cxnId="{BF7C3048-C9CA-4B2F-A7D1-7C4974082FD5}">
      <dgm:prSet/>
      <dgm:spPr/>
      <dgm:t>
        <a:bodyPr/>
        <a:lstStyle/>
        <a:p>
          <a:endParaRPr lang="en-US"/>
        </a:p>
      </dgm:t>
    </dgm:pt>
    <dgm:pt modelId="{6596B06C-6CCA-4993-9B1E-81973CB8B5CD}">
      <dgm:prSet/>
      <dgm:spPr/>
      <dgm:t>
        <a:bodyPr/>
        <a:lstStyle/>
        <a:p>
          <a:r>
            <a:rPr lang="en-US" b="0" i="0"/>
            <a:t> Revolutionaries who really </a:t>
          </a:r>
          <a:r>
            <a:rPr lang="en-US" b="0" i="0" err="1"/>
            <a:t>clinged</a:t>
          </a:r>
          <a:r>
            <a:rPr lang="en-US" b="0" i="0"/>
            <a:t> to traditionalist gender roles were able to </a:t>
          </a:r>
          <a:r>
            <a:rPr lang="en-US" b="0" i="0" err="1"/>
            <a:t>publically</a:t>
          </a:r>
          <a:r>
            <a:rPr lang="en-US" b="0" i="0"/>
            <a:t> utilize female bodies as an excuse for excluding them from the public affairs.</a:t>
          </a:r>
          <a:endParaRPr lang="en-US"/>
        </a:p>
      </dgm:t>
    </dgm:pt>
    <dgm:pt modelId="{BADFA69C-FC14-44D5-8D94-196BD98E0B7C}" type="parTrans" cxnId="{71698775-E088-478C-B374-AF64895386EA}">
      <dgm:prSet/>
      <dgm:spPr/>
      <dgm:t>
        <a:bodyPr/>
        <a:lstStyle/>
        <a:p>
          <a:endParaRPr lang="en-US"/>
        </a:p>
      </dgm:t>
    </dgm:pt>
    <dgm:pt modelId="{AFF79746-3C14-4728-9731-1ED501680AEC}" type="sibTrans" cxnId="{71698775-E088-478C-B374-AF64895386EA}">
      <dgm:prSet/>
      <dgm:spPr/>
      <dgm:t>
        <a:bodyPr/>
        <a:lstStyle/>
        <a:p>
          <a:endParaRPr lang="en-US"/>
        </a:p>
      </dgm:t>
    </dgm:pt>
    <dgm:pt modelId="{DED817F6-F3A5-4B56-92B4-D51CAFE93DA9}">
      <dgm:prSet/>
      <dgm:spPr/>
      <dgm:t>
        <a:bodyPr/>
        <a:lstStyle/>
        <a:p>
          <a:r>
            <a:rPr lang="en-US" b="0" i="0"/>
            <a:t>Unlike the representation of men in artwork, which was tied to Greco-Roman ideals of beauty, women were essentially blank slates of the average civilian. </a:t>
          </a:r>
          <a:endParaRPr lang="en-US"/>
        </a:p>
      </dgm:t>
    </dgm:pt>
    <dgm:pt modelId="{9B35CE83-E853-44B5-9FFE-F7ED0CA9C0C4}" type="parTrans" cxnId="{78473444-A75C-4EB2-83F7-10E14725EB7E}">
      <dgm:prSet/>
      <dgm:spPr/>
      <dgm:t>
        <a:bodyPr/>
        <a:lstStyle/>
        <a:p>
          <a:endParaRPr lang="en-US"/>
        </a:p>
      </dgm:t>
    </dgm:pt>
    <dgm:pt modelId="{547E3850-14DB-42A8-A8FB-1A11D7D8AC0F}" type="sibTrans" cxnId="{78473444-A75C-4EB2-83F7-10E14725EB7E}">
      <dgm:prSet/>
      <dgm:spPr/>
      <dgm:t>
        <a:bodyPr/>
        <a:lstStyle/>
        <a:p>
          <a:endParaRPr lang="en-US"/>
        </a:p>
      </dgm:t>
    </dgm:pt>
    <dgm:pt modelId="{FA501DA5-25C5-418D-B422-A805BE78A089}" type="pres">
      <dgm:prSet presAssocID="{A3EBF697-2980-470A-BBF4-1AF15C61DF14}" presName="diagram" presStyleCnt="0">
        <dgm:presLayoutVars>
          <dgm:dir/>
          <dgm:resizeHandles val="exact"/>
        </dgm:presLayoutVars>
      </dgm:prSet>
      <dgm:spPr/>
    </dgm:pt>
    <dgm:pt modelId="{08757BB1-8B74-41CB-AAB3-D5434CC6A3FE}" type="pres">
      <dgm:prSet presAssocID="{B2B6E4FD-7FCF-40CB-BEFE-1AF1FA93C864}" presName="node" presStyleLbl="node1" presStyleIdx="0" presStyleCnt="4">
        <dgm:presLayoutVars>
          <dgm:bulletEnabled val="1"/>
        </dgm:presLayoutVars>
      </dgm:prSet>
      <dgm:spPr/>
    </dgm:pt>
    <dgm:pt modelId="{7DEA9621-9315-40C6-9D8A-FC9C084ECEF0}" type="pres">
      <dgm:prSet presAssocID="{3369B45B-FB36-4BB4-B4A3-3256395577D6}" presName="sibTrans" presStyleCnt="0"/>
      <dgm:spPr/>
    </dgm:pt>
    <dgm:pt modelId="{B9AE2D9E-8162-4E06-A96F-039157032EE0}" type="pres">
      <dgm:prSet presAssocID="{A1CD9901-C142-44C1-92AC-1B58FBCEC9CD}" presName="node" presStyleLbl="node1" presStyleIdx="1" presStyleCnt="4">
        <dgm:presLayoutVars>
          <dgm:bulletEnabled val="1"/>
        </dgm:presLayoutVars>
      </dgm:prSet>
      <dgm:spPr/>
    </dgm:pt>
    <dgm:pt modelId="{7F34B88D-D0EC-48BB-907B-5E93FAEC8421}" type="pres">
      <dgm:prSet presAssocID="{ED62F9CE-FE28-4D23-9EDD-B9372388FB57}" presName="sibTrans" presStyleCnt="0"/>
      <dgm:spPr/>
    </dgm:pt>
    <dgm:pt modelId="{B2509890-D2D7-4163-85C2-50715E30A133}" type="pres">
      <dgm:prSet presAssocID="{6596B06C-6CCA-4993-9B1E-81973CB8B5CD}" presName="node" presStyleLbl="node1" presStyleIdx="2" presStyleCnt="4">
        <dgm:presLayoutVars>
          <dgm:bulletEnabled val="1"/>
        </dgm:presLayoutVars>
      </dgm:prSet>
      <dgm:spPr/>
    </dgm:pt>
    <dgm:pt modelId="{9E58CFCA-D0B5-40DA-A7AD-B1A7D82A0511}" type="pres">
      <dgm:prSet presAssocID="{AFF79746-3C14-4728-9731-1ED501680AEC}" presName="sibTrans" presStyleCnt="0"/>
      <dgm:spPr/>
    </dgm:pt>
    <dgm:pt modelId="{5D612D67-4154-4B6D-A39B-26E5D559974D}" type="pres">
      <dgm:prSet presAssocID="{DED817F6-F3A5-4B56-92B4-D51CAFE93DA9}" presName="node" presStyleLbl="node1" presStyleIdx="3" presStyleCnt="4">
        <dgm:presLayoutVars>
          <dgm:bulletEnabled val="1"/>
        </dgm:presLayoutVars>
      </dgm:prSet>
      <dgm:spPr/>
    </dgm:pt>
  </dgm:ptLst>
  <dgm:cxnLst>
    <dgm:cxn modelId="{3EC0E537-EFDC-46E0-A332-A80405246AD8}" type="presOf" srcId="{DED817F6-F3A5-4B56-92B4-D51CAFE93DA9}" destId="{5D612D67-4154-4B6D-A39B-26E5D559974D}" srcOrd="0" destOrd="0" presId="urn:microsoft.com/office/officeart/2005/8/layout/default"/>
    <dgm:cxn modelId="{78473444-A75C-4EB2-83F7-10E14725EB7E}" srcId="{A3EBF697-2980-470A-BBF4-1AF15C61DF14}" destId="{DED817F6-F3A5-4B56-92B4-D51CAFE93DA9}" srcOrd="3" destOrd="0" parTransId="{9B35CE83-E853-44B5-9FFE-F7ED0CA9C0C4}" sibTransId="{547E3850-14DB-42A8-A8FB-1A11D7D8AC0F}"/>
    <dgm:cxn modelId="{BF7C3048-C9CA-4B2F-A7D1-7C4974082FD5}" srcId="{A3EBF697-2980-470A-BBF4-1AF15C61DF14}" destId="{A1CD9901-C142-44C1-92AC-1B58FBCEC9CD}" srcOrd="1" destOrd="0" parTransId="{7FF2B578-0A67-421B-8111-A1382B81735F}" sibTransId="{ED62F9CE-FE28-4D23-9EDD-B9372388FB57}"/>
    <dgm:cxn modelId="{7DDA714E-B260-41BF-92EF-F7B73140912E}" srcId="{A3EBF697-2980-470A-BBF4-1AF15C61DF14}" destId="{B2B6E4FD-7FCF-40CB-BEFE-1AF1FA93C864}" srcOrd="0" destOrd="0" parTransId="{0661159E-3742-41EE-B5F9-B96574C89EA2}" sibTransId="{3369B45B-FB36-4BB4-B4A3-3256395577D6}"/>
    <dgm:cxn modelId="{71698775-E088-478C-B374-AF64895386EA}" srcId="{A3EBF697-2980-470A-BBF4-1AF15C61DF14}" destId="{6596B06C-6CCA-4993-9B1E-81973CB8B5CD}" srcOrd="2" destOrd="0" parTransId="{BADFA69C-FC14-44D5-8D94-196BD98E0B7C}" sibTransId="{AFF79746-3C14-4728-9731-1ED501680AEC}"/>
    <dgm:cxn modelId="{2870AF83-62C1-408B-885D-AF57CC436A3B}" type="presOf" srcId="{A3EBF697-2980-470A-BBF4-1AF15C61DF14}" destId="{FA501DA5-25C5-418D-B422-A805BE78A089}" srcOrd="0" destOrd="0" presId="urn:microsoft.com/office/officeart/2005/8/layout/default"/>
    <dgm:cxn modelId="{EF19BA89-AC5E-4607-9139-93E5E58AA335}" type="presOf" srcId="{B2B6E4FD-7FCF-40CB-BEFE-1AF1FA93C864}" destId="{08757BB1-8B74-41CB-AAB3-D5434CC6A3FE}" srcOrd="0" destOrd="0" presId="urn:microsoft.com/office/officeart/2005/8/layout/default"/>
    <dgm:cxn modelId="{8F633FF1-C614-42A8-954D-B232B906E20B}" type="presOf" srcId="{6596B06C-6CCA-4993-9B1E-81973CB8B5CD}" destId="{B2509890-D2D7-4163-85C2-50715E30A133}" srcOrd="0" destOrd="0" presId="urn:microsoft.com/office/officeart/2005/8/layout/default"/>
    <dgm:cxn modelId="{8EFF9EF4-88B1-4F81-859D-BE50FDD3BB17}" type="presOf" srcId="{A1CD9901-C142-44C1-92AC-1B58FBCEC9CD}" destId="{B9AE2D9E-8162-4E06-A96F-039157032EE0}" srcOrd="0" destOrd="0" presId="urn:microsoft.com/office/officeart/2005/8/layout/default"/>
    <dgm:cxn modelId="{7AEEE5B7-6FF0-42BF-8D69-12C395361798}" type="presParOf" srcId="{FA501DA5-25C5-418D-B422-A805BE78A089}" destId="{08757BB1-8B74-41CB-AAB3-D5434CC6A3FE}" srcOrd="0" destOrd="0" presId="urn:microsoft.com/office/officeart/2005/8/layout/default"/>
    <dgm:cxn modelId="{FE7BC6B9-95F1-4B15-8A31-93BEDF474AFC}" type="presParOf" srcId="{FA501DA5-25C5-418D-B422-A805BE78A089}" destId="{7DEA9621-9315-40C6-9D8A-FC9C084ECEF0}" srcOrd="1" destOrd="0" presId="urn:microsoft.com/office/officeart/2005/8/layout/default"/>
    <dgm:cxn modelId="{28835D38-633E-40DE-B7DA-F0C0931D3944}" type="presParOf" srcId="{FA501DA5-25C5-418D-B422-A805BE78A089}" destId="{B9AE2D9E-8162-4E06-A96F-039157032EE0}" srcOrd="2" destOrd="0" presId="urn:microsoft.com/office/officeart/2005/8/layout/default"/>
    <dgm:cxn modelId="{393A94B6-481C-47B7-BBCE-F621C5C9A521}" type="presParOf" srcId="{FA501DA5-25C5-418D-B422-A805BE78A089}" destId="{7F34B88D-D0EC-48BB-907B-5E93FAEC8421}" srcOrd="3" destOrd="0" presId="urn:microsoft.com/office/officeart/2005/8/layout/default"/>
    <dgm:cxn modelId="{6EA4AC9E-FFEF-491C-AD11-A613EC2BA413}" type="presParOf" srcId="{FA501DA5-25C5-418D-B422-A805BE78A089}" destId="{B2509890-D2D7-4163-85C2-50715E30A133}" srcOrd="4" destOrd="0" presId="urn:microsoft.com/office/officeart/2005/8/layout/default"/>
    <dgm:cxn modelId="{D6B43290-0947-41EA-AEEC-8E915D403EB6}" type="presParOf" srcId="{FA501DA5-25C5-418D-B422-A805BE78A089}" destId="{9E58CFCA-D0B5-40DA-A7AD-B1A7D82A0511}" srcOrd="5" destOrd="0" presId="urn:microsoft.com/office/officeart/2005/8/layout/default"/>
    <dgm:cxn modelId="{83B1F797-E332-4672-82F5-7E74645FEB2F}" type="presParOf" srcId="{FA501DA5-25C5-418D-B422-A805BE78A089}" destId="{5D612D67-4154-4B6D-A39B-26E5D559974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98EBE2-3DE5-45E5-86DA-711148CC6E2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2AECF8E-A6D2-41D2-826C-9EC7A1D7DF24}">
      <dgm:prSet/>
      <dgm:spPr/>
      <dgm:t>
        <a:bodyPr/>
        <a:lstStyle/>
        <a:p>
          <a:pPr rtl="0"/>
          <a:r>
            <a:rPr lang="en-US" b="1" dirty="0"/>
            <a:t>GIRONDISTS (or GIRONDIN): </a:t>
          </a:r>
          <a:r>
            <a:rPr lang="en-US" b="0" dirty="0"/>
            <a:t>Girondin</a:t>
          </a:r>
          <a:r>
            <a:rPr lang="en-US" dirty="0"/>
            <a:t>, also called </a:t>
          </a:r>
          <a:r>
            <a:rPr lang="en-US" b="0" dirty="0" err="1"/>
            <a:t>Brissotin</a:t>
          </a:r>
          <a:r>
            <a:rPr lang="en-US" dirty="0"/>
            <a:t>, a label applied to a loose grouping of republican politicians,  who played a leading role in the </a:t>
          </a:r>
          <a:r>
            <a:rPr lang="en-US" u="none" dirty="0">
              <a:latin typeface="Gill Sans MT" panose="020B0502020104020203"/>
            </a:rPr>
            <a:t>Legislative</a:t>
          </a:r>
          <a:r>
            <a:rPr lang="en-US" dirty="0">
              <a:latin typeface="Gill Sans MT" panose="020B0502020104020203"/>
            </a:rPr>
            <a:t> Assembly </a:t>
          </a:r>
          <a:r>
            <a:rPr lang="en-US" dirty="0"/>
            <a:t>from October 1791 to September 1792 during the</a:t>
          </a:r>
          <a:r>
            <a:rPr lang="en-US" dirty="0">
              <a:latin typeface="Gill Sans MT" panose="020B0502020104020203"/>
            </a:rPr>
            <a:t> French Revolution.</a:t>
          </a:r>
          <a:endParaRPr lang="en-US" dirty="0"/>
        </a:p>
      </dgm:t>
    </dgm:pt>
    <dgm:pt modelId="{B2A12962-E44B-4858-93D9-6191458551B9}" type="parTrans" cxnId="{1F386CF7-3D33-4D2D-8A5C-866F2739509B}">
      <dgm:prSet/>
      <dgm:spPr/>
      <dgm:t>
        <a:bodyPr/>
        <a:lstStyle/>
        <a:p>
          <a:endParaRPr lang="en-US"/>
        </a:p>
      </dgm:t>
    </dgm:pt>
    <dgm:pt modelId="{5C39CD29-5D74-4629-BABD-8AF29497F21E}" type="sibTrans" cxnId="{1F386CF7-3D33-4D2D-8A5C-866F2739509B}">
      <dgm:prSet/>
      <dgm:spPr/>
      <dgm:t>
        <a:bodyPr/>
        <a:lstStyle/>
        <a:p>
          <a:endParaRPr lang="en-US"/>
        </a:p>
      </dgm:t>
    </dgm:pt>
    <dgm:pt modelId="{4D8A4418-2FE8-4A81-8F5C-97785CD304FA}">
      <dgm:prSet/>
      <dgm:spPr/>
      <dgm:t>
        <a:bodyPr/>
        <a:lstStyle/>
        <a:p>
          <a:r>
            <a:rPr lang="en-US" b="1" dirty="0"/>
            <a:t>JACOBINS: </a:t>
          </a:r>
          <a:r>
            <a:rPr lang="en-US" dirty="0"/>
            <a:t>The Jacobins were members of an influential political club during the French Revolution. They were</a:t>
          </a:r>
          <a:r>
            <a:rPr lang="en-US" b="1" dirty="0"/>
            <a:t> </a:t>
          </a:r>
          <a:r>
            <a:rPr lang="en-US" b="0" dirty="0"/>
            <a:t>radical revolutionaries</a:t>
          </a:r>
          <a:r>
            <a:rPr lang="en-US" dirty="0"/>
            <a:t> who plotted the downfall of the king and the rise of the French Republic</a:t>
          </a:r>
        </a:p>
      </dgm:t>
    </dgm:pt>
    <dgm:pt modelId="{A223CE0B-C77A-412D-BFB8-0B56DEED65DD}" type="parTrans" cxnId="{8F85C8B4-2BC2-4321-9C73-BB8CE5C81884}">
      <dgm:prSet/>
      <dgm:spPr/>
      <dgm:t>
        <a:bodyPr/>
        <a:lstStyle/>
        <a:p>
          <a:endParaRPr lang="en-US"/>
        </a:p>
      </dgm:t>
    </dgm:pt>
    <dgm:pt modelId="{24B55C29-BA45-4D33-8A7E-9F96129704F4}" type="sibTrans" cxnId="{8F85C8B4-2BC2-4321-9C73-BB8CE5C81884}">
      <dgm:prSet/>
      <dgm:spPr/>
      <dgm:t>
        <a:bodyPr/>
        <a:lstStyle/>
        <a:p>
          <a:endParaRPr lang="en-US"/>
        </a:p>
      </dgm:t>
    </dgm:pt>
    <dgm:pt modelId="{0EFDC2DC-49FB-4FF8-BDA5-0502A7C31E2C}">
      <dgm:prSet/>
      <dgm:spPr/>
      <dgm:t>
        <a:bodyPr/>
        <a:lstStyle/>
        <a:p>
          <a:r>
            <a:rPr lang="en-US" b="1" dirty="0"/>
            <a:t>GUILLOTINE:</a:t>
          </a:r>
          <a:r>
            <a:rPr lang="en-US" dirty="0"/>
            <a:t> A guillotine is</a:t>
          </a:r>
          <a:r>
            <a:rPr lang="en-US" b="1" dirty="0"/>
            <a:t> </a:t>
          </a:r>
          <a:r>
            <a:rPr lang="en-US" dirty="0"/>
            <a:t>an apparatus designed for efficiently carrying out executions by beheading.</a:t>
          </a:r>
        </a:p>
      </dgm:t>
    </dgm:pt>
    <dgm:pt modelId="{44D02616-CA61-4472-AC0A-3D2CC214BD59}" type="parTrans" cxnId="{5330B2C6-B843-4AE6-9FA2-C2E6BB6FF17D}">
      <dgm:prSet/>
      <dgm:spPr/>
      <dgm:t>
        <a:bodyPr/>
        <a:lstStyle/>
        <a:p>
          <a:endParaRPr lang="en-US"/>
        </a:p>
      </dgm:t>
    </dgm:pt>
    <dgm:pt modelId="{D88F6A59-72DF-4F90-BE67-95BA51AC047E}" type="sibTrans" cxnId="{5330B2C6-B843-4AE6-9FA2-C2E6BB6FF17D}">
      <dgm:prSet/>
      <dgm:spPr/>
      <dgm:t>
        <a:bodyPr/>
        <a:lstStyle/>
        <a:p>
          <a:endParaRPr lang="en-US"/>
        </a:p>
      </dgm:t>
    </dgm:pt>
    <dgm:pt modelId="{A508B4BE-6BFC-4D2D-B684-AF954899733C}" type="pres">
      <dgm:prSet presAssocID="{B198EBE2-3DE5-45E5-86DA-711148CC6E21}" presName="linear" presStyleCnt="0">
        <dgm:presLayoutVars>
          <dgm:animLvl val="lvl"/>
          <dgm:resizeHandles val="exact"/>
        </dgm:presLayoutVars>
      </dgm:prSet>
      <dgm:spPr/>
    </dgm:pt>
    <dgm:pt modelId="{A8A98802-1BD5-44B8-8AFA-26AC6BCF84F6}" type="pres">
      <dgm:prSet presAssocID="{C2AECF8E-A6D2-41D2-826C-9EC7A1D7DF24}" presName="parentText" presStyleLbl="node1" presStyleIdx="0" presStyleCnt="3">
        <dgm:presLayoutVars>
          <dgm:chMax val="0"/>
          <dgm:bulletEnabled val="1"/>
        </dgm:presLayoutVars>
      </dgm:prSet>
      <dgm:spPr/>
    </dgm:pt>
    <dgm:pt modelId="{2AFA723D-7D21-4F2B-9D89-D9DBB8DFBE96}" type="pres">
      <dgm:prSet presAssocID="{5C39CD29-5D74-4629-BABD-8AF29497F21E}" presName="spacer" presStyleCnt="0"/>
      <dgm:spPr/>
    </dgm:pt>
    <dgm:pt modelId="{8E8A80D7-92DE-4C07-9B87-141735CE018F}" type="pres">
      <dgm:prSet presAssocID="{4D8A4418-2FE8-4A81-8F5C-97785CD304FA}" presName="parentText" presStyleLbl="node1" presStyleIdx="1" presStyleCnt="3">
        <dgm:presLayoutVars>
          <dgm:chMax val="0"/>
          <dgm:bulletEnabled val="1"/>
        </dgm:presLayoutVars>
      </dgm:prSet>
      <dgm:spPr/>
    </dgm:pt>
    <dgm:pt modelId="{B91CE935-0454-44CC-9111-B6BC74FE30CB}" type="pres">
      <dgm:prSet presAssocID="{24B55C29-BA45-4D33-8A7E-9F96129704F4}" presName="spacer" presStyleCnt="0"/>
      <dgm:spPr/>
    </dgm:pt>
    <dgm:pt modelId="{64D36404-3166-4986-9F4A-24A4B396CE18}" type="pres">
      <dgm:prSet presAssocID="{0EFDC2DC-49FB-4FF8-BDA5-0502A7C31E2C}" presName="parentText" presStyleLbl="node1" presStyleIdx="2" presStyleCnt="3">
        <dgm:presLayoutVars>
          <dgm:chMax val="0"/>
          <dgm:bulletEnabled val="1"/>
        </dgm:presLayoutVars>
      </dgm:prSet>
      <dgm:spPr/>
    </dgm:pt>
  </dgm:ptLst>
  <dgm:cxnLst>
    <dgm:cxn modelId="{E3E5DD31-81ED-4182-BFDB-5EE79EF902C1}" type="presOf" srcId="{4D8A4418-2FE8-4A81-8F5C-97785CD304FA}" destId="{8E8A80D7-92DE-4C07-9B87-141735CE018F}" srcOrd="0" destOrd="0" presId="urn:microsoft.com/office/officeart/2005/8/layout/vList2"/>
    <dgm:cxn modelId="{71D9C24B-2DF9-4194-994F-E212D3F39549}" type="presOf" srcId="{0EFDC2DC-49FB-4FF8-BDA5-0502A7C31E2C}" destId="{64D36404-3166-4986-9F4A-24A4B396CE18}" srcOrd="0" destOrd="0" presId="urn:microsoft.com/office/officeart/2005/8/layout/vList2"/>
    <dgm:cxn modelId="{8EA6817E-0BDF-47BC-8132-BCC03DB97A57}" type="presOf" srcId="{B198EBE2-3DE5-45E5-86DA-711148CC6E21}" destId="{A508B4BE-6BFC-4D2D-B684-AF954899733C}" srcOrd="0" destOrd="0" presId="urn:microsoft.com/office/officeart/2005/8/layout/vList2"/>
    <dgm:cxn modelId="{8F85C8B4-2BC2-4321-9C73-BB8CE5C81884}" srcId="{B198EBE2-3DE5-45E5-86DA-711148CC6E21}" destId="{4D8A4418-2FE8-4A81-8F5C-97785CD304FA}" srcOrd="1" destOrd="0" parTransId="{A223CE0B-C77A-412D-BFB8-0B56DEED65DD}" sibTransId="{24B55C29-BA45-4D33-8A7E-9F96129704F4}"/>
    <dgm:cxn modelId="{5330B2C6-B843-4AE6-9FA2-C2E6BB6FF17D}" srcId="{B198EBE2-3DE5-45E5-86DA-711148CC6E21}" destId="{0EFDC2DC-49FB-4FF8-BDA5-0502A7C31E2C}" srcOrd="2" destOrd="0" parTransId="{44D02616-CA61-4472-AC0A-3D2CC214BD59}" sibTransId="{D88F6A59-72DF-4F90-BE67-95BA51AC047E}"/>
    <dgm:cxn modelId="{DF9D54DF-8B11-43DF-9336-F9DF073ED882}" type="presOf" srcId="{C2AECF8E-A6D2-41D2-826C-9EC7A1D7DF24}" destId="{A8A98802-1BD5-44B8-8AFA-26AC6BCF84F6}" srcOrd="0" destOrd="0" presId="urn:microsoft.com/office/officeart/2005/8/layout/vList2"/>
    <dgm:cxn modelId="{1F386CF7-3D33-4D2D-8A5C-866F2739509B}" srcId="{B198EBE2-3DE5-45E5-86DA-711148CC6E21}" destId="{C2AECF8E-A6D2-41D2-826C-9EC7A1D7DF24}" srcOrd="0" destOrd="0" parTransId="{B2A12962-E44B-4858-93D9-6191458551B9}" sibTransId="{5C39CD29-5D74-4629-BABD-8AF29497F21E}"/>
    <dgm:cxn modelId="{36942AFB-4293-4B9E-ACAF-92E1BA6B72D4}" type="presParOf" srcId="{A508B4BE-6BFC-4D2D-B684-AF954899733C}" destId="{A8A98802-1BD5-44B8-8AFA-26AC6BCF84F6}" srcOrd="0" destOrd="0" presId="urn:microsoft.com/office/officeart/2005/8/layout/vList2"/>
    <dgm:cxn modelId="{66C47D72-F594-4116-89CE-7C86936F897A}" type="presParOf" srcId="{A508B4BE-6BFC-4D2D-B684-AF954899733C}" destId="{2AFA723D-7D21-4F2B-9D89-D9DBB8DFBE96}" srcOrd="1" destOrd="0" presId="urn:microsoft.com/office/officeart/2005/8/layout/vList2"/>
    <dgm:cxn modelId="{4EC06E2D-EDA9-46D1-AFD6-8E0618E4B3D4}" type="presParOf" srcId="{A508B4BE-6BFC-4D2D-B684-AF954899733C}" destId="{8E8A80D7-92DE-4C07-9B87-141735CE018F}" srcOrd="2" destOrd="0" presId="urn:microsoft.com/office/officeart/2005/8/layout/vList2"/>
    <dgm:cxn modelId="{184E6D92-D6CE-45A2-95A8-E95E3D559CAA}" type="presParOf" srcId="{A508B4BE-6BFC-4D2D-B684-AF954899733C}" destId="{B91CE935-0454-44CC-9111-B6BC74FE30CB}" srcOrd="3" destOrd="0" presId="urn:microsoft.com/office/officeart/2005/8/layout/vList2"/>
    <dgm:cxn modelId="{F5156924-89DD-4503-B6E6-C2868A6F802D}" type="presParOf" srcId="{A508B4BE-6BFC-4D2D-B684-AF954899733C}" destId="{64D36404-3166-4986-9F4A-24A4B396CE1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B7CC-8873-4CAB-AC19-6787049592C1}">
      <dsp:nvSpPr>
        <dsp:cNvPr id="0" name=""/>
        <dsp:cNvSpPr/>
      </dsp:nvSpPr>
      <dsp:spPr>
        <a:xfrm>
          <a:off x="0" y="1110"/>
          <a:ext cx="9741958" cy="152685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t>POLITICAL RIGHTS:</a:t>
          </a:r>
          <a:endParaRPr lang="en-US" sz="2900" kern="1200" dirty="0"/>
        </a:p>
      </dsp:txBody>
      <dsp:txXfrm>
        <a:off x="74535" y="75645"/>
        <a:ext cx="9592888" cy="1377780"/>
      </dsp:txXfrm>
    </dsp:sp>
    <dsp:sp modelId="{980C7205-467D-4791-A9DC-67FEB3A9A183}">
      <dsp:nvSpPr>
        <dsp:cNvPr id="0" name=""/>
        <dsp:cNvSpPr/>
      </dsp:nvSpPr>
      <dsp:spPr>
        <a:xfrm>
          <a:off x="0" y="1611480"/>
          <a:ext cx="9741958" cy="1526850"/>
        </a:xfrm>
        <a:prstGeom prst="roundRect">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Women demanded the right to participate in the political process, including the right to vote, run for office, and be represented in the government.</a:t>
          </a:r>
        </a:p>
      </dsp:txBody>
      <dsp:txXfrm>
        <a:off x="74535" y="1686015"/>
        <a:ext cx="9592888" cy="1377780"/>
      </dsp:txXfrm>
    </dsp:sp>
    <dsp:sp modelId="{D261D449-EFD4-4C6B-82A9-32B8ECECBCBF}">
      <dsp:nvSpPr>
        <dsp:cNvPr id="0" name=""/>
        <dsp:cNvSpPr/>
      </dsp:nvSpPr>
      <dsp:spPr>
        <a:xfrm>
          <a:off x="0" y="3221850"/>
          <a:ext cx="9741958" cy="1526850"/>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They argued </a:t>
          </a:r>
          <a:r>
            <a:rPr lang="en-US" sz="2900" kern="1200" dirty="0">
              <a:latin typeface="Gill Sans MT" panose="020B0502020104020203"/>
            </a:rPr>
            <a:t>that</a:t>
          </a:r>
          <a:r>
            <a:rPr lang="en-US" sz="2900" kern="1200" dirty="0"/>
            <a:t> they should have the same political rights as men.</a:t>
          </a:r>
        </a:p>
      </dsp:txBody>
      <dsp:txXfrm>
        <a:off x="74535" y="3296385"/>
        <a:ext cx="9592888" cy="13777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1C416-C548-409A-BDF3-8082891B7BC6}">
      <dsp:nvSpPr>
        <dsp:cNvPr id="0" name=""/>
        <dsp:cNvSpPr/>
      </dsp:nvSpPr>
      <dsp:spPr>
        <a:xfrm>
          <a:off x="0" y="2400"/>
          <a:ext cx="603482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558D6-B42F-4789-A08D-1217FDCD0ECE}">
      <dsp:nvSpPr>
        <dsp:cNvPr id="0" name=""/>
        <dsp:cNvSpPr/>
      </dsp:nvSpPr>
      <dsp:spPr>
        <a:xfrm>
          <a:off x="0" y="2400"/>
          <a:ext cx="6034827" cy="81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hlinkClick xmlns:r="http://schemas.openxmlformats.org/officeDocument/2006/relationships" r:id="rId1"/>
            </a:rPr>
            <a:t>ojsadmin,+Footnotes+13+V1b-76-84.pdf</a:t>
          </a:r>
          <a:endParaRPr lang="en-US" sz="1800" kern="1200"/>
        </a:p>
      </dsp:txBody>
      <dsp:txXfrm>
        <a:off x="0" y="2400"/>
        <a:ext cx="6034827" cy="818610"/>
      </dsp:txXfrm>
    </dsp:sp>
    <dsp:sp modelId="{C1A811BE-1EAF-4DEA-97C8-6F285C0FCDAD}">
      <dsp:nvSpPr>
        <dsp:cNvPr id="0" name=""/>
        <dsp:cNvSpPr/>
      </dsp:nvSpPr>
      <dsp:spPr>
        <a:xfrm>
          <a:off x="0" y="821011"/>
          <a:ext cx="603482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BD889-88FA-4822-8150-0B71C8305C77}">
      <dsp:nvSpPr>
        <dsp:cNvPr id="0" name=""/>
        <dsp:cNvSpPr/>
      </dsp:nvSpPr>
      <dsp:spPr>
        <a:xfrm>
          <a:off x="0" y="821011"/>
          <a:ext cx="6034827" cy="81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hlinkClick xmlns:r="http://schemas.openxmlformats.org/officeDocument/2006/relationships" r:id="rId2"/>
            </a:rPr>
            <a:t>https://revolution.chnm.org/exhibits/show/liberty--equality--fraternity/women-and-the-revolution</a:t>
          </a:r>
          <a:endParaRPr lang="en-US" sz="1800" kern="1200"/>
        </a:p>
      </dsp:txBody>
      <dsp:txXfrm>
        <a:off x="0" y="821011"/>
        <a:ext cx="6034827" cy="818610"/>
      </dsp:txXfrm>
    </dsp:sp>
    <dsp:sp modelId="{CEFFA35B-9078-4DBE-B2FC-C8B41C159F0E}">
      <dsp:nvSpPr>
        <dsp:cNvPr id="0" name=""/>
        <dsp:cNvSpPr/>
      </dsp:nvSpPr>
      <dsp:spPr>
        <a:xfrm>
          <a:off x="0" y="1639621"/>
          <a:ext cx="603482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2F1F9E-1056-4E05-8CD4-BB3F8D825C52}">
      <dsp:nvSpPr>
        <dsp:cNvPr id="0" name=""/>
        <dsp:cNvSpPr/>
      </dsp:nvSpPr>
      <dsp:spPr>
        <a:xfrm>
          <a:off x="0" y="1639621"/>
          <a:ext cx="6034827" cy="81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hlinkClick xmlns:r="http://schemas.openxmlformats.org/officeDocument/2006/relationships" r:id="rId3"/>
            </a:rPr>
            <a:t>https://www.thoughtco.com/women-and-the-french-revolution-3529110</a:t>
          </a:r>
          <a:endParaRPr lang="en-US" sz="1800" kern="1200"/>
        </a:p>
      </dsp:txBody>
      <dsp:txXfrm>
        <a:off x="0" y="1639621"/>
        <a:ext cx="6034827" cy="818610"/>
      </dsp:txXfrm>
    </dsp:sp>
    <dsp:sp modelId="{9A39FC71-1EB3-4DCC-BFB7-0E1DC9BB29EF}">
      <dsp:nvSpPr>
        <dsp:cNvPr id="0" name=""/>
        <dsp:cNvSpPr/>
      </dsp:nvSpPr>
      <dsp:spPr>
        <a:xfrm>
          <a:off x="0" y="2458232"/>
          <a:ext cx="603482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FB94D7-0148-48AE-8501-927997C9B993}">
      <dsp:nvSpPr>
        <dsp:cNvPr id="0" name=""/>
        <dsp:cNvSpPr/>
      </dsp:nvSpPr>
      <dsp:spPr>
        <a:xfrm>
          <a:off x="0" y="2458232"/>
          <a:ext cx="6034827" cy="81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hlinkClick xmlns:r="http://schemas.openxmlformats.org/officeDocument/2006/relationships" r:id="rId4"/>
            </a:rPr>
            <a:t>https://blogs.loc.gov/international-collections/2020/07/women-in-the-french-revolution-from-the-salons-to-the-streets/</a:t>
          </a:r>
          <a:endParaRPr lang="en-US" sz="1800" kern="1200"/>
        </a:p>
      </dsp:txBody>
      <dsp:txXfrm>
        <a:off x="0" y="2458232"/>
        <a:ext cx="6034827" cy="818610"/>
      </dsp:txXfrm>
    </dsp:sp>
    <dsp:sp modelId="{7A6CFFFE-8DB5-460E-9B0D-60B36903697B}">
      <dsp:nvSpPr>
        <dsp:cNvPr id="0" name=""/>
        <dsp:cNvSpPr/>
      </dsp:nvSpPr>
      <dsp:spPr>
        <a:xfrm>
          <a:off x="0" y="3276843"/>
          <a:ext cx="603482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735A04-04B8-4A94-8674-0784D68EE563}">
      <dsp:nvSpPr>
        <dsp:cNvPr id="0" name=""/>
        <dsp:cNvSpPr/>
      </dsp:nvSpPr>
      <dsp:spPr>
        <a:xfrm>
          <a:off x="0" y="3276843"/>
          <a:ext cx="6034827" cy="81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hlinkClick xmlns:r="http://schemas.openxmlformats.org/officeDocument/2006/relationships" r:id="rId5"/>
            </a:rPr>
            <a:t>https://www.ukessays.com/essays/history/women-in-french-revolution-acceptance-and-denial-history-essay.php</a:t>
          </a:r>
          <a:endParaRPr lang="en-US" sz="1800" kern="1200"/>
        </a:p>
      </dsp:txBody>
      <dsp:txXfrm>
        <a:off x="0" y="3276843"/>
        <a:ext cx="6034827" cy="818610"/>
      </dsp:txXfrm>
    </dsp:sp>
    <dsp:sp modelId="{85EE1E1C-5003-4B64-B0E4-64E3B0AF54B9}">
      <dsp:nvSpPr>
        <dsp:cNvPr id="0" name=""/>
        <dsp:cNvSpPr/>
      </dsp:nvSpPr>
      <dsp:spPr>
        <a:xfrm>
          <a:off x="0" y="4095453"/>
          <a:ext cx="603482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4D8B0-E461-4BFE-88A6-BB170609F096}">
      <dsp:nvSpPr>
        <dsp:cNvPr id="0" name=""/>
        <dsp:cNvSpPr/>
      </dsp:nvSpPr>
      <dsp:spPr>
        <a:xfrm>
          <a:off x="0" y="4095453"/>
          <a:ext cx="6034827" cy="81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hlinkClick xmlns:r="http://schemas.openxmlformats.org/officeDocument/2006/relationships" r:id="rId6"/>
            </a:rPr>
            <a:t>French Revolution for Kids: Jacobins (ducksters.com)</a:t>
          </a:r>
          <a:endParaRPr lang="en-US" sz="1800" kern="1200"/>
        </a:p>
      </dsp:txBody>
      <dsp:txXfrm>
        <a:off x="0" y="4095453"/>
        <a:ext cx="6034827" cy="818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DA944-29A0-45CA-BB45-AE0468FC1AEB}">
      <dsp:nvSpPr>
        <dsp:cNvPr id="0" name=""/>
        <dsp:cNvSpPr/>
      </dsp:nvSpPr>
      <dsp:spPr>
        <a:xfrm>
          <a:off x="0" y="34042"/>
          <a:ext cx="9677358" cy="1816425"/>
        </a:xfrm>
        <a:prstGeom prst="round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EDUCATIONAL RIGHTS:</a:t>
          </a:r>
        </a:p>
      </dsp:txBody>
      <dsp:txXfrm>
        <a:off x="88671" y="122713"/>
        <a:ext cx="9500016" cy="1639083"/>
      </dsp:txXfrm>
    </dsp:sp>
    <dsp:sp modelId="{EB13E542-0D40-41E0-AC2E-589B75364EEC}">
      <dsp:nvSpPr>
        <dsp:cNvPr id="0" name=""/>
        <dsp:cNvSpPr/>
      </dsp:nvSpPr>
      <dsp:spPr>
        <a:xfrm>
          <a:off x="0" y="1928227"/>
          <a:ext cx="9677358" cy="1816425"/>
        </a:xfrm>
        <a:prstGeom prst="roundRect">
          <a:avLst/>
        </a:prstGeom>
        <a:solidFill>
          <a:schemeClr val="accent5">
            <a:hueOff val="-1684631"/>
            <a:satOff val="-7944"/>
            <a:lumOff val="196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Women demanded access to education, particularly in areas such as reading, writing, and arithmetic. They believed that education would enable them to be better citizens and participate more fully in society.</a:t>
          </a:r>
        </a:p>
      </dsp:txBody>
      <dsp:txXfrm>
        <a:off x="88671" y="2016898"/>
        <a:ext cx="9500016" cy="1639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0EDAD-36D7-41F0-BA03-2FE3ADBBA526}">
      <dsp:nvSpPr>
        <dsp:cNvPr id="0" name=""/>
        <dsp:cNvSpPr/>
      </dsp:nvSpPr>
      <dsp:spPr>
        <a:xfrm>
          <a:off x="0" y="4499"/>
          <a:ext cx="9752541" cy="140692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ECONOMIC RIGHTS:</a:t>
          </a:r>
        </a:p>
      </dsp:txBody>
      <dsp:txXfrm>
        <a:off x="68680" y="73179"/>
        <a:ext cx="9615181" cy="1269565"/>
      </dsp:txXfrm>
    </dsp:sp>
    <dsp:sp modelId="{75146F12-F899-44C1-9C85-124FA8118066}">
      <dsp:nvSpPr>
        <dsp:cNvPr id="0" name=""/>
        <dsp:cNvSpPr/>
      </dsp:nvSpPr>
      <dsp:spPr>
        <a:xfrm>
          <a:off x="0" y="1517984"/>
          <a:ext cx="9752541" cy="1406925"/>
        </a:xfrm>
        <a:prstGeom prst="roundRect">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Women demanded the right to work and earn wages equal to men.</a:t>
          </a:r>
        </a:p>
      </dsp:txBody>
      <dsp:txXfrm>
        <a:off x="68680" y="1586664"/>
        <a:ext cx="9615181" cy="1269565"/>
      </dsp:txXfrm>
    </dsp:sp>
    <dsp:sp modelId="{807FF6B2-4749-4015-8788-FDA0A607F86F}">
      <dsp:nvSpPr>
        <dsp:cNvPr id="0" name=""/>
        <dsp:cNvSpPr/>
      </dsp:nvSpPr>
      <dsp:spPr>
        <a:xfrm>
          <a:off x="0" y="3031469"/>
          <a:ext cx="9752541" cy="1406925"/>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They also advocated for the abolition of laws that restricted their economic activities</a:t>
          </a:r>
        </a:p>
      </dsp:txBody>
      <dsp:txXfrm>
        <a:off x="68680" y="3100149"/>
        <a:ext cx="9615181" cy="1269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5A189-0ADB-45F6-AAB7-8C42594009A6}">
      <dsp:nvSpPr>
        <dsp:cNvPr id="0" name=""/>
        <dsp:cNvSpPr/>
      </dsp:nvSpPr>
      <dsp:spPr>
        <a:xfrm>
          <a:off x="0" y="24756"/>
          <a:ext cx="9562042" cy="147419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LEGAL RIGHTS:</a:t>
          </a:r>
        </a:p>
      </dsp:txBody>
      <dsp:txXfrm>
        <a:off x="71964" y="96720"/>
        <a:ext cx="9418114" cy="1330271"/>
      </dsp:txXfrm>
    </dsp:sp>
    <dsp:sp modelId="{49866051-9BC2-42CA-B110-E8C06DE53A08}">
      <dsp:nvSpPr>
        <dsp:cNvPr id="0" name=""/>
        <dsp:cNvSpPr/>
      </dsp:nvSpPr>
      <dsp:spPr>
        <a:xfrm>
          <a:off x="0" y="1579596"/>
          <a:ext cx="9562042" cy="1474199"/>
        </a:xfrm>
        <a:prstGeom prst="roundRect">
          <a:avLst/>
        </a:prstGeom>
        <a:solidFill>
          <a:schemeClr val="accent5">
            <a:hueOff val="-842315"/>
            <a:satOff val="-3972"/>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Women demanded equal legal rights, including the right to own property, the right to divorce, and the right to have custody of their children. </a:t>
          </a:r>
        </a:p>
      </dsp:txBody>
      <dsp:txXfrm>
        <a:off x="71964" y="1651560"/>
        <a:ext cx="9418114" cy="1330271"/>
      </dsp:txXfrm>
    </dsp:sp>
    <dsp:sp modelId="{7FDE4818-EE28-445E-B33C-308EF45F8732}">
      <dsp:nvSpPr>
        <dsp:cNvPr id="0" name=""/>
        <dsp:cNvSpPr/>
      </dsp:nvSpPr>
      <dsp:spPr>
        <a:xfrm>
          <a:off x="0" y="3134436"/>
          <a:ext cx="9562042" cy="1474199"/>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They argued that these rights were necessary to ensure their independence and autonomy</a:t>
          </a:r>
        </a:p>
      </dsp:txBody>
      <dsp:txXfrm>
        <a:off x="71964" y="3206400"/>
        <a:ext cx="9418114" cy="13302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B8E70-777B-444A-AD34-B723B1496497}">
      <dsp:nvSpPr>
        <dsp:cNvPr id="0" name=""/>
        <dsp:cNvSpPr/>
      </dsp:nvSpPr>
      <dsp:spPr>
        <a:xfrm>
          <a:off x="0" y="418473"/>
          <a:ext cx="9752541" cy="106470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SOCIAL RIGHTS:</a:t>
          </a:r>
        </a:p>
      </dsp:txBody>
      <dsp:txXfrm>
        <a:off x="51974" y="470447"/>
        <a:ext cx="9648593" cy="960752"/>
      </dsp:txXfrm>
    </dsp:sp>
    <dsp:sp modelId="{3E2C77DC-7048-4B71-A1D0-8A740E061526}">
      <dsp:nvSpPr>
        <dsp:cNvPr id="0" name=""/>
        <dsp:cNvSpPr/>
      </dsp:nvSpPr>
      <dsp:spPr>
        <a:xfrm>
          <a:off x="0" y="1563813"/>
          <a:ext cx="9752541" cy="106470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Women demanded an end to the social and cultural restrictions that prevented them from fully participating in society. </a:t>
          </a:r>
        </a:p>
      </dsp:txBody>
      <dsp:txXfrm>
        <a:off x="51974" y="1615787"/>
        <a:ext cx="9648593" cy="960752"/>
      </dsp:txXfrm>
    </dsp:sp>
    <dsp:sp modelId="{AC1B370D-906A-45A5-B367-3F1690AEFE38}">
      <dsp:nvSpPr>
        <dsp:cNvPr id="0" name=""/>
        <dsp:cNvSpPr/>
      </dsp:nvSpPr>
      <dsp:spPr>
        <a:xfrm>
          <a:off x="0" y="2709153"/>
          <a:ext cx="9752541" cy="106470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They wanted to be able to participate in public life and to be recognized as equal members of society.</a:t>
          </a:r>
        </a:p>
      </dsp:txBody>
      <dsp:txXfrm>
        <a:off x="51974" y="2761127"/>
        <a:ext cx="9648593" cy="9607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6D571-2F6E-48A7-BEA2-81E5274394F3}">
      <dsp:nvSpPr>
        <dsp:cNvPr id="0" name=""/>
        <dsp:cNvSpPr/>
      </dsp:nvSpPr>
      <dsp:spPr>
        <a:xfrm>
          <a:off x="0" y="197103"/>
          <a:ext cx="7439756" cy="152685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women began to demand their rights as citizens and equal participants in the revolutionary process.</a:t>
          </a:r>
        </a:p>
      </dsp:txBody>
      <dsp:txXfrm>
        <a:off x="74535" y="271638"/>
        <a:ext cx="7290686" cy="1377780"/>
      </dsp:txXfrm>
    </dsp:sp>
    <dsp:sp modelId="{0FF945E1-2570-435E-85F8-05BCFA74DC4C}">
      <dsp:nvSpPr>
        <dsp:cNvPr id="0" name=""/>
        <dsp:cNvSpPr/>
      </dsp:nvSpPr>
      <dsp:spPr>
        <a:xfrm>
          <a:off x="0" y="1807473"/>
          <a:ext cx="7439756" cy="152685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prominent example of women's activism during the French Revolution was the Women's March on Versailles in October 1789.</a:t>
          </a:r>
        </a:p>
      </dsp:txBody>
      <dsp:txXfrm>
        <a:off x="74535" y="1882008"/>
        <a:ext cx="7290686" cy="1377780"/>
      </dsp:txXfrm>
    </dsp:sp>
    <dsp:sp modelId="{484C8898-02C4-4538-9A10-5B7EA9BFF106}">
      <dsp:nvSpPr>
        <dsp:cNvPr id="0" name=""/>
        <dsp:cNvSpPr/>
      </dsp:nvSpPr>
      <dsp:spPr>
        <a:xfrm>
          <a:off x="0" y="3417843"/>
          <a:ext cx="7439756" cy="152685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formation of political clubs, such as the Society of Revolutionary Republican Women (1793).</a:t>
          </a:r>
        </a:p>
      </dsp:txBody>
      <dsp:txXfrm>
        <a:off x="74535" y="3492378"/>
        <a:ext cx="7290686" cy="1377780"/>
      </dsp:txXfrm>
    </dsp:sp>
    <dsp:sp modelId="{555BF97E-85F7-4949-978F-8AFC0684A638}">
      <dsp:nvSpPr>
        <dsp:cNvPr id="0" name=""/>
        <dsp:cNvSpPr/>
      </dsp:nvSpPr>
      <dsp:spPr>
        <a:xfrm>
          <a:off x="0" y="5028213"/>
          <a:ext cx="7439756" cy="152685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Individual women also played significant roles in the French Revolution. For example, Olympe de Gouges.</a:t>
          </a:r>
        </a:p>
      </dsp:txBody>
      <dsp:txXfrm>
        <a:off x="74535" y="5102748"/>
        <a:ext cx="7290686" cy="13777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E6469-ED9B-45CD-9977-C19088912B1C}">
      <dsp:nvSpPr>
        <dsp:cNvPr id="0" name=""/>
        <dsp:cNvSpPr/>
      </dsp:nvSpPr>
      <dsp:spPr>
        <a:xfrm>
          <a:off x="0" y="157004"/>
          <a:ext cx="11177080" cy="119690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Art in the Neoclassic era, especially in France, was greatly influenced by the French Revolution. </a:t>
          </a:r>
        </a:p>
      </dsp:txBody>
      <dsp:txXfrm>
        <a:off x="58428" y="215432"/>
        <a:ext cx="11060224" cy="1080053"/>
      </dsp:txXfrm>
    </dsp:sp>
    <dsp:sp modelId="{94FB9C2A-41D4-4288-9E2A-BCABFFB366FA}">
      <dsp:nvSpPr>
        <dsp:cNvPr id="0" name=""/>
        <dsp:cNvSpPr/>
      </dsp:nvSpPr>
      <dsp:spPr>
        <a:xfrm>
          <a:off x="0" y="1353914"/>
          <a:ext cx="11177080" cy="3144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72"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Since men were mainly the only ones fashioning paintings at this time, the way women were depicted in art was a direct reflection of men’s lenses and what they deemed worthy or unworthy in women’s behaviors in light of the French Revolution.</a:t>
          </a:r>
        </a:p>
        <a:p>
          <a:pPr marL="228600" lvl="1" indent="-228600" algn="l" defTabSz="1066800">
            <a:lnSpc>
              <a:spcPct val="90000"/>
            </a:lnSpc>
            <a:spcBef>
              <a:spcPct val="0"/>
            </a:spcBef>
            <a:spcAft>
              <a:spcPct val="20000"/>
            </a:spcAft>
            <a:buChar char="•"/>
          </a:pPr>
          <a:r>
            <a:rPr lang="en-US" sz="2400" kern="1200"/>
            <a:t>At that time, revolutionaries abated women involved in politics, but praised ladies that would diligently take care of their houses and children. </a:t>
          </a:r>
        </a:p>
        <a:p>
          <a:pPr marL="228600" lvl="1" indent="-228600" algn="l" defTabSz="1066800">
            <a:lnSpc>
              <a:spcPct val="90000"/>
            </a:lnSpc>
            <a:spcBef>
              <a:spcPct val="0"/>
            </a:spcBef>
            <a:spcAft>
              <a:spcPct val="20000"/>
            </a:spcAft>
            <a:buChar char="•"/>
          </a:pPr>
          <a:r>
            <a:rPr lang="en-US" sz="2400" kern="1200"/>
            <a:t>The theme of motherhood is presented </a:t>
          </a:r>
          <a:r>
            <a:rPr lang="en-US" sz="2400" kern="1200" err="1"/>
            <a:t>iconographically</a:t>
          </a:r>
          <a:r>
            <a:rPr lang="en-US" sz="2400" kern="1200"/>
            <a:t> as a symbol of reformed manners and family life in the new political order. Many instances of mothers are found in revolutionary prints, typically nursing babies and minding children.</a:t>
          </a:r>
        </a:p>
      </dsp:txBody>
      <dsp:txXfrm>
        <a:off x="0" y="1353914"/>
        <a:ext cx="11177080" cy="3144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57BB1-8B74-41CB-AAB3-D5434CC6A3FE}">
      <dsp:nvSpPr>
        <dsp:cNvPr id="0" name=""/>
        <dsp:cNvSpPr/>
      </dsp:nvSpPr>
      <dsp:spPr>
        <a:xfrm>
          <a:off x="945525" y="511"/>
          <a:ext cx="3276679" cy="19660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The female body is used as an allegory for Liberty. The void female body made it propitious for male culture to use the female figure as a representation for basically anything. </a:t>
          </a:r>
          <a:endParaRPr lang="en-US" sz="2000" kern="1200"/>
        </a:p>
      </dsp:txBody>
      <dsp:txXfrm>
        <a:off x="945525" y="511"/>
        <a:ext cx="3276679" cy="1966007"/>
      </dsp:txXfrm>
    </dsp:sp>
    <dsp:sp modelId="{B9AE2D9E-8162-4E06-A96F-039157032EE0}">
      <dsp:nvSpPr>
        <dsp:cNvPr id="0" name=""/>
        <dsp:cNvSpPr/>
      </dsp:nvSpPr>
      <dsp:spPr>
        <a:xfrm>
          <a:off x="4549873" y="511"/>
          <a:ext cx="3276679" cy="19660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An insight as to why women were chosen by didactic artist to represent the ideals of Enlightenment is correlated with the levels of participation women were allowed in political circles</a:t>
          </a:r>
          <a:endParaRPr lang="en-US" sz="2000" kern="1200"/>
        </a:p>
      </dsp:txBody>
      <dsp:txXfrm>
        <a:off x="4549873" y="511"/>
        <a:ext cx="3276679" cy="1966007"/>
      </dsp:txXfrm>
    </dsp:sp>
    <dsp:sp modelId="{B2509890-D2D7-4163-85C2-50715E30A133}">
      <dsp:nvSpPr>
        <dsp:cNvPr id="0" name=""/>
        <dsp:cNvSpPr/>
      </dsp:nvSpPr>
      <dsp:spPr>
        <a:xfrm>
          <a:off x="945525" y="2294186"/>
          <a:ext cx="3276679" cy="19660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 Revolutionaries who really </a:t>
          </a:r>
          <a:r>
            <a:rPr lang="en-US" sz="2000" b="0" i="0" kern="1200" err="1"/>
            <a:t>clinged</a:t>
          </a:r>
          <a:r>
            <a:rPr lang="en-US" sz="2000" b="0" i="0" kern="1200"/>
            <a:t> to traditionalist gender roles were able to </a:t>
          </a:r>
          <a:r>
            <a:rPr lang="en-US" sz="2000" b="0" i="0" kern="1200" err="1"/>
            <a:t>publically</a:t>
          </a:r>
          <a:r>
            <a:rPr lang="en-US" sz="2000" b="0" i="0" kern="1200"/>
            <a:t> utilize female bodies as an excuse for excluding them from the public affairs.</a:t>
          </a:r>
          <a:endParaRPr lang="en-US" sz="2000" kern="1200"/>
        </a:p>
      </dsp:txBody>
      <dsp:txXfrm>
        <a:off x="945525" y="2294186"/>
        <a:ext cx="3276679" cy="1966007"/>
      </dsp:txXfrm>
    </dsp:sp>
    <dsp:sp modelId="{5D612D67-4154-4B6D-A39B-26E5D559974D}">
      <dsp:nvSpPr>
        <dsp:cNvPr id="0" name=""/>
        <dsp:cNvSpPr/>
      </dsp:nvSpPr>
      <dsp:spPr>
        <a:xfrm>
          <a:off x="4549873" y="2294186"/>
          <a:ext cx="3276679" cy="196600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Unlike the representation of men in artwork, which was tied to Greco-Roman ideals of beauty, women were essentially blank slates of the average civilian. </a:t>
          </a:r>
          <a:endParaRPr lang="en-US" sz="2000" kern="1200"/>
        </a:p>
      </dsp:txBody>
      <dsp:txXfrm>
        <a:off x="4549873" y="2294186"/>
        <a:ext cx="3276679" cy="19660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98802-1BD5-44B8-8AFA-26AC6BCF84F6}">
      <dsp:nvSpPr>
        <dsp:cNvPr id="0" name=""/>
        <dsp:cNvSpPr/>
      </dsp:nvSpPr>
      <dsp:spPr>
        <a:xfrm>
          <a:off x="0" y="181134"/>
          <a:ext cx="5913437" cy="139229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t>GIRONDISTS (or GIRONDIN): </a:t>
          </a:r>
          <a:r>
            <a:rPr lang="en-US" sz="1700" b="0" kern="1200" dirty="0"/>
            <a:t>Girondin</a:t>
          </a:r>
          <a:r>
            <a:rPr lang="en-US" sz="1700" kern="1200" dirty="0"/>
            <a:t>, also called </a:t>
          </a:r>
          <a:r>
            <a:rPr lang="en-US" sz="1700" b="0" kern="1200" dirty="0" err="1"/>
            <a:t>Brissotin</a:t>
          </a:r>
          <a:r>
            <a:rPr lang="en-US" sz="1700" kern="1200" dirty="0"/>
            <a:t>, a label applied to a loose grouping of republican politicians,  who played a leading role in the </a:t>
          </a:r>
          <a:r>
            <a:rPr lang="en-US" sz="1700" u="none" kern="1200" dirty="0">
              <a:latin typeface="Gill Sans MT" panose="020B0502020104020203"/>
            </a:rPr>
            <a:t>Legislative</a:t>
          </a:r>
          <a:r>
            <a:rPr lang="en-US" sz="1700" kern="1200" dirty="0">
              <a:latin typeface="Gill Sans MT" panose="020B0502020104020203"/>
            </a:rPr>
            <a:t> Assembly </a:t>
          </a:r>
          <a:r>
            <a:rPr lang="en-US" sz="1700" kern="1200" dirty="0"/>
            <a:t>from October 1791 to September 1792 during the</a:t>
          </a:r>
          <a:r>
            <a:rPr lang="en-US" sz="1700" kern="1200" dirty="0">
              <a:latin typeface="Gill Sans MT" panose="020B0502020104020203"/>
            </a:rPr>
            <a:t> French Revolution.</a:t>
          </a:r>
          <a:endParaRPr lang="en-US" sz="1700" kern="1200" dirty="0"/>
        </a:p>
      </dsp:txBody>
      <dsp:txXfrm>
        <a:off x="67966" y="249100"/>
        <a:ext cx="5777505" cy="1256367"/>
      </dsp:txXfrm>
    </dsp:sp>
    <dsp:sp modelId="{8E8A80D7-92DE-4C07-9B87-141735CE018F}">
      <dsp:nvSpPr>
        <dsp:cNvPr id="0" name=""/>
        <dsp:cNvSpPr/>
      </dsp:nvSpPr>
      <dsp:spPr>
        <a:xfrm>
          <a:off x="0" y="1622394"/>
          <a:ext cx="5913437" cy="1392299"/>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JACOBINS: </a:t>
          </a:r>
          <a:r>
            <a:rPr lang="en-US" sz="1700" kern="1200" dirty="0"/>
            <a:t>The Jacobins were members of an influential political club during the French Revolution. They were</a:t>
          </a:r>
          <a:r>
            <a:rPr lang="en-US" sz="1700" b="1" kern="1200" dirty="0"/>
            <a:t> </a:t>
          </a:r>
          <a:r>
            <a:rPr lang="en-US" sz="1700" b="0" kern="1200" dirty="0"/>
            <a:t>radical revolutionaries</a:t>
          </a:r>
          <a:r>
            <a:rPr lang="en-US" sz="1700" kern="1200" dirty="0"/>
            <a:t> who plotted the downfall of the king and the rise of the French Republic</a:t>
          </a:r>
        </a:p>
      </dsp:txBody>
      <dsp:txXfrm>
        <a:off x="67966" y="1690360"/>
        <a:ext cx="5777505" cy="1256367"/>
      </dsp:txXfrm>
    </dsp:sp>
    <dsp:sp modelId="{64D36404-3166-4986-9F4A-24A4B396CE18}">
      <dsp:nvSpPr>
        <dsp:cNvPr id="0" name=""/>
        <dsp:cNvSpPr/>
      </dsp:nvSpPr>
      <dsp:spPr>
        <a:xfrm>
          <a:off x="0" y="3063653"/>
          <a:ext cx="5913437" cy="1392299"/>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GUILLOTINE:</a:t>
          </a:r>
          <a:r>
            <a:rPr lang="en-US" sz="1700" kern="1200" dirty="0"/>
            <a:t> A guillotine is</a:t>
          </a:r>
          <a:r>
            <a:rPr lang="en-US" sz="1700" b="1" kern="1200" dirty="0"/>
            <a:t> </a:t>
          </a:r>
          <a:r>
            <a:rPr lang="en-US" sz="1700" kern="1200" dirty="0"/>
            <a:t>an apparatus designed for efficiently carrying out executions by beheading.</a:t>
          </a:r>
        </a:p>
      </dsp:txBody>
      <dsp:txXfrm>
        <a:off x="67966" y="3131619"/>
        <a:ext cx="5777505" cy="12563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CB3AC-AA27-48C3-99DA-492B4D1CE623}"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33C81-7757-4D66-ACFE-EC3D994E5A81}" type="slidenum">
              <a:rPr lang="en-IN" smtClean="0"/>
              <a:t>‹#›</a:t>
            </a:fld>
            <a:endParaRPr lang="en-IN"/>
          </a:p>
        </p:txBody>
      </p:sp>
    </p:spTree>
    <p:extLst>
      <p:ext uri="{BB962C8B-B14F-4D97-AF65-F5344CB8AC3E}">
        <p14:creationId xmlns:p14="http://schemas.microsoft.com/office/powerpoint/2010/main" val="625708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B33C81-7757-4D66-ACFE-EC3D994E5A81}" type="slidenum">
              <a:rPr lang="en-IN" smtClean="0"/>
              <a:t>29</a:t>
            </a:fld>
            <a:endParaRPr lang="en-IN"/>
          </a:p>
        </p:txBody>
      </p:sp>
    </p:spTree>
    <p:extLst>
      <p:ext uri="{BB962C8B-B14F-4D97-AF65-F5344CB8AC3E}">
        <p14:creationId xmlns:p14="http://schemas.microsoft.com/office/powerpoint/2010/main" val="256209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B33C81-7757-4D66-ACFE-EC3D994E5A81}" type="slidenum">
              <a:rPr lang="en-IN" smtClean="0"/>
              <a:t>43</a:t>
            </a:fld>
            <a:endParaRPr lang="en-IN"/>
          </a:p>
        </p:txBody>
      </p:sp>
    </p:spTree>
    <p:extLst>
      <p:ext uri="{BB962C8B-B14F-4D97-AF65-F5344CB8AC3E}">
        <p14:creationId xmlns:p14="http://schemas.microsoft.com/office/powerpoint/2010/main" val="1363582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150FCF-DC36-4EEF-91CD-82EE95FFF248}" type="datetimeFigureOut">
              <a:rPr lang="en-IN" smtClean="0"/>
              <a:t>14-04-2023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52A0A78-1230-4DEB-897B-22D25018678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62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50FCF-DC36-4EEF-91CD-82EE95FFF24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A0A78-1230-4DEB-897B-22D25018678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729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50FCF-DC36-4EEF-91CD-82EE95FFF24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A0A78-1230-4DEB-897B-22D25018678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102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50FCF-DC36-4EEF-91CD-82EE95FFF24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A0A78-1230-4DEB-897B-22D25018678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99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50FCF-DC36-4EEF-91CD-82EE95FFF248}"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A0A78-1230-4DEB-897B-22D25018678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597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150FCF-DC36-4EEF-91CD-82EE95FFF24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A0A78-1230-4DEB-897B-22D25018678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232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150FCF-DC36-4EEF-91CD-82EE95FFF248}"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2A0A78-1230-4DEB-897B-22D25018678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3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150FCF-DC36-4EEF-91CD-82EE95FFF248}"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2A0A78-1230-4DEB-897B-22D25018678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899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50FCF-DC36-4EEF-91CD-82EE95FFF248}"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2A0A78-1230-4DEB-897B-22D250186782}" type="slidenum">
              <a:rPr lang="en-IN" smtClean="0"/>
              <a:t>‹#›</a:t>
            </a:fld>
            <a:endParaRPr lang="en-IN"/>
          </a:p>
        </p:txBody>
      </p:sp>
    </p:spTree>
    <p:extLst>
      <p:ext uri="{BB962C8B-B14F-4D97-AF65-F5344CB8AC3E}">
        <p14:creationId xmlns:p14="http://schemas.microsoft.com/office/powerpoint/2010/main" val="296150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50FCF-DC36-4EEF-91CD-82EE95FFF248}"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A0A78-1230-4DEB-897B-22D25018678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610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150FCF-DC36-4EEF-91CD-82EE95FFF248}" type="datetimeFigureOut">
              <a:rPr lang="en-IN" smtClean="0"/>
              <a:t>14-04-2023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52A0A78-1230-4DEB-897B-22D25018678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94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150FCF-DC36-4EEF-91CD-82EE95FFF248}" type="datetimeFigureOut">
              <a:rPr lang="en-IN" smtClean="0"/>
              <a:t>14-04-2023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2A0A78-1230-4DEB-897B-22D25018678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88422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1.xml.rels><?xml version="1.0" encoding="UTF-8" standalone="yes"?>
<Relationships xmlns="http://schemas.openxmlformats.org/package/2006/relationships"><Relationship Id="rId8" Type="http://schemas.microsoft.com/office/2007/relationships/diagramDrawing" Target="../diagrams/drawing2.xml" /><Relationship Id="rId3" Type="http://schemas.openxmlformats.org/officeDocument/2006/relationships/image" Target="../media/image1.jpeg" /><Relationship Id="rId7" Type="http://schemas.openxmlformats.org/officeDocument/2006/relationships/diagramColors" Target="../diagrams/colors2.xml" /><Relationship Id="rId2" Type="http://schemas.openxmlformats.org/officeDocument/2006/relationships/image" Target="../media/image8.jpeg" /><Relationship Id="rId1" Type="http://schemas.openxmlformats.org/officeDocument/2006/relationships/slideLayout" Target="../slideLayouts/slideLayout2.xml" /><Relationship Id="rId6" Type="http://schemas.openxmlformats.org/officeDocument/2006/relationships/diagramQuickStyle" Target="../diagrams/quickStyle2.xml" /><Relationship Id="rId5" Type="http://schemas.openxmlformats.org/officeDocument/2006/relationships/diagramLayout" Target="../diagrams/layout2.xml" /><Relationship Id="rId4" Type="http://schemas.openxmlformats.org/officeDocument/2006/relationships/diagramData" Target="../diagrams/data2.xml"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 /><Relationship Id="rId2" Type="http://schemas.openxmlformats.org/officeDocument/2006/relationships/diagramData" Target="../diagrams/data6.xml" /><Relationship Id="rId1" Type="http://schemas.openxmlformats.org/officeDocument/2006/relationships/slideLayout" Target="../slideLayouts/slideLayout2.xml" /><Relationship Id="rId6" Type="http://schemas.microsoft.com/office/2007/relationships/diagramDrawing" Target="../diagrams/drawing6.xml" /><Relationship Id="rId5" Type="http://schemas.openxmlformats.org/officeDocument/2006/relationships/diagramColors" Target="../diagrams/colors6.xml" /><Relationship Id="rId4" Type="http://schemas.openxmlformats.org/officeDocument/2006/relationships/diagramQuickStyle" Target="../diagrams/quickStyle6.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www.thoughtco.com/olympe-de-gouges-rights-of-woman-3529894" TargetMode="External"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hyperlink" Target="https://www.thoughtco.com/charlotte-corday-3529109" TargetMode="External"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s://www.thoughtco.com/mary-wollstonecraft-early-years-3530791" TargetMode="External"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7.xml" /><Relationship Id="rId2" Type="http://schemas.openxmlformats.org/officeDocument/2006/relationships/diagramData" Target="../diagrams/data7.xml" /><Relationship Id="rId1" Type="http://schemas.openxmlformats.org/officeDocument/2006/relationships/slideLayout" Target="../slideLayouts/slideLayout2.xml" /><Relationship Id="rId6" Type="http://schemas.microsoft.com/office/2007/relationships/diagramDrawing" Target="../diagrams/drawing7.xml" /><Relationship Id="rId5" Type="http://schemas.openxmlformats.org/officeDocument/2006/relationships/diagramColors" Target="../diagrams/colors7.xml" /><Relationship Id="rId4" Type="http://schemas.openxmlformats.org/officeDocument/2006/relationships/diagramQuickStyle" Target="../diagrams/quickStyle7.xml" /></Relationships>
</file>

<file path=ppt/slides/_rels/slide33.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 /><Relationship Id="rId7" Type="http://schemas.openxmlformats.org/officeDocument/2006/relationships/image" Target="../media/image19.jpeg" /><Relationship Id="rId2" Type="http://schemas.openxmlformats.org/officeDocument/2006/relationships/diagramData" Target="../diagrams/data8.xml" /><Relationship Id="rId1" Type="http://schemas.openxmlformats.org/officeDocument/2006/relationships/slideLayout" Target="../slideLayouts/slideLayout2.xml" /><Relationship Id="rId6" Type="http://schemas.microsoft.com/office/2007/relationships/diagramDrawing" Target="../diagrams/drawing8.xml" /><Relationship Id="rId5" Type="http://schemas.openxmlformats.org/officeDocument/2006/relationships/diagramColors" Target="../diagrams/colors8.xml" /><Relationship Id="rId4" Type="http://schemas.openxmlformats.org/officeDocument/2006/relationships/diagramQuickStyle" Target="../diagrams/quickStyle8.xml" /></Relationships>
</file>

<file path=ppt/slides/_rels/slide35.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 /><Relationship Id="rId7" Type="http://schemas.microsoft.com/office/2007/relationships/diagramDrawing" Target="../diagrams/drawing9.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9.xml" /><Relationship Id="rId5" Type="http://schemas.openxmlformats.org/officeDocument/2006/relationships/diagramQuickStyle" Target="../diagrams/quickStyle9.xml" /><Relationship Id="rId4" Type="http://schemas.openxmlformats.org/officeDocument/2006/relationships/diagramLayout" Target="../diagrams/layout9.xml" /></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 /><Relationship Id="rId2" Type="http://schemas.openxmlformats.org/officeDocument/2006/relationships/diagramData" Target="../diagrams/data10.xml" /><Relationship Id="rId1" Type="http://schemas.openxmlformats.org/officeDocument/2006/relationships/slideLayout" Target="../slideLayouts/slideLayout2.xml" /><Relationship Id="rId6" Type="http://schemas.microsoft.com/office/2007/relationships/diagramDrawing" Target="../diagrams/drawing10.xml" /><Relationship Id="rId5" Type="http://schemas.openxmlformats.org/officeDocument/2006/relationships/diagramColors" Target="../diagrams/colors10.xml" /><Relationship Id="rId4" Type="http://schemas.openxmlformats.org/officeDocument/2006/relationships/diagramQuickStyle" Target="../diagrams/quickStyle10.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136C-EB38-EADC-85E5-13E3BAD236CE}"/>
              </a:ext>
            </a:extLst>
          </p:cNvPr>
          <p:cNvSpPr>
            <a:spLocks noGrp="1"/>
          </p:cNvSpPr>
          <p:nvPr>
            <p:ph type="title"/>
          </p:nvPr>
        </p:nvSpPr>
        <p:spPr>
          <a:xfrm>
            <a:off x="1451580" y="523784"/>
            <a:ext cx="8133563" cy="1316603"/>
          </a:xfrm>
        </p:spPr>
        <p:txBody>
          <a:bodyPr>
            <a:noAutofit/>
          </a:bodyPr>
          <a:lstStyle/>
          <a:p>
            <a:r>
              <a:rPr lang="en-US" sz="4400" b="1"/>
              <a:t>Women And the French revolution</a:t>
            </a:r>
            <a:endParaRPr lang="en-US" sz="4400"/>
          </a:p>
        </p:txBody>
      </p:sp>
      <p:sp>
        <p:nvSpPr>
          <p:cNvPr id="3" name="Content Placeholder 2">
            <a:extLst>
              <a:ext uri="{FF2B5EF4-FFF2-40B4-BE49-F238E27FC236}">
                <a16:creationId xmlns:a16="http://schemas.microsoft.com/office/drawing/2014/main" id="{019D1CB2-BFCF-FCE8-8792-F686C4111C0E}"/>
              </a:ext>
            </a:extLst>
          </p:cNvPr>
          <p:cNvSpPr>
            <a:spLocks noGrp="1"/>
          </p:cNvSpPr>
          <p:nvPr>
            <p:ph idx="1"/>
          </p:nvPr>
        </p:nvSpPr>
        <p:spPr>
          <a:xfrm>
            <a:off x="662845" y="2015732"/>
            <a:ext cx="5348632" cy="3450613"/>
          </a:xfrm>
        </p:spPr>
        <p:txBody>
          <a:bodyPr vert="horz" lIns="91440" tIns="45720" rIns="91440" bIns="45720" rtlCol="0" anchor="t">
            <a:noAutofit/>
          </a:bodyPr>
          <a:lstStyle/>
          <a:p>
            <a:pPr marL="0" indent="0">
              <a:buNone/>
            </a:pPr>
            <a:endParaRPr lang="en-US" sz="2800"/>
          </a:p>
          <a:p>
            <a:pPr marL="742950" indent="-742950">
              <a:buFont typeface="Arial" panose="020B0604020202020204" pitchFamily="34" charset="0"/>
              <a:buAutoNum type="arabicParenR"/>
            </a:pPr>
            <a:r>
              <a:rPr lang="en-US" sz="3200"/>
              <a:t>Pragya Singh (2020CE10270)</a:t>
            </a:r>
          </a:p>
          <a:p>
            <a:pPr marL="742950" indent="-742950">
              <a:buAutoNum type="arabicParenR"/>
            </a:pPr>
            <a:r>
              <a:rPr lang="en-US" sz="3200"/>
              <a:t>Rishika Arya (2021MT10926)</a:t>
            </a:r>
          </a:p>
        </p:txBody>
      </p:sp>
      <p:pic>
        <p:nvPicPr>
          <p:cNvPr id="4" name="Picture 4">
            <a:extLst>
              <a:ext uri="{FF2B5EF4-FFF2-40B4-BE49-F238E27FC236}">
                <a16:creationId xmlns:a16="http://schemas.microsoft.com/office/drawing/2014/main" id="{57DD03FA-CFE0-831F-9495-5CA498B870E7}"/>
              </a:ext>
            </a:extLst>
          </p:cNvPr>
          <p:cNvPicPr>
            <a:picLocks noChangeAspect="1"/>
          </p:cNvPicPr>
          <p:nvPr/>
        </p:nvPicPr>
        <p:blipFill>
          <a:blip r:embed="rId2"/>
          <a:stretch>
            <a:fillRect/>
          </a:stretch>
        </p:blipFill>
        <p:spPr>
          <a:xfrm>
            <a:off x="6441989" y="2020386"/>
            <a:ext cx="5080758" cy="3260522"/>
          </a:xfrm>
          <a:prstGeom prst="rect">
            <a:avLst/>
          </a:prstGeom>
        </p:spPr>
      </p:pic>
    </p:spTree>
    <p:extLst>
      <p:ext uri="{BB962C8B-B14F-4D97-AF65-F5344CB8AC3E}">
        <p14:creationId xmlns:p14="http://schemas.microsoft.com/office/powerpoint/2010/main" val="281372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B6ECD-FFDB-F4E2-0060-2B1436AC67C1}"/>
              </a:ext>
            </a:extLst>
          </p:cNvPr>
          <p:cNvSpPr>
            <a:spLocks noGrp="1"/>
          </p:cNvSpPr>
          <p:nvPr>
            <p:ph type="title"/>
          </p:nvPr>
        </p:nvSpPr>
        <p:spPr>
          <a:xfrm>
            <a:off x="446163" y="254186"/>
            <a:ext cx="10608691" cy="1599568"/>
          </a:xfrm>
        </p:spPr>
        <p:txBody>
          <a:bodyPr>
            <a:normAutofit/>
          </a:bodyPr>
          <a:lstStyle/>
          <a:p>
            <a:r>
              <a:rPr lang="en-US" sz="4400" b="1" dirty="0"/>
              <a:t>DEMANDS OF WOMEN IN THE FRENCH REVOLUTION</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F1F3B143-BB27-13FB-55A2-E0B7EEB848CA}"/>
              </a:ext>
            </a:extLst>
          </p:cNvPr>
          <p:cNvGraphicFramePr>
            <a:graphicFrameLocks noGrp="1"/>
          </p:cNvGraphicFramePr>
          <p:nvPr>
            <p:ph idx="1"/>
            <p:extLst>
              <p:ext uri="{D42A27DB-BD31-4B8C-83A1-F6EECF244321}">
                <p14:modId xmlns:p14="http://schemas.microsoft.com/office/powerpoint/2010/main" val="2733421539"/>
              </p:ext>
            </p:extLst>
          </p:nvPr>
        </p:nvGraphicFramePr>
        <p:xfrm>
          <a:off x="1408642" y="1855247"/>
          <a:ext cx="9741958" cy="4749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8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2" name="Rectangle 1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picture containing text, indoor, curtain&#10;&#10;Description automatically generated">
            <a:extLst>
              <a:ext uri="{FF2B5EF4-FFF2-40B4-BE49-F238E27FC236}">
                <a16:creationId xmlns:a16="http://schemas.microsoft.com/office/drawing/2014/main" id="{942281AD-22B4-0F77-F6BA-C240BA6C5734}"/>
              </a:ext>
            </a:extLst>
          </p:cNvPr>
          <p:cNvPicPr>
            <a:picLocks noChangeAspect="1"/>
          </p:cNvPicPr>
          <p:nvPr/>
        </p:nvPicPr>
        <p:blipFill rotWithShape="1">
          <a:blip r:embed="rId2">
            <a:duotone>
              <a:schemeClr val="bg2">
                <a:shade val="45000"/>
                <a:satMod val="135000"/>
              </a:schemeClr>
              <a:prstClr val="white"/>
            </a:duotone>
            <a:alphaModFix amt="50000"/>
          </a:blip>
          <a:srcRect r="-1" b="15728"/>
          <a:stretch/>
        </p:blipFill>
        <p:spPr>
          <a:xfrm>
            <a:off x="305" y="10"/>
            <a:ext cx="12191695" cy="6857990"/>
          </a:xfrm>
          <a:prstGeom prst="rect">
            <a:avLst/>
          </a:prstGeom>
        </p:spPr>
      </p:pic>
      <p:cxnSp>
        <p:nvCxnSpPr>
          <p:cNvPr id="43" name="Straight Connector 1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5E2C350-B997-9E2A-C984-DF51324DD8FD}"/>
              </a:ext>
            </a:extLst>
          </p:cNvPr>
          <p:cNvSpPr>
            <a:spLocks noGrp="1"/>
          </p:cNvSpPr>
          <p:nvPr>
            <p:ph type="title"/>
          </p:nvPr>
        </p:nvSpPr>
        <p:spPr>
          <a:xfrm>
            <a:off x="1229329" y="487019"/>
            <a:ext cx="9825525" cy="1366735"/>
          </a:xfrm>
        </p:spPr>
        <p:txBody>
          <a:bodyPr>
            <a:normAutofit/>
          </a:bodyPr>
          <a:lstStyle/>
          <a:p>
            <a:r>
              <a:rPr lang="en-US" sz="4000" dirty="0"/>
              <a:t>Demands of women in the </a:t>
            </a:r>
            <a:r>
              <a:rPr lang="en-US" sz="4000" dirty="0" err="1"/>
              <a:t>french</a:t>
            </a:r>
            <a:r>
              <a:rPr lang="en-US" sz="4000" dirty="0"/>
              <a:t> revolution</a:t>
            </a:r>
          </a:p>
        </p:txBody>
      </p:sp>
      <p:sp>
        <p:nvSpPr>
          <p:cNvPr id="44" name="Rectangle 1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1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2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107027F-3D45-3245-8B3E-6D3E05B884CD}"/>
              </a:ext>
            </a:extLst>
          </p:cNvPr>
          <p:cNvGraphicFramePr>
            <a:graphicFrameLocks noGrp="1"/>
          </p:cNvGraphicFramePr>
          <p:nvPr>
            <p:ph idx="1"/>
            <p:extLst>
              <p:ext uri="{D42A27DB-BD31-4B8C-83A1-F6EECF244321}">
                <p14:modId xmlns:p14="http://schemas.microsoft.com/office/powerpoint/2010/main" val="3924781519"/>
              </p:ext>
            </p:extLst>
          </p:nvPr>
        </p:nvGraphicFramePr>
        <p:xfrm>
          <a:off x="1451579" y="1899316"/>
          <a:ext cx="9677358" cy="37786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77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25D01-E910-D98A-21C3-348AC5BB301C}"/>
              </a:ext>
            </a:extLst>
          </p:cNvPr>
          <p:cNvSpPr>
            <a:spLocks noGrp="1"/>
          </p:cNvSpPr>
          <p:nvPr>
            <p:ph type="title"/>
          </p:nvPr>
        </p:nvSpPr>
        <p:spPr>
          <a:xfrm>
            <a:off x="1451579" y="804519"/>
            <a:ext cx="9603275" cy="1049235"/>
          </a:xfrm>
        </p:spPr>
        <p:txBody>
          <a:bodyPr>
            <a:normAutofit/>
          </a:bodyPr>
          <a:lstStyle/>
          <a:p>
            <a:r>
              <a:rPr lang="en-US"/>
              <a:t>Demands of women in the french revolution</a:t>
            </a:r>
          </a:p>
        </p:txBody>
      </p:sp>
      <p:cxnSp>
        <p:nvCxnSpPr>
          <p:cNvPr id="29" name="Straight Connector 28">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BB9FA46F-94B6-CE90-4D7B-DF44061DB936}"/>
              </a:ext>
            </a:extLst>
          </p:cNvPr>
          <p:cNvGraphicFramePr>
            <a:graphicFrameLocks noGrp="1"/>
          </p:cNvGraphicFramePr>
          <p:nvPr>
            <p:ph idx="1"/>
            <p:extLst>
              <p:ext uri="{D42A27DB-BD31-4B8C-83A1-F6EECF244321}">
                <p14:modId xmlns:p14="http://schemas.microsoft.com/office/powerpoint/2010/main" val="3785646442"/>
              </p:ext>
            </p:extLst>
          </p:nvPr>
        </p:nvGraphicFramePr>
        <p:xfrm>
          <a:off x="1398059" y="2024581"/>
          <a:ext cx="9752541" cy="4442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764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133F7-8DD3-1CF3-BE03-90A0F2B86F6B}"/>
              </a:ext>
            </a:extLst>
          </p:cNvPr>
          <p:cNvSpPr>
            <a:spLocks noGrp="1"/>
          </p:cNvSpPr>
          <p:nvPr>
            <p:ph type="title"/>
          </p:nvPr>
        </p:nvSpPr>
        <p:spPr>
          <a:xfrm>
            <a:off x="1229329" y="275353"/>
            <a:ext cx="9825525" cy="1578401"/>
          </a:xfrm>
        </p:spPr>
        <p:txBody>
          <a:bodyPr>
            <a:noAutofit/>
          </a:bodyPr>
          <a:lstStyle/>
          <a:p>
            <a:r>
              <a:rPr lang="en-US" sz="4000" dirty="0"/>
              <a:t>DEMANDS OF WOMEN IN THE FRENCH REVOLUTION</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021FEAF3-E652-2D6C-F4EE-CCE1B61C13C0}"/>
              </a:ext>
            </a:extLst>
          </p:cNvPr>
          <p:cNvGraphicFramePr>
            <a:graphicFrameLocks noGrp="1"/>
          </p:cNvGraphicFramePr>
          <p:nvPr>
            <p:ph idx="1"/>
            <p:extLst>
              <p:ext uri="{D42A27DB-BD31-4B8C-83A1-F6EECF244321}">
                <p14:modId xmlns:p14="http://schemas.microsoft.com/office/powerpoint/2010/main" val="1421204664"/>
              </p:ext>
            </p:extLst>
          </p:nvPr>
        </p:nvGraphicFramePr>
        <p:xfrm>
          <a:off x="1493308" y="1908164"/>
          <a:ext cx="9562042" cy="4633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01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4554-74B7-EE3C-F878-C93EDF325787}"/>
              </a:ext>
            </a:extLst>
          </p:cNvPr>
          <p:cNvSpPr>
            <a:spLocks noGrp="1"/>
          </p:cNvSpPr>
          <p:nvPr>
            <p:ph type="title"/>
          </p:nvPr>
        </p:nvSpPr>
        <p:spPr>
          <a:xfrm>
            <a:off x="1451579" y="804519"/>
            <a:ext cx="9603275" cy="1049235"/>
          </a:xfrm>
        </p:spPr>
        <p:txBody>
          <a:bodyPr>
            <a:normAutofit/>
          </a:bodyPr>
          <a:lstStyle/>
          <a:p>
            <a:r>
              <a:rPr lang="en-US" dirty="0"/>
              <a:t>DEMANDS OF WOMEN IN THE FRENCH REVOLUTION</a:t>
            </a:r>
          </a:p>
        </p:txBody>
      </p:sp>
      <p:graphicFrame>
        <p:nvGraphicFramePr>
          <p:cNvPr id="5" name="Content Placeholder 2">
            <a:extLst>
              <a:ext uri="{FF2B5EF4-FFF2-40B4-BE49-F238E27FC236}">
                <a16:creationId xmlns:a16="http://schemas.microsoft.com/office/drawing/2014/main" id="{967A8BF5-DFFF-A0E3-A5A5-46469AA98401}"/>
              </a:ext>
            </a:extLst>
          </p:cNvPr>
          <p:cNvGraphicFramePr>
            <a:graphicFrameLocks noGrp="1"/>
          </p:cNvGraphicFramePr>
          <p:nvPr>
            <p:ph idx="1"/>
            <p:extLst>
              <p:ext uri="{D42A27DB-BD31-4B8C-83A1-F6EECF244321}">
                <p14:modId xmlns:p14="http://schemas.microsoft.com/office/powerpoint/2010/main" val="1976610048"/>
              </p:ext>
            </p:extLst>
          </p:nvPr>
        </p:nvGraphicFramePr>
        <p:xfrm>
          <a:off x="1408642" y="1853602"/>
          <a:ext cx="9752541" cy="4192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91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2"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3" name="Rectangle 1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2B70FAA-72DE-91D0-E88A-A4FEB39C2FF9}"/>
              </a:ext>
            </a:extLst>
          </p:cNvPr>
          <p:cNvSpPr>
            <a:spLocks noGrp="1"/>
          </p:cNvSpPr>
          <p:nvPr>
            <p:ph type="title"/>
          </p:nvPr>
        </p:nvSpPr>
        <p:spPr>
          <a:xfrm>
            <a:off x="421188" y="135467"/>
            <a:ext cx="3902133" cy="5757333"/>
          </a:xfrm>
        </p:spPr>
        <p:txBody>
          <a:bodyPr anchor="ctr">
            <a:normAutofit/>
          </a:bodyPr>
          <a:lstStyle/>
          <a:p>
            <a:r>
              <a:rPr lang="en-US" sz="4000" u="sng" dirty="0"/>
              <a:t>The emergence of women's activism during the </a:t>
            </a:r>
            <a:r>
              <a:rPr lang="en-US" sz="4000" u="sng" dirty="0" err="1"/>
              <a:t>french</a:t>
            </a:r>
            <a:r>
              <a:rPr lang="en-US" sz="4000" u="sng" dirty="0"/>
              <a:t> revolution</a:t>
            </a:r>
          </a:p>
        </p:txBody>
      </p:sp>
      <p:cxnSp>
        <p:nvCxnSpPr>
          <p:cNvPr id="24" name="Straight Connector 1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graphicFrame>
        <p:nvGraphicFramePr>
          <p:cNvPr id="6" name="Content Placeholder 2">
            <a:extLst>
              <a:ext uri="{FF2B5EF4-FFF2-40B4-BE49-F238E27FC236}">
                <a16:creationId xmlns:a16="http://schemas.microsoft.com/office/drawing/2014/main" id="{495A416E-1969-A998-C07A-262AB691DFD3}"/>
              </a:ext>
            </a:extLst>
          </p:cNvPr>
          <p:cNvGraphicFramePr>
            <a:graphicFrameLocks noGrp="1"/>
          </p:cNvGraphicFramePr>
          <p:nvPr>
            <p:ph idx="1"/>
            <p:extLst>
              <p:ext uri="{D42A27DB-BD31-4B8C-83A1-F6EECF244321}">
                <p14:modId xmlns:p14="http://schemas.microsoft.com/office/powerpoint/2010/main" val="1728412962"/>
              </p:ext>
            </p:extLst>
          </p:nvPr>
        </p:nvGraphicFramePr>
        <p:xfrm>
          <a:off x="4659137" y="61384"/>
          <a:ext cx="7439756" cy="6752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64452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85DD-0A48-6802-3E2D-61E344F54989}"/>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Women's political club and societies</a:t>
            </a:r>
          </a:p>
        </p:txBody>
      </p:sp>
      <p:pic>
        <p:nvPicPr>
          <p:cNvPr id="4" name="Picture 4" descr="A picture containing text, old, painting, cluttered&#10;&#10;Description automatically generated">
            <a:extLst>
              <a:ext uri="{FF2B5EF4-FFF2-40B4-BE49-F238E27FC236}">
                <a16:creationId xmlns:a16="http://schemas.microsoft.com/office/drawing/2014/main" id="{E83FD1C3-83CD-2AD9-F857-D2C73461F678}"/>
              </a:ext>
            </a:extLst>
          </p:cNvPr>
          <p:cNvPicPr>
            <a:picLocks noGrp="1" noChangeAspect="1"/>
          </p:cNvPicPr>
          <p:nvPr>
            <p:ph idx="1"/>
          </p:nvPr>
        </p:nvPicPr>
        <p:blipFill rotWithShape="1">
          <a:blip r:embed="rId2">
            <a:alphaModFix amt="50000"/>
          </a:blip>
          <a:srcRect t="24495" r="-1" b="-1"/>
          <a:stretch/>
        </p:blipFill>
        <p:spPr>
          <a:xfrm>
            <a:off x="20" y="10"/>
            <a:ext cx="12191675" cy="6857990"/>
          </a:xfrm>
          <a:prstGeom prst="rect">
            <a:avLst/>
          </a:prstGeom>
        </p:spPr>
      </p:pic>
      <p:sp>
        <p:nvSpPr>
          <p:cNvPr id="3" name="TextBox 2">
            <a:extLst>
              <a:ext uri="{FF2B5EF4-FFF2-40B4-BE49-F238E27FC236}">
                <a16:creationId xmlns:a16="http://schemas.microsoft.com/office/drawing/2014/main" id="{B1164C87-FC0D-E4A2-7111-04A0F62F841E}"/>
              </a:ext>
            </a:extLst>
          </p:cNvPr>
          <p:cNvSpPr txBox="1"/>
          <p:nvPr/>
        </p:nvSpPr>
        <p:spPr>
          <a:xfrm>
            <a:off x="563217" y="182217"/>
            <a:ext cx="132521" cy="496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412488985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B070-9AF4-A134-E94E-1C0E2787D834}"/>
              </a:ext>
            </a:extLst>
          </p:cNvPr>
          <p:cNvSpPr>
            <a:spLocks noGrp="1"/>
          </p:cNvSpPr>
          <p:nvPr>
            <p:ph type="title"/>
          </p:nvPr>
        </p:nvSpPr>
        <p:spPr/>
        <p:txBody>
          <a:bodyPr/>
          <a:lstStyle/>
          <a:p>
            <a:r>
              <a:rPr lang="en-US" u="sng"/>
              <a:t>Women's political club and societies</a:t>
            </a:r>
          </a:p>
        </p:txBody>
      </p:sp>
      <p:sp>
        <p:nvSpPr>
          <p:cNvPr id="3" name="Content Placeholder 2">
            <a:extLst>
              <a:ext uri="{FF2B5EF4-FFF2-40B4-BE49-F238E27FC236}">
                <a16:creationId xmlns:a16="http://schemas.microsoft.com/office/drawing/2014/main" id="{C451C1B1-7EF7-5170-0EDC-F079120D8443}"/>
              </a:ext>
            </a:extLst>
          </p:cNvPr>
          <p:cNvSpPr>
            <a:spLocks noGrp="1"/>
          </p:cNvSpPr>
          <p:nvPr>
            <p:ph idx="1"/>
          </p:nvPr>
        </p:nvSpPr>
        <p:spPr>
          <a:xfrm>
            <a:off x="1451579" y="1855311"/>
            <a:ext cx="9677358" cy="4202029"/>
          </a:xfrm>
        </p:spPr>
        <p:txBody>
          <a:bodyPr/>
          <a:lstStyle/>
          <a:p>
            <a:r>
              <a:rPr lang="en-US" sz="2800" dirty="0">
                <a:latin typeface="Alegreya"/>
              </a:rPr>
              <a:t>Provided women with a platform to voice their opinions and advocate for their rights</a:t>
            </a:r>
            <a:r>
              <a:rPr lang="en-US" sz="2800" dirty="0"/>
              <a:t>.</a:t>
            </a:r>
          </a:p>
          <a:p>
            <a:r>
              <a:rPr lang="en-US" sz="2800" b="1" i="1" u="sng" dirty="0">
                <a:latin typeface="Alegreya"/>
              </a:rPr>
              <a:t>Society of Revolutionary Republican Women (1793):</a:t>
            </a:r>
            <a:r>
              <a:rPr lang="en-US" sz="2800" dirty="0">
                <a:latin typeface="Alegreya"/>
              </a:rPr>
              <a:t> This group was led by prominent figures such as Pauline Leon and Claire Lacombe and advocated for women's rights, including the right to vote and to participate in politics.</a:t>
            </a:r>
          </a:p>
          <a:p>
            <a:pPr marL="0" indent="0">
              <a:buNone/>
            </a:pPr>
            <a:endParaRPr lang="en-US" sz="2400" i="1" u="sng">
              <a:latin typeface="Alegreya"/>
            </a:endParaRPr>
          </a:p>
          <a:p>
            <a:endParaRPr lang="en-US"/>
          </a:p>
        </p:txBody>
      </p:sp>
    </p:spTree>
    <p:extLst>
      <p:ext uri="{BB962C8B-B14F-4D97-AF65-F5344CB8AC3E}">
        <p14:creationId xmlns:p14="http://schemas.microsoft.com/office/powerpoint/2010/main" val="44574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DBDA-9EE9-E316-1443-174DC8DAA77C}"/>
              </a:ext>
            </a:extLst>
          </p:cNvPr>
          <p:cNvSpPr>
            <a:spLocks noGrp="1"/>
          </p:cNvSpPr>
          <p:nvPr>
            <p:ph type="title"/>
          </p:nvPr>
        </p:nvSpPr>
        <p:spPr/>
        <p:txBody>
          <a:bodyPr>
            <a:normAutofit/>
          </a:bodyPr>
          <a:lstStyle/>
          <a:p>
            <a:r>
              <a:rPr lang="en-US" u="sng"/>
              <a:t>Women's political club and societies</a:t>
            </a:r>
          </a:p>
        </p:txBody>
      </p:sp>
      <p:sp>
        <p:nvSpPr>
          <p:cNvPr id="3" name="Content Placeholder 2">
            <a:extLst>
              <a:ext uri="{FF2B5EF4-FFF2-40B4-BE49-F238E27FC236}">
                <a16:creationId xmlns:a16="http://schemas.microsoft.com/office/drawing/2014/main" id="{4BA6F57C-DBC3-ED13-0895-061D73866AE9}"/>
              </a:ext>
            </a:extLst>
          </p:cNvPr>
          <p:cNvSpPr>
            <a:spLocks noGrp="1"/>
          </p:cNvSpPr>
          <p:nvPr>
            <p:ph idx="1"/>
          </p:nvPr>
        </p:nvSpPr>
        <p:spPr>
          <a:xfrm>
            <a:off x="649474" y="2015734"/>
            <a:ext cx="4960954" cy="3450613"/>
          </a:xfrm>
        </p:spPr>
        <p:txBody>
          <a:bodyPr vert="horz" lIns="91440" tIns="45720" rIns="91440" bIns="45720" rtlCol="0" anchor="t">
            <a:noAutofit/>
          </a:bodyPr>
          <a:lstStyle/>
          <a:p>
            <a:r>
              <a:rPr lang="en-US" sz="2400" b="1" i="1" u="sng">
                <a:latin typeface="Alegreya"/>
              </a:rPr>
              <a:t>Society of Revolutionary Republican </a:t>
            </a:r>
            <a:r>
              <a:rPr lang="en-US" sz="2400" b="1" i="1" u="sng" err="1">
                <a:latin typeface="Alegreya"/>
              </a:rPr>
              <a:t>Citoyennes</a:t>
            </a:r>
            <a:r>
              <a:rPr lang="en-US" sz="2400" b="1" i="1" u="sng">
                <a:latin typeface="Alegreya"/>
              </a:rPr>
              <a:t> (1790)</a:t>
            </a:r>
            <a:r>
              <a:rPr lang="en-US" sz="2400" b="1">
                <a:latin typeface="Alegreya"/>
              </a:rPr>
              <a:t>:</a:t>
            </a:r>
            <a:r>
              <a:rPr lang="en-US" sz="2400">
                <a:latin typeface="Alegreya"/>
              </a:rPr>
              <a:t> focused on education and social welfare.</a:t>
            </a:r>
          </a:p>
          <a:p>
            <a:r>
              <a:rPr lang="en-US" sz="2400" b="1" i="1" u="sng">
                <a:latin typeface="Alegreya"/>
              </a:rPr>
              <a:t>Society of Friends of Truth (1791):</a:t>
            </a:r>
            <a:r>
              <a:rPr lang="en-US" sz="2400">
                <a:latin typeface="Alegreya"/>
              </a:rPr>
              <a:t> supported women's participation in politics and the arts.</a:t>
            </a:r>
          </a:p>
        </p:txBody>
      </p:sp>
      <p:pic>
        <p:nvPicPr>
          <p:cNvPr id="4" name="Picture 4">
            <a:extLst>
              <a:ext uri="{FF2B5EF4-FFF2-40B4-BE49-F238E27FC236}">
                <a16:creationId xmlns:a16="http://schemas.microsoft.com/office/drawing/2014/main" id="{7BCF830D-2BEA-737A-40E0-017E41B32AA3}"/>
              </a:ext>
            </a:extLst>
          </p:cNvPr>
          <p:cNvPicPr>
            <a:picLocks noChangeAspect="1"/>
          </p:cNvPicPr>
          <p:nvPr/>
        </p:nvPicPr>
        <p:blipFill rotWithShape="1">
          <a:blip r:embed="rId2"/>
          <a:srcRect r="3" b="784"/>
          <a:stretch/>
        </p:blipFill>
        <p:spPr>
          <a:xfrm>
            <a:off x="6277257" y="2174242"/>
            <a:ext cx="4613872" cy="3124351"/>
          </a:xfrm>
          <a:prstGeom prst="rect">
            <a:avLst/>
          </a:prstGeom>
        </p:spPr>
      </p:pic>
    </p:spTree>
    <p:extLst>
      <p:ext uri="{BB962C8B-B14F-4D97-AF65-F5344CB8AC3E}">
        <p14:creationId xmlns:p14="http://schemas.microsoft.com/office/powerpoint/2010/main" val="41238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6AD0-8F20-EEC7-D0BE-0A33BBC9C756}"/>
              </a:ext>
            </a:extLst>
          </p:cNvPr>
          <p:cNvSpPr>
            <a:spLocks noGrp="1"/>
          </p:cNvSpPr>
          <p:nvPr>
            <p:ph type="title"/>
          </p:nvPr>
        </p:nvSpPr>
        <p:spPr/>
        <p:txBody>
          <a:bodyPr/>
          <a:lstStyle/>
          <a:p>
            <a:r>
              <a:rPr lang="en-US" u="sng"/>
              <a:t>Women's political club and societies</a:t>
            </a:r>
          </a:p>
        </p:txBody>
      </p:sp>
      <p:sp>
        <p:nvSpPr>
          <p:cNvPr id="3" name="Content Placeholder 2">
            <a:extLst>
              <a:ext uri="{FF2B5EF4-FFF2-40B4-BE49-F238E27FC236}">
                <a16:creationId xmlns:a16="http://schemas.microsoft.com/office/drawing/2014/main" id="{85691F79-9657-BF87-5A96-7C3CE8BA406B}"/>
              </a:ext>
            </a:extLst>
          </p:cNvPr>
          <p:cNvSpPr>
            <a:spLocks noGrp="1"/>
          </p:cNvSpPr>
          <p:nvPr>
            <p:ph idx="1"/>
          </p:nvPr>
        </p:nvSpPr>
        <p:spPr/>
        <p:txBody>
          <a:bodyPr/>
          <a:lstStyle/>
          <a:p>
            <a:r>
              <a:rPr lang="en-US" sz="2400">
                <a:latin typeface="Alegreya"/>
              </a:rPr>
              <a:t>Women's political clubs faced significant opposition from both the government and other revolutionary groups.</a:t>
            </a:r>
          </a:p>
          <a:p>
            <a:r>
              <a:rPr lang="en-US" sz="2400">
                <a:latin typeface="Alegreya"/>
              </a:rPr>
              <a:t>Many of these clubs eventually shut down, and women's political participation was severely restricted.</a:t>
            </a:r>
          </a:p>
          <a:p>
            <a:r>
              <a:rPr lang="en-US" sz="2400">
                <a:latin typeface="Alegreya"/>
              </a:rPr>
              <a:t>These clubs and societies laid the groundwork for future feminist movements and continued to inspire women throughout the world to fight for their rights and political representation.</a:t>
            </a:r>
          </a:p>
        </p:txBody>
      </p:sp>
    </p:spTree>
    <p:extLst>
      <p:ext uri="{BB962C8B-B14F-4D97-AF65-F5344CB8AC3E}">
        <p14:creationId xmlns:p14="http://schemas.microsoft.com/office/powerpoint/2010/main" val="225114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C6BD-E8ED-D0B9-1C61-54B7AD0F2667}"/>
              </a:ext>
            </a:extLst>
          </p:cNvPr>
          <p:cNvSpPr>
            <a:spLocks noGrp="1"/>
          </p:cNvSpPr>
          <p:nvPr>
            <p:ph type="title"/>
          </p:nvPr>
        </p:nvSpPr>
        <p:spPr>
          <a:xfrm>
            <a:off x="277687" y="163997"/>
            <a:ext cx="11492917" cy="1049235"/>
          </a:xfrm>
        </p:spPr>
        <p:txBody>
          <a:bodyPr>
            <a:normAutofit fontScale="90000"/>
          </a:bodyPr>
          <a:lstStyle/>
          <a:p>
            <a:pPr algn="ctr"/>
            <a:r>
              <a:rPr lang="en-US" b="1" u="sng"/>
              <a:t>Introduction to </a:t>
            </a:r>
            <a:r>
              <a:rPr lang="en-US" b="1" u="sng" err="1"/>
              <a:t>french</a:t>
            </a:r>
            <a:r>
              <a:rPr lang="en-US" b="1" u="sng"/>
              <a:t> revolution(1789-99)</a:t>
            </a:r>
            <a:br>
              <a:rPr lang="en-US" b="1" u="sng"/>
            </a:br>
            <a:br>
              <a:rPr lang="en-US" b="1" u="sng"/>
            </a:br>
            <a:r>
              <a:rPr lang="en-US" sz="1800">
                <a:solidFill>
                  <a:srgbClr val="002060"/>
                </a:solidFill>
                <a:latin typeface="Alegreya"/>
              </a:rPr>
              <a:t>“French Revolution was a political upheaval against ancient regime, characterized by absolutism , system of privileges and burden of taxation on commoners</a:t>
            </a:r>
            <a:r>
              <a:rPr lang="en-US" sz="1800">
                <a:solidFill>
                  <a:srgbClr val="002060"/>
                </a:solidFill>
              </a:rPr>
              <a:t>.” </a:t>
            </a:r>
          </a:p>
          <a:p>
            <a:pPr algn="ctr"/>
            <a:endParaRPr lang="en-US" b="1" u="sng">
              <a:solidFill>
                <a:srgbClr val="002060"/>
              </a:solidFill>
            </a:endParaRPr>
          </a:p>
        </p:txBody>
      </p:sp>
      <p:sp>
        <p:nvSpPr>
          <p:cNvPr id="3" name="Content Placeholder 2">
            <a:extLst>
              <a:ext uri="{FF2B5EF4-FFF2-40B4-BE49-F238E27FC236}">
                <a16:creationId xmlns:a16="http://schemas.microsoft.com/office/drawing/2014/main" id="{728CF29B-C453-46C6-0D63-6739E191665E}"/>
              </a:ext>
            </a:extLst>
          </p:cNvPr>
          <p:cNvSpPr>
            <a:spLocks noGrp="1"/>
          </p:cNvSpPr>
          <p:nvPr>
            <p:ph idx="1"/>
          </p:nvPr>
        </p:nvSpPr>
        <p:spPr>
          <a:xfrm>
            <a:off x="636106" y="1855311"/>
            <a:ext cx="5619487" cy="3450613"/>
          </a:xfrm>
        </p:spPr>
        <p:txBody>
          <a:bodyPr vert="horz" lIns="91440" tIns="45720" rIns="91440" bIns="45720" rtlCol="0" anchor="t">
            <a:noAutofit/>
          </a:bodyPr>
          <a:lstStyle/>
          <a:p>
            <a:pPr marL="0" indent="0">
              <a:buNone/>
            </a:pPr>
            <a:r>
              <a:rPr lang="en-US" sz="2400">
                <a:latin typeface="Alegreya"/>
                <a:cs typeface="Segoe UI"/>
              </a:rPr>
              <a:t>The French Revolution of 1789 was a significant historical event that marked the beginning of modern France and the end of the Ancient Régime. It was a time of political, social, and cultural change, and women played an essential role in the events leading up to and during the revolution.</a:t>
            </a:r>
            <a:endParaRPr lang="en-US" sz="2400">
              <a:latin typeface="Alegreya"/>
            </a:endParaRPr>
          </a:p>
          <a:p>
            <a:endParaRPr lang="en-US">
              <a:latin typeface="Alegreya"/>
            </a:endParaRPr>
          </a:p>
        </p:txBody>
      </p:sp>
      <p:pic>
        <p:nvPicPr>
          <p:cNvPr id="4" name="Picture 4">
            <a:extLst>
              <a:ext uri="{FF2B5EF4-FFF2-40B4-BE49-F238E27FC236}">
                <a16:creationId xmlns:a16="http://schemas.microsoft.com/office/drawing/2014/main" id="{2C5B9D9E-D8A4-EC7E-4AF2-FB2F60879E4F}"/>
              </a:ext>
            </a:extLst>
          </p:cNvPr>
          <p:cNvPicPr>
            <a:picLocks noChangeAspect="1"/>
          </p:cNvPicPr>
          <p:nvPr/>
        </p:nvPicPr>
        <p:blipFill>
          <a:blip r:embed="rId2"/>
          <a:stretch>
            <a:fillRect/>
          </a:stretch>
        </p:blipFill>
        <p:spPr>
          <a:xfrm>
            <a:off x="6248401" y="1949517"/>
            <a:ext cx="5309936" cy="3667492"/>
          </a:xfrm>
          <a:prstGeom prst="rect">
            <a:avLst/>
          </a:prstGeom>
        </p:spPr>
      </p:pic>
    </p:spTree>
    <p:extLst>
      <p:ext uri="{BB962C8B-B14F-4D97-AF65-F5344CB8AC3E}">
        <p14:creationId xmlns:p14="http://schemas.microsoft.com/office/powerpoint/2010/main" val="110613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person&#10;&#10;Description automatically generated">
            <a:extLst>
              <a:ext uri="{FF2B5EF4-FFF2-40B4-BE49-F238E27FC236}">
                <a16:creationId xmlns:a16="http://schemas.microsoft.com/office/drawing/2014/main" id="{09791E4E-C9F6-736E-0149-01A31B9BE405}"/>
              </a:ext>
            </a:extLst>
          </p:cNvPr>
          <p:cNvPicPr>
            <a:picLocks noChangeAspect="1"/>
          </p:cNvPicPr>
          <p:nvPr/>
        </p:nvPicPr>
        <p:blipFill rotWithShape="1">
          <a:blip r:embed="rId2">
            <a:alphaModFix amt="50000"/>
          </a:blip>
          <a:srcRect t="16230" b="41723"/>
          <a:stretch/>
        </p:blipFill>
        <p:spPr>
          <a:xfrm>
            <a:off x="20" y="10"/>
            <a:ext cx="12191980" cy="6857990"/>
          </a:xfrm>
          <a:prstGeom prst="rect">
            <a:avLst/>
          </a:prstGeom>
        </p:spPr>
      </p:pic>
      <p:sp>
        <p:nvSpPr>
          <p:cNvPr id="2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26" name="Rectangle 2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D0C9DCD3-49E4-81FC-2E37-CAF14AE78B2B}"/>
              </a:ext>
            </a:extLst>
          </p:cNvPr>
          <p:cNvSpPr>
            <a:spLocks noGrp="1"/>
          </p:cNvSpPr>
          <p:nvPr>
            <p:ph idx="1"/>
          </p:nvPr>
        </p:nvSpPr>
        <p:spPr>
          <a:xfrm>
            <a:off x="4976636" y="1193800"/>
            <a:ext cx="6085091" cy="4699000"/>
          </a:xfrm>
        </p:spPr>
        <p:txBody>
          <a:bodyPr anchor="ctr">
            <a:normAutofit/>
          </a:bodyPr>
          <a:lstStyle/>
          <a:p>
            <a:r>
              <a:rPr lang="en-US" sz="4400" b="1" cap="all"/>
              <a:t>SOME IMPORTANT WOMEN FIGURES OF FRENCH REVOLUTION </a:t>
            </a:r>
            <a:endParaRPr lang="en-US" sz="4400"/>
          </a:p>
        </p:txBody>
      </p:sp>
      <p:sp>
        <p:nvSpPr>
          <p:cNvPr id="3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283040849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a:extLst>
              <a:ext uri="{FF2B5EF4-FFF2-40B4-BE49-F238E27FC236}">
                <a16:creationId xmlns:a16="http://schemas.microsoft.com/office/drawing/2014/main" id="{94704186-F358-E534-BCB5-923683CBB782}"/>
              </a:ext>
            </a:extLst>
          </p:cNvPr>
          <p:cNvPicPr>
            <a:picLocks noChangeAspect="1"/>
          </p:cNvPicPr>
          <p:nvPr/>
        </p:nvPicPr>
        <p:blipFill rotWithShape="1">
          <a:blip r:embed="rId2">
            <a:alphaModFix amt="50000"/>
          </a:blip>
          <a:srcRect t="19446" r="-1" b="34568"/>
          <a:stretch/>
        </p:blipFill>
        <p:spPr>
          <a:xfrm>
            <a:off x="305" y="10"/>
            <a:ext cx="12191695" cy="6857990"/>
          </a:xfrm>
          <a:prstGeom prst="rect">
            <a:avLst/>
          </a:prstGeom>
        </p:spPr>
      </p:pic>
      <p:sp>
        <p:nvSpPr>
          <p:cNvPr id="45"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49" name="Rectangle 48">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E6F675-C390-1E34-A561-A8863C3516B0}"/>
              </a:ext>
            </a:extLst>
          </p:cNvPr>
          <p:cNvSpPr>
            <a:spLocks noGrp="1"/>
          </p:cNvSpPr>
          <p:nvPr>
            <p:ph type="title"/>
          </p:nvPr>
        </p:nvSpPr>
        <p:spPr>
          <a:xfrm>
            <a:off x="1130271" y="1193800"/>
            <a:ext cx="3193050" cy="4699000"/>
          </a:xfrm>
        </p:spPr>
        <p:txBody>
          <a:bodyPr anchor="ctr">
            <a:normAutofit/>
          </a:bodyPr>
          <a:lstStyle/>
          <a:p>
            <a:r>
              <a:rPr lang="en-US" err="1">
                <a:latin typeface="Georgia"/>
              </a:rPr>
              <a:t>Olympe</a:t>
            </a:r>
            <a:r>
              <a:rPr lang="en-US">
                <a:latin typeface="Georgia"/>
              </a:rPr>
              <a:t> de gouges</a:t>
            </a:r>
            <a:endParaRPr lang="en-US"/>
          </a:p>
        </p:txBody>
      </p:sp>
      <p:cxnSp>
        <p:nvCxnSpPr>
          <p:cNvPr id="51" name="Straight Connector 50">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AutoShape 2" descr="Olympe de Gouges">
            <a:extLst>
              <a:ext uri="{FF2B5EF4-FFF2-40B4-BE49-F238E27FC236}">
                <a16:creationId xmlns:a16="http://schemas.microsoft.com/office/drawing/2014/main" id="{55A99C5A-EBCF-D233-1D1B-F0429E4AB0A6}"/>
              </a:ext>
            </a:extLst>
          </p:cNvPr>
          <p:cNvSpPr>
            <a:spLocks noGrp="1" noChangeAspect="1" noChangeArrowheads="1"/>
          </p:cNvSpPr>
          <p:nvPr>
            <p:ph idx="1"/>
          </p:nvPr>
        </p:nvSpPr>
        <p:spPr bwMode="auto">
          <a:xfrm>
            <a:off x="4976636" y="1193800"/>
            <a:ext cx="6085091" cy="469900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 anchorCtr="0" compatLnSpc="1">
            <a:prstTxWarp prst="textNoShape">
              <a:avLst/>
            </a:prstTxWarp>
            <a:noAutofit/>
          </a:bodyPr>
          <a:lstStyle/>
          <a:p>
            <a:pPr fontAlgn="base">
              <a:lnSpc>
                <a:spcPct val="110000"/>
              </a:lnSpc>
            </a:pPr>
            <a:r>
              <a:rPr lang="en-US" sz="2400" err="1">
                <a:solidFill>
                  <a:srgbClr val="FF0000"/>
                </a:solidFill>
                <a:latin typeface="Georgia"/>
                <a:hlinkClick r:id="rId3">
                  <a:extLst>
                    <a:ext uri="{A12FA001-AC4F-418D-AE19-62706E023703}">
                      <ahyp:hlinkClr xmlns:ahyp="http://schemas.microsoft.com/office/drawing/2018/hyperlinkcolor" val="tx"/>
                    </a:ext>
                  </a:extLst>
                </a:hlinkClick>
              </a:rPr>
              <a:t>Olympe</a:t>
            </a:r>
            <a:r>
              <a:rPr lang="en-US" sz="2400">
                <a:solidFill>
                  <a:srgbClr val="FF0000"/>
                </a:solidFill>
                <a:latin typeface="Georgia"/>
                <a:hlinkClick r:id="rId3">
                  <a:extLst>
                    <a:ext uri="{A12FA001-AC4F-418D-AE19-62706E023703}">
                      <ahyp:hlinkClr xmlns:ahyp="http://schemas.microsoft.com/office/drawing/2018/hyperlinkcolor" val="tx"/>
                    </a:ext>
                  </a:extLst>
                </a:hlinkClick>
              </a:rPr>
              <a:t> de Gouges</a:t>
            </a:r>
            <a:r>
              <a:rPr lang="en-US" sz="2400">
                <a:latin typeface="Georgia"/>
              </a:rPr>
              <a:t>, a playwright in France before the Revolution, sought to remedy the exclusion of women. In 1791, she wrote and published the "Declaration of the Rights of Woman and of the Citizen” . </a:t>
            </a:r>
          </a:p>
          <a:p>
            <a:pPr>
              <a:lnSpc>
                <a:spcPct val="110000"/>
              </a:lnSpc>
            </a:pPr>
            <a:r>
              <a:rPr lang="en-US" sz="2400">
                <a:latin typeface="Georgia"/>
              </a:rPr>
              <a:t>The document was modeled after the Assembly’s document, asserting that women, while different from men, also had the capacity of reason and moral decision-making. She asserted that women had the right to free speech.</a:t>
            </a:r>
          </a:p>
          <a:p>
            <a:pPr>
              <a:lnSpc>
                <a:spcPct val="110000"/>
              </a:lnSpc>
            </a:pPr>
            <a:r>
              <a:rPr lang="en-US" sz="2400">
                <a:latin typeface="Georgia"/>
              </a:rPr>
              <a:t>De Gouges was associated with the Girondists and fell victim to the Jacobins and the guillotine in November 1793.</a:t>
            </a:r>
            <a:br>
              <a:rPr lang="en-US" sz="2400" b="1" i="0">
                <a:effectLst/>
                <a:latin typeface="Lato" panose="020F0502020204030203" pitchFamily="34" charset="0"/>
              </a:rPr>
            </a:br>
            <a:endParaRPr lang="en-IN" sz="2400"/>
          </a:p>
        </p:txBody>
      </p:sp>
      <p:sp>
        <p:nvSpPr>
          <p:cNvPr id="53"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5" name="AutoShape 4" descr="Olympe de Gouges">
            <a:extLst>
              <a:ext uri="{FF2B5EF4-FFF2-40B4-BE49-F238E27FC236}">
                <a16:creationId xmlns:a16="http://schemas.microsoft.com/office/drawing/2014/main" id="{19221C1B-A897-7F58-26A9-CAD98C65A8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Olympe de Gouges">
            <a:extLst>
              <a:ext uri="{FF2B5EF4-FFF2-40B4-BE49-F238E27FC236}">
                <a16:creationId xmlns:a16="http://schemas.microsoft.com/office/drawing/2014/main" id="{5A4381AF-B5C7-73C9-EB39-C7E5AE03ECE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Olympe de Gouges">
            <a:extLst>
              <a:ext uri="{FF2B5EF4-FFF2-40B4-BE49-F238E27FC236}">
                <a16:creationId xmlns:a16="http://schemas.microsoft.com/office/drawing/2014/main" id="{C6C212DF-8C57-E089-99E1-65A050C9D11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Olympe de Gouges">
            <a:extLst>
              <a:ext uri="{FF2B5EF4-FFF2-40B4-BE49-F238E27FC236}">
                <a16:creationId xmlns:a16="http://schemas.microsoft.com/office/drawing/2014/main" id="{5864CE14-4B37-0FD2-CC6D-8F7122615FD5}"/>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Olympe de Gouges">
            <a:extLst>
              <a:ext uri="{FF2B5EF4-FFF2-40B4-BE49-F238E27FC236}">
                <a16:creationId xmlns:a16="http://schemas.microsoft.com/office/drawing/2014/main" id="{D0495DA6-8306-0617-2A53-0E79EE7B8D4F}"/>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Olympe de Gouges">
            <a:extLst>
              <a:ext uri="{FF2B5EF4-FFF2-40B4-BE49-F238E27FC236}">
                <a16:creationId xmlns:a16="http://schemas.microsoft.com/office/drawing/2014/main" id="{A23744FD-334B-D042-8930-09A9BB0AC351}"/>
              </a:ext>
            </a:extLst>
          </p:cNvPr>
          <p:cNvSpPr>
            <a:spLocks noChangeAspect="1" noChangeArrowheads="1"/>
          </p:cNvSpPr>
          <p:nvPr/>
        </p:nvSpPr>
        <p:spPr bwMode="auto">
          <a:xfrm>
            <a:off x="6705599" y="1701354"/>
            <a:ext cx="3821185" cy="2642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6" descr="Olympe de Gouges">
            <a:extLst>
              <a:ext uri="{FF2B5EF4-FFF2-40B4-BE49-F238E27FC236}">
                <a16:creationId xmlns:a16="http://schemas.microsoft.com/office/drawing/2014/main" id="{55F35648-FFF6-69C1-DFE5-FB305C31ACF7}"/>
              </a:ext>
            </a:extLst>
          </p:cNvPr>
          <p:cNvSpPr>
            <a:spLocks noChangeAspect="1" noChangeArrowheads="1"/>
          </p:cNvSpPr>
          <p:nvPr/>
        </p:nvSpPr>
        <p:spPr bwMode="auto">
          <a:xfrm>
            <a:off x="6857999" y="1853754"/>
            <a:ext cx="3821185" cy="2642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8" descr="Olympe de Gouges">
            <a:extLst>
              <a:ext uri="{FF2B5EF4-FFF2-40B4-BE49-F238E27FC236}">
                <a16:creationId xmlns:a16="http://schemas.microsoft.com/office/drawing/2014/main" id="{0CD6E96E-89A1-649A-62EB-383BB8F1FFA7}"/>
              </a:ext>
            </a:extLst>
          </p:cNvPr>
          <p:cNvSpPr>
            <a:spLocks noChangeAspect="1" noChangeArrowheads="1"/>
          </p:cNvSpPr>
          <p:nvPr/>
        </p:nvSpPr>
        <p:spPr bwMode="auto">
          <a:xfrm>
            <a:off x="6705600" y="403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8838231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038CEA-6BAF-1F29-E15C-30B376CA6966}"/>
              </a:ext>
            </a:extLst>
          </p:cNvPr>
          <p:cNvPicPr>
            <a:picLocks noChangeAspect="1"/>
          </p:cNvPicPr>
          <p:nvPr/>
        </p:nvPicPr>
        <p:blipFill rotWithShape="1">
          <a:blip r:embed="rId2">
            <a:alphaModFix amt="50000"/>
          </a:blip>
          <a:srcRect t="9424" r="-1" b="6303"/>
          <a:stretch/>
        </p:blipFill>
        <p:spPr>
          <a:xfrm>
            <a:off x="305" y="10"/>
            <a:ext cx="12191695" cy="6857990"/>
          </a:xfrm>
          <a:prstGeom prst="rect">
            <a:avLst/>
          </a:prstGeom>
        </p:spPr>
      </p:pic>
      <p:sp>
        <p:nvSpPr>
          <p:cNvPr id="16"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19" name="Rectangle 2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EA98AC0-8678-DA44-E878-7C018423BF9A}"/>
              </a:ext>
            </a:extLst>
          </p:cNvPr>
          <p:cNvSpPr>
            <a:spLocks noGrp="1"/>
          </p:cNvSpPr>
          <p:nvPr>
            <p:ph type="title"/>
          </p:nvPr>
        </p:nvSpPr>
        <p:spPr>
          <a:xfrm>
            <a:off x="1130271" y="1193800"/>
            <a:ext cx="3193050" cy="4699000"/>
          </a:xfrm>
        </p:spPr>
        <p:txBody>
          <a:bodyPr anchor="ctr">
            <a:normAutofit/>
          </a:bodyPr>
          <a:lstStyle/>
          <a:p>
            <a:r>
              <a:rPr lang="en-IN" sz="3600" b="0" i="0">
                <a:effectLst/>
                <a:latin typeface="Lato"/>
                <a:ea typeface="Lato"/>
                <a:cs typeface="Lato"/>
              </a:rPr>
              <a:t>Charlotte Corday</a:t>
            </a:r>
            <a:endParaRPr lang="en-IN" sz="3600">
              <a:latin typeface="Lato"/>
              <a:ea typeface="Lato"/>
              <a:cs typeface="Lato"/>
            </a:endParaRPr>
          </a:p>
        </p:txBody>
      </p:sp>
      <p:cxnSp>
        <p:nvCxnSpPr>
          <p:cNvPr id="21" name="Straight Connector 2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1" name="AutoShape 10" descr="Painting: Assassination of Marat by Charlotte Corday, unknown artist">
            <a:extLst>
              <a:ext uri="{FF2B5EF4-FFF2-40B4-BE49-F238E27FC236}">
                <a16:creationId xmlns:a16="http://schemas.microsoft.com/office/drawing/2014/main" id="{8CAC6535-722D-E173-C599-84972FBCC9A2}"/>
              </a:ext>
            </a:extLst>
          </p:cNvPr>
          <p:cNvSpPr>
            <a:spLocks noGrp="1" noChangeAspect="1" noChangeArrowheads="1"/>
          </p:cNvSpPr>
          <p:nvPr>
            <p:ph idx="1"/>
          </p:nvPr>
        </p:nvSpPr>
        <p:spPr bwMode="auto">
          <a:xfrm>
            <a:off x="4976636" y="1193800"/>
            <a:ext cx="6085091" cy="469900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 anchorCtr="0" compatLnSpc="1">
            <a:prstTxWarp prst="textNoShape">
              <a:avLst/>
            </a:prstTxWarp>
            <a:noAutofit/>
          </a:bodyPr>
          <a:lstStyle/>
          <a:p>
            <a:r>
              <a:rPr lang="en-US" sz="2400" b="0" i="0" u="none" strike="noStrike">
                <a:effectLst/>
                <a:latin typeface="Georgia"/>
                <a:hlinkClick r:id="rId3"/>
              </a:rPr>
              <a:t>Charlotte Corday</a:t>
            </a:r>
            <a:r>
              <a:rPr lang="en-US" sz="2400" b="0" i="0">
                <a:effectLst/>
                <a:latin typeface="Georgia"/>
              </a:rPr>
              <a:t> supported the Revolution and the more moderate Republican party, the Girondists, once the conflict was underway. When the more radical Jacobins turned on the Girondists, Corday decided to murder Jean-Paul Marat, the journalist who called for the death of the Girondists. She stabbed him in his bathtub on July 13, 1793, and was guillotined for the crime four days later after a quick trial and conviction</a:t>
            </a:r>
            <a:endParaRPr lang="en-IN" sz="2400">
              <a:latin typeface="Georgia"/>
            </a:endParaRPr>
          </a:p>
        </p:txBody>
      </p:sp>
      <p:sp>
        <p:nvSpPr>
          <p:cNvPr id="23"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230029557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15953DB-C32D-AFFE-10F5-0DE1BF749434}"/>
              </a:ext>
            </a:extLst>
          </p:cNvPr>
          <p:cNvPicPr>
            <a:picLocks noChangeAspect="1"/>
          </p:cNvPicPr>
          <p:nvPr/>
        </p:nvPicPr>
        <p:blipFill rotWithShape="1">
          <a:blip r:embed="rId2">
            <a:alphaModFix amt="50000"/>
          </a:blip>
          <a:srcRect r="-1" b="15728"/>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26" name="Rectangle 2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C771EA9-2ACA-1065-FC4A-6798F99CF060}"/>
              </a:ext>
            </a:extLst>
          </p:cNvPr>
          <p:cNvSpPr>
            <a:spLocks noGrp="1"/>
          </p:cNvSpPr>
          <p:nvPr>
            <p:ph type="title"/>
          </p:nvPr>
        </p:nvSpPr>
        <p:spPr>
          <a:xfrm>
            <a:off x="1130271" y="1193800"/>
            <a:ext cx="3193050" cy="4699000"/>
          </a:xfrm>
        </p:spPr>
        <p:txBody>
          <a:bodyPr anchor="ctr">
            <a:normAutofit/>
          </a:bodyPr>
          <a:lstStyle/>
          <a:p>
            <a:r>
              <a:rPr lang="en-IN" sz="2500" b="0" i="0">
                <a:effectLst/>
                <a:latin typeface="Lato"/>
                <a:ea typeface="Lato"/>
                <a:cs typeface="Lato"/>
              </a:rPr>
              <a:t>Mary Wollstonecraft</a:t>
            </a:r>
            <a:endParaRPr lang="en-IN" sz="2500">
              <a:latin typeface="Lato"/>
              <a:ea typeface="Lato"/>
              <a:cs typeface="Lato"/>
            </a:endParaRPr>
          </a:p>
        </p:txBody>
      </p:sp>
      <p:cxnSp>
        <p:nvCxnSpPr>
          <p:cNvPr id="28" name="Straight Connector 2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EC371E-2DE5-8736-4725-3FECE505A7B4}"/>
              </a:ext>
            </a:extLst>
          </p:cNvPr>
          <p:cNvSpPr>
            <a:spLocks noGrp="1"/>
          </p:cNvSpPr>
          <p:nvPr>
            <p:ph idx="1"/>
          </p:nvPr>
        </p:nvSpPr>
        <p:spPr>
          <a:xfrm>
            <a:off x="4976636" y="1193800"/>
            <a:ext cx="6085091" cy="4699000"/>
          </a:xfrm>
        </p:spPr>
        <p:txBody>
          <a:bodyPr vert="horz" lIns="91440" tIns="45720" rIns="91440" bIns="45720" rtlCol="0" anchor="ctr">
            <a:normAutofit/>
          </a:bodyPr>
          <a:lstStyle/>
          <a:p>
            <a:r>
              <a:rPr lang="en-US" b="0" i="0" u="none" strike="noStrike">
                <a:effectLst/>
                <a:latin typeface="Georgia"/>
                <a:hlinkClick r:id="rId3"/>
              </a:rPr>
              <a:t>Mary Wollstonecraft</a:t>
            </a:r>
            <a:r>
              <a:rPr lang="en-US" b="0" i="0">
                <a:effectLst/>
                <a:latin typeface="Georgia"/>
              </a:rPr>
              <a:t> may have been a British writer and citizen, but the French Revolution influenced her work. She wrote the books "A Vindication of the Rights of Woman" (1792) and an "A Vindication of the Rights of Man" (1790) after listening to discussions in intellectual circles about the French Revolution. She visited France in 1792 and published "A Historical and Moral View of the Origin and Progress of the French Revolution." In this text, she tried to reconcile her support for the basic ideas of the Revolution with her horror at the bloody turn it took later.</a:t>
            </a:r>
            <a:endParaRPr lang="en-IN">
              <a:latin typeface="Georgia"/>
            </a:endParaRPr>
          </a:p>
        </p:txBody>
      </p:sp>
      <p:sp>
        <p:nvSpPr>
          <p:cNvPr id="3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4" name="AutoShape 2" descr="Mary Wollstonecraft - detail from a painting by John Odie, about 1797">
            <a:extLst>
              <a:ext uri="{FF2B5EF4-FFF2-40B4-BE49-F238E27FC236}">
                <a16:creationId xmlns:a16="http://schemas.microsoft.com/office/drawing/2014/main" id="{DCA65F52-D141-3EA5-5231-7CAC3B2916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2589442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70B3-289E-5F6E-F1B4-515D3664A746}"/>
              </a:ext>
            </a:extLst>
          </p:cNvPr>
          <p:cNvSpPr>
            <a:spLocks noGrp="1"/>
          </p:cNvSpPr>
          <p:nvPr>
            <p:ph type="title"/>
          </p:nvPr>
        </p:nvSpPr>
        <p:spPr>
          <a:xfrm>
            <a:off x="1451579" y="589142"/>
            <a:ext cx="9603275" cy="922263"/>
          </a:xfrm>
        </p:spPr>
        <p:txBody>
          <a:bodyPr>
            <a:normAutofit/>
          </a:bodyPr>
          <a:lstStyle/>
          <a:p>
            <a:r>
              <a:rPr lang="en-IN" sz="4800" u="sng"/>
              <a:t>Achievements</a:t>
            </a:r>
            <a:r>
              <a:rPr lang="en-IN" sz="4000"/>
              <a:t> </a:t>
            </a:r>
          </a:p>
        </p:txBody>
      </p:sp>
      <p:sp>
        <p:nvSpPr>
          <p:cNvPr id="4" name="Rectangle 1">
            <a:extLst>
              <a:ext uri="{FF2B5EF4-FFF2-40B4-BE49-F238E27FC236}">
                <a16:creationId xmlns:a16="http://schemas.microsoft.com/office/drawing/2014/main" id="{8FF31CEA-95C3-158F-97D5-5736C47658D5}"/>
              </a:ext>
            </a:extLst>
          </p:cNvPr>
          <p:cNvSpPr>
            <a:spLocks noGrp="1" noChangeArrowheads="1"/>
          </p:cNvSpPr>
          <p:nvPr>
            <p:ph idx="1"/>
          </p:nvPr>
        </p:nvSpPr>
        <p:spPr bwMode="auto">
          <a:xfrm>
            <a:off x="1451579" y="1539518"/>
            <a:ext cx="9881948" cy="510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Söhne"/>
              </a:rPr>
              <a:t>Some of the achievements for women during the French Revolution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sng" strike="noStrike" cap="none" normalizeH="0" baseline="0">
                <a:ln>
                  <a:noFill/>
                </a:ln>
                <a:solidFill>
                  <a:srgbClr val="000000"/>
                </a:solidFill>
                <a:effectLst/>
                <a:latin typeface="Söhne"/>
              </a:rPr>
              <a:t>The right to education</a:t>
            </a:r>
            <a:r>
              <a:rPr kumimoji="0" lang="en-US" altLang="en-US" sz="2400" b="0" i="0" u="none" strike="noStrike" cap="none" normalizeH="0" baseline="0">
                <a:ln>
                  <a:noFill/>
                </a:ln>
                <a:solidFill>
                  <a:srgbClr val="000000"/>
                </a:solidFill>
                <a:effectLst/>
                <a:latin typeface="Söhne"/>
              </a:rPr>
              <a:t>: During the Revolution, schools were opened to girls, and they were allowed to receive education.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24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sng" strike="noStrike" cap="none" normalizeH="0" baseline="0">
                <a:ln>
                  <a:noFill/>
                </a:ln>
                <a:solidFill>
                  <a:srgbClr val="000000"/>
                </a:solidFill>
                <a:effectLst/>
                <a:latin typeface="Söhne"/>
              </a:rPr>
              <a:t>The right to own property</a:t>
            </a:r>
            <a:r>
              <a:rPr kumimoji="0" lang="en-US" altLang="en-US" sz="2400" b="0" i="0" u="none" strike="noStrike" cap="none" normalizeH="0" baseline="0">
                <a:ln>
                  <a:noFill/>
                </a:ln>
                <a:solidFill>
                  <a:srgbClr val="000000"/>
                </a:solidFill>
                <a:effectLst/>
                <a:latin typeface="Söhne"/>
              </a:rPr>
              <a:t>: Women were granted the right to own property in their own name, which was a significant achievement as previously, women's property belonged to their husbands.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24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sng" strike="noStrike" cap="none" normalizeH="0" baseline="0">
                <a:ln>
                  <a:noFill/>
                </a:ln>
                <a:solidFill>
                  <a:srgbClr val="000000"/>
                </a:solidFill>
                <a:effectLst/>
                <a:latin typeface="Söhne"/>
              </a:rPr>
              <a:t>The right to divorce</a:t>
            </a:r>
            <a:r>
              <a:rPr kumimoji="0" lang="en-US" altLang="en-US" sz="2400" b="0" i="0" u="none" strike="noStrike" cap="none" normalizeH="0" baseline="0">
                <a:ln>
                  <a:noFill/>
                </a:ln>
                <a:solidFill>
                  <a:srgbClr val="000000"/>
                </a:solidFill>
                <a:effectLst/>
                <a:latin typeface="Söhne"/>
              </a:rPr>
              <a:t>: Women were given the right to divorce their husbands and were no longer bound by an unhappy or abusive marriage.</a:t>
            </a:r>
            <a:endParaRPr lang="en-US" altLang="en-US" sz="24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24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131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373A-4326-0B31-4FE0-B082169C622D}"/>
              </a:ext>
            </a:extLst>
          </p:cNvPr>
          <p:cNvSpPr>
            <a:spLocks noGrp="1"/>
          </p:cNvSpPr>
          <p:nvPr>
            <p:ph type="title"/>
          </p:nvPr>
        </p:nvSpPr>
        <p:spPr>
          <a:xfrm>
            <a:off x="1451579" y="989901"/>
            <a:ext cx="9603275" cy="863853"/>
          </a:xfrm>
        </p:spPr>
        <p:txBody>
          <a:bodyPr/>
          <a:lstStyle/>
          <a:p>
            <a:r>
              <a:rPr lang="en-IN" u="sng"/>
              <a:t>Achievements</a:t>
            </a:r>
          </a:p>
        </p:txBody>
      </p:sp>
      <p:sp>
        <p:nvSpPr>
          <p:cNvPr id="3" name="Content Placeholder 2">
            <a:extLst>
              <a:ext uri="{FF2B5EF4-FFF2-40B4-BE49-F238E27FC236}">
                <a16:creationId xmlns:a16="http://schemas.microsoft.com/office/drawing/2014/main" id="{DC791890-671D-5346-4A81-B000858F7F83}"/>
              </a:ext>
            </a:extLst>
          </p:cNvPr>
          <p:cNvSpPr>
            <a:spLocks noGrp="1"/>
          </p:cNvSpPr>
          <p:nvPr>
            <p:ph idx="1"/>
          </p:nvPr>
        </p:nvSpPr>
        <p:spPr>
          <a:xfrm>
            <a:off x="1451579" y="1850081"/>
            <a:ext cx="9603275" cy="3969655"/>
          </a:xfrm>
        </p:spPr>
        <p:txBody>
          <a:bodyPr>
            <a:normAutofit fontScale="92500" lnSpcReduction="10000"/>
          </a:bodyPr>
          <a:lstStyle/>
          <a:p>
            <a:pPr marL="0" indent="0" eaLnBrk="0" fontAlgn="base" hangingPunct="0">
              <a:lnSpc>
                <a:spcPct val="100000"/>
              </a:lnSpc>
              <a:spcBef>
                <a:spcPct val="0"/>
              </a:spcBef>
              <a:spcAft>
                <a:spcPct val="0"/>
              </a:spcAft>
              <a:buClrTx/>
              <a:buSzTx/>
              <a:buNone/>
            </a:pPr>
            <a:r>
              <a:rPr lang="en-US" sz="2400">
                <a:solidFill>
                  <a:schemeClr val="accent1"/>
                </a:solidFill>
                <a:latin typeface="Alegreya"/>
              </a:rPr>
              <a:t>4</a:t>
            </a:r>
            <a:r>
              <a:rPr lang="en-US" sz="2400" u="sng">
                <a:solidFill>
                  <a:schemeClr val="accent1"/>
                </a:solidFill>
                <a:latin typeface="Alegreya"/>
              </a:rPr>
              <a:t>.</a:t>
            </a:r>
            <a:r>
              <a:rPr lang="en-US" sz="2400" u="sng">
                <a:solidFill>
                  <a:srgbClr val="000000"/>
                </a:solidFill>
                <a:latin typeface="Alegreya"/>
              </a:rPr>
              <a:t>The right to participate in politics</a:t>
            </a:r>
            <a:r>
              <a:rPr lang="en-US" sz="2400">
                <a:solidFill>
                  <a:srgbClr val="000000"/>
                </a:solidFill>
                <a:latin typeface="Alegreya"/>
              </a:rPr>
              <a:t>: Women were allowed to participate in political clubs and were able to express their views on the issues of the day.</a:t>
            </a:r>
            <a:endParaRPr lang="en-US" altLang="en-US" sz="2400" u="sng">
              <a:solidFill>
                <a:srgbClr val="000000"/>
              </a:solidFill>
              <a:latin typeface="Alegreya"/>
            </a:endParaRPr>
          </a:p>
          <a:p>
            <a:pPr marL="0" marR="0" lvl="0" indent="0" algn="l" defTabSz="914400">
              <a:lnSpc>
                <a:spcPct val="100000"/>
              </a:lnSpc>
              <a:spcBef>
                <a:spcPct val="0"/>
              </a:spcBef>
              <a:spcAft>
                <a:spcPct val="0"/>
              </a:spcAft>
              <a:buClrTx/>
              <a:buSzTx/>
              <a:buFontTx/>
              <a:buAutoNum type="arabicPeriod" startAt="5"/>
              <a:tabLst/>
            </a:pPr>
            <a:r>
              <a:rPr kumimoji="0" lang="en-US" altLang="en-US" sz="2400" b="0" i="0" u="sng" strike="noStrike" cap="none" normalizeH="0" baseline="0">
                <a:ln>
                  <a:noFill/>
                </a:ln>
                <a:solidFill>
                  <a:srgbClr val="000000"/>
                </a:solidFill>
                <a:effectLst/>
                <a:latin typeface="Söhne"/>
              </a:rPr>
              <a:t>The right to equality before the law</a:t>
            </a:r>
            <a:r>
              <a:rPr kumimoji="0" lang="en-US" altLang="en-US" sz="2400" b="0" i="0" u="none" strike="noStrike" cap="none" normalizeH="0" baseline="0">
                <a:ln>
                  <a:noFill/>
                </a:ln>
                <a:solidFill>
                  <a:srgbClr val="000000"/>
                </a:solidFill>
                <a:effectLst/>
                <a:latin typeface="Söhne"/>
              </a:rPr>
              <a:t>: The revolutionaries declared that all citizens were equal before the law, which included women.</a:t>
            </a:r>
            <a:endParaRPr lang="en-US"/>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0" i="0" u="sng" strike="noStrike" cap="none" normalizeH="0" baseline="0">
                <a:ln>
                  <a:noFill/>
                </a:ln>
                <a:solidFill>
                  <a:srgbClr val="000000"/>
                </a:solidFill>
                <a:effectLst/>
                <a:latin typeface="Söhne"/>
              </a:rPr>
              <a:t>The right to work</a:t>
            </a:r>
            <a:r>
              <a:rPr kumimoji="0" lang="en-US" altLang="en-US" sz="2400" b="0" i="0" u="none" strike="noStrike" cap="none" normalizeH="0" baseline="0">
                <a:ln>
                  <a:noFill/>
                </a:ln>
                <a:solidFill>
                  <a:srgbClr val="000000"/>
                </a:solidFill>
                <a:effectLst/>
                <a:latin typeface="Söhne"/>
              </a:rPr>
              <a:t>: Women were allowed to work in industries previously closed to them, such as printing and publishing.</a:t>
            </a:r>
            <a:endParaRPr lang="en-US" altLang="en-US" sz="24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Söhne"/>
              </a:rPr>
              <a:t>While these achievements were significant, it is important to note that they were not extended to all women, as they were mostly restricted to the upper classes. Nonetheless, the French Revolution marked an important turning point in the history of women's rights and paved the way for further progress towards gender equality.</a:t>
            </a:r>
            <a:endParaRPr lang="en-US" altLang="en-US" sz="2400" b="0" i="0" u="none" strike="noStrike" cap="none" normalizeH="0" baseline="0">
              <a:ln>
                <a:noFill/>
              </a:ln>
              <a:solidFill>
                <a:srgbClr val="000000"/>
              </a:solidFill>
              <a:effectLst/>
              <a:latin typeface="Söhne"/>
            </a:endParaRPr>
          </a:p>
          <a:p>
            <a:endParaRPr lang="en-IN"/>
          </a:p>
        </p:txBody>
      </p:sp>
    </p:spTree>
    <p:extLst>
      <p:ext uri="{BB962C8B-B14F-4D97-AF65-F5344CB8AC3E}">
        <p14:creationId xmlns:p14="http://schemas.microsoft.com/office/powerpoint/2010/main" val="2319374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DFA5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8F3E00BE-5AB6-B5F4-C38C-B72F0CFEFE2F}"/>
              </a:ext>
            </a:extLst>
          </p:cNvPr>
          <p:cNvPicPr>
            <a:picLocks noGrp="1" noChangeAspect="1"/>
          </p:cNvPicPr>
          <p:nvPr>
            <p:ph idx="1"/>
          </p:nvPr>
        </p:nvPicPr>
        <p:blipFill>
          <a:blip r:embed="rId3"/>
          <a:stretch>
            <a:fillRect/>
          </a:stretch>
        </p:blipFill>
        <p:spPr>
          <a:xfrm>
            <a:off x="4027742" y="643467"/>
            <a:ext cx="4136516" cy="5571066"/>
          </a:xfrm>
          <a:prstGeom prst="rect">
            <a:avLst/>
          </a:prstGeom>
        </p:spPr>
      </p:pic>
    </p:spTree>
    <p:extLst>
      <p:ext uri="{BB962C8B-B14F-4D97-AF65-F5344CB8AC3E}">
        <p14:creationId xmlns:p14="http://schemas.microsoft.com/office/powerpoint/2010/main" val="2586297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9DF795-EC85-2B18-AEC9-6F4C3526359D}"/>
              </a:ext>
            </a:extLst>
          </p:cNvPr>
          <p:cNvPicPr>
            <a:picLocks noChangeAspect="1"/>
          </p:cNvPicPr>
          <p:nvPr/>
        </p:nvPicPr>
        <p:blipFill rotWithShape="1">
          <a:blip r:embed="rId2">
            <a:duotone>
              <a:prstClr val="black"/>
              <a:schemeClr val="bg1">
                <a:tint val="45000"/>
                <a:satMod val="400000"/>
              </a:schemeClr>
            </a:duotone>
            <a:alphaModFix amt="10000"/>
          </a:blip>
          <a:srcRect t="31837" b="11913"/>
          <a:stretch/>
        </p:blipFill>
        <p:spPr>
          <a:xfrm>
            <a:off x="20" y="10"/>
            <a:ext cx="12191980" cy="6857990"/>
          </a:xfrm>
          <a:prstGeom prst="rect">
            <a:avLst/>
          </a:prstGeom>
        </p:spPr>
      </p:pic>
      <p:sp>
        <p:nvSpPr>
          <p:cNvPr id="2" name="Title 1">
            <a:extLst>
              <a:ext uri="{FF2B5EF4-FFF2-40B4-BE49-F238E27FC236}">
                <a16:creationId xmlns:a16="http://schemas.microsoft.com/office/drawing/2014/main" id="{BAD8159F-6F52-C030-50E4-7584D67442E9}"/>
              </a:ext>
            </a:extLst>
          </p:cNvPr>
          <p:cNvSpPr>
            <a:spLocks noGrp="1"/>
          </p:cNvSpPr>
          <p:nvPr>
            <p:ph type="ctrTitle"/>
          </p:nvPr>
        </p:nvSpPr>
        <p:spPr>
          <a:xfrm>
            <a:off x="301557" y="0"/>
            <a:ext cx="10961329" cy="3906372"/>
          </a:xfrm>
        </p:spPr>
        <p:txBody>
          <a:bodyPr anchor="b">
            <a:normAutofit fontScale="90000"/>
          </a:bodyPr>
          <a:lstStyle/>
          <a:p>
            <a:pPr algn="l"/>
            <a:r>
              <a:rPr lang="en-IN" sz="8000" b="1"/>
              <a:t>How it influences French Society</a:t>
            </a:r>
            <a:br>
              <a:rPr lang="en-IN" sz="8000">
                <a:solidFill>
                  <a:schemeClr val="tx2"/>
                </a:solidFill>
              </a:rPr>
            </a:br>
            <a:endParaRPr lang="en-IN" sz="8000">
              <a:solidFill>
                <a:schemeClr val="tx2"/>
              </a:solidFill>
            </a:endParaRPr>
          </a:p>
        </p:txBody>
      </p:sp>
      <p:sp>
        <p:nvSpPr>
          <p:cNvPr id="3" name="Subtitle 2">
            <a:extLst>
              <a:ext uri="{FF2B5EF4-FFF2-40B4-BE49-F238E27FC236}">
                <a16:creationId xmlns:a16="http://schemas.microsoft.com/office/drawing/2014/main" id="{2AB1260E-BE17-9CFB-76EA-CD9000BE9685}"/>
              </a:ext>
            </a:extLst>
          </p:cNvPr>
          <p:cNvSpPr>
            <a:spLocks noGrp="1"/>
          </p:cNvSpPr>
          <p:nvPr>
            <p:ph type="subTitle" idx="1"/>
          </p:nvPr>
        </p:nvSpPr>
        <p:spPr>
          <a:xfrm>
            <a:off x="732567" y="3673503"/>
            <a:ext cx="10530318" cy="2344055"/>
          </a:xfrm>
        </p:spPr>
        <p:txBody>
          <a:bodyPr anchor="t">
            <a:normAutofit fontScale="70000" lnSpcReduction="20000"/>
          </a:bodyPr>
          <a:lstStyle/>
          <a:p>
            <a:pPr algn="l"/>
            <a:r>
              <a:rPr lang="en-US" sz="2200" b="0" i="0">
                <a:solidFill>
                  <a:schemeClr val="tx2"/>
                </a:solidFill>
                <a:effectLst/>
                <a:latin typeface="-apple-system"/>
              </a:rPr>
              <a:t> </a:t>
            </a:r>
            <a:r>
              <a:rPr lang="en-US" sz="3200" b="0" i="0">
                <a:effectLst/>
                <a:latin typeface="-apple-system"/>
              </a:rPr>
              <a:t>Prior and during the French Revolution, women made a lot of efforts to change their status in society. During these years their contribution was important and crucial. Although their attempts didn</a:t>
            </a:r>
            <a:r>
              <a:rPr lang="en-US" sz="3200">
                <a:latin typeface="-apple-system"/>
              </a:rPr>
              <a:t>’</a:t>
            </a:r>
            <a:r>
              <a:rPr lang="en-US" sz="3200" b="0" i="0">
                <a:effectLst/>
                <a:latin typeface="-apple-system"/>
              </a:rPr>
              <a:t>t have the results women wanted, their contribution in the French Revolution and their constant demand for political rights was a turning point in the history</a:t>
            </a:r>
            <a:r>
              <a:rPr lang="en-US" sz="2200" b="0" i="0">
                <a:solidFill>
                  <a:schemeClr val="tx2"/>
                </a:solidFill>
                <a:effectLst/>
                <a:latin typeface="-apple-system"/>
              </a:rPr>
              <a:t>.</a:t>
            </a:r>
            <a:endParaRPr lang="en-IN" sz="2200">
              <a:solidFill>
                <a:schemeClr val="tx2"/>
              </a:solidFill>
            </a:endParaRPr>
          </a:p>
        </p:txBody>
      </p:sp>
    </p:spTree>
    <p:extLst>
      <p:ext uri="{BB962C8B-B14F-4D97-AF65-F5344CB8AC3E}">
        <p14:creationId xmlns:p14="http://schemas.microsoft.com/office/powerpoint/2010/main" val="3959224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B3149-3DA0-9259-3338-42FACBC6D7A5}"/>
              </a:ext>
            </a:extLst>
          </p:cNvPr>
          <p:cNvSpPr>
            <a:spLocks noGrp="1"/>
          </p:cNvSpPr>
          <p:nvPr>
            <p:ph type="title"/>
          </p:nvPr>
        </p:nvSpPr>
        <p:spPr>
          <a:xfrm>
            <a:off x="849683" y="1240076"/>
            <a:ext cx="2727813" cy="4584527"/>
          </a:xfrm>
        </p:spPr>
        <p:txBody>
          <a:bodyPr>
            <a:normAutofit/>
          </a:bodyPr>
          <a:lstStyle/>
          <a:p>
            <a:r>
              <a:rPr lang="en-IN" u="sng">
                <a:solidFill>
                  <a:srgbClr val="FFFFFF"/>
                </a:solidFill>
              </a:rPr>
              <a:t>Why women was not able to get their rights</a:t>
            </a:r>
          </a:p>
        </p:txBody>
      </p:sp>
      <p:sp>
        <p:nvSpPr>
          <p:cNvPr id="3" name="Content Placeholder 2">
            <a:extLst>
              <a:ext uri="{FF2B5EF4-FFF2-40B4-BE49-F238E27FC236}">
                <a16:creationId xmlns:a16="http://schemas.microsoft.com/office/drawing/2014/main" id="{208BB9DB-1367-89B3-F181-E03D817A9E4D}"/>
              </a:ext>
            </a:extLst>
          </p:cNvPr>
          <p:cNvSpPr>
            <a:spLocks noGrp="1"/>
          </p:cNvSpPr>
          <p:nvPr>
            <p:ph idx="1"/>
          </p:nvPr>
        </p:nvSpPr>
        <p:spPr>
          <a:xfrm>
            <a:off x="4002123" y="2027"/>
            <a:ext cx="8186859" cy="6671147"/>
          </a:xfrm>
        </p:spPr>
        <p:txBody>
          <a:bodyPr anchor="t">
            <a:noAutofit/>
          </a:bodyPr>
          <a:lstStyle/>
          <a:p>
            <a:pPr>
              <a:lnSpc>
                <a:spcPct val="110000"/>
              </a:lnSpc>
            </a:pPr>
            <a:r>
              <a:rPr lang="en-US" sz="2400" b="0" dirty="0">
                <a:effectLst/>
                <a:latin typeface="Calibri"/>
                <a:ea typeface="Calibri" panose="020F0502020204030204" pitchFamily="34" charset="0"/>
                <a:cs typeface="Calibri"/>
              </a:rPr>
              <a:t>Women have never operated as one monolithic group, and the French Revolution proved no exception.</a:t>
            </a:r>
            <a:r>
              <a:rPr lang="en-US" sz="2400" dirty="0">
                <a:latin typeface="Calibri"/>
                <a:ea typeface="Calibri" panose="020F0502020204030204" pitchFamily="34" charset="0"/>
                <a:cs typeface="Calibri"/>
              </a:rPr>
              <a:t> </a:t>
            </a:r>
            <a:endParaRPr lang="en-US" sz="2400" b="0">
              <a:effectLst/>
              <a:latin typeface="Calibri"/>
              <a:ea typeface="Calibri" panose="020F0502020204030204" pitchFamily="34" charset="0"/>
              <a:cs typeface="Calibri" panose="020F0502020204030204" pitchFamily="34" charset="0"/>
            </a:endParaRPr>
          </a:p>
          <a:p>
            <a:pPr>
              <a:lnSpc>
                <a:spcPct val="110000"/>
              </a:lnSpc>
            </a:pPr>
            <a:r>
              <a:rPr lang="en-US" sz="2400" b="0" dirty="0">
                <a:effectLst/>
                <a:latin typeface="Calibri"/>
                <a:ea typeface="Calibri" panose="020F0502020204030204" pitchFamily="34" charset="0"/>
                <a:cs typeface="Calibri"/>
              </a:rPr>
              <a:t>If the movement had ever been unified, that unity dissolved quickly. There is some fluidity between these groups, but in general the upper class had very little to do with the street worker. And even among the working class women, there were </a:t>
            </a:r>
            <a:r>
              <a:rPr lang="en-US" sz="2400" dirty="0">
                <a:latin typeface="Calibri"/>
                <a:ea typeface="Calibri" panose="020F0502020204030204" pitchFamily="34" charset="0"/>
                <a:cs typeface="Calibri"/>
              </a:rPr>
              <a:t>ideological</a:t>
            </a:r>
            <a:r>
              <a:rPr lang="en-US" sz="2400" b="0" dirty="0">
                <a:effectLst/>
                <a:latin typeface="Calibri"/>
                <a:ea typeface="Calibri" panose="020F0502020204030204" pitchFamily="34" charset="0"/>
                <a:cs typeface="Calibri"/>
              </a:rPr>
              <a:t> differences between the </a:t>
            </a:r>
            <a:r>
              <a:rPr lang="en-US" sz="2400" dirty="0">
                <a:latin typeface="Calibri"/>
                <a:ea typeface="Calibri" panose="020F0502020204030204" pitchFamily="34" charset="0"/>
                <a:cs typeface="Calibri"/>
              </a:rPr>
              <a:t>more radical</a:t>
            </a:r>
            <a:r>
              <a:rPr lang="en-US" sz="2400" dirty="0">
                <a:effectLst/>
                <a:latin typeface="Calibri"/>
                <a:ea typeface="Calibri" panose="020F0502020204030204" pitchFamily="34" charset="0"/>
                <a:cs typeface="Calibri"/>
              </a:rPr>
              <a:t> </a:t>
            </a:r>
            <a:r>
              <a:rPr lang="en-US" sz="2400" dirty="0">
                <a:latin typeface="Calibri"/>
                <a:ea typeface="Calibri" panose="020F0502020204030204" pitchFamily="34" charset="0"/>
                <a:cs typeface="Calibri"/>
              </a:rPr>
              <a:t>republicans revolutionaries such</a:t>
            </a:r>
            <a:r>
              <a:rPr lang="en-US" sz="2400" b="0" dirty="0">
                <a:effectLst/>
                <a:latin typeface="Calibri"/>
                <a:ea typeface="Calibri" panose="020F0502020204030204" pitchFamily="34" charset="0"/>
                <a:cs typeface="Calibri"/>
              </a:rPr>
              <a:t> as Pauline </a:t>
            </a:r>
            <a:r>
              <a:rPr lang="en-US" sz="2400" dirty="0">
                <a:latin typeface="Calibri"/>
                <a:ea typeface="Calibri" panose="020F0502020204030204" pitchFamily="34" charset="0"/>
                <a:cs typeface="Calibri"/>
              </a:rPr>
              <a:t>Leon</a:t>
            </a:r>
            <a:r>
              <a:rPr lang="en-US" sz="2400" b="0" dirty="0">
                <a:effectLst/>
                <a:latin typeface="Calibri"/>
                <a:ea typeface="Calibri" panose="020F0502020204030204" pitchFamily="34" charset="0"/>
                <a:cs typeface="Calibri"/>
              </a:rPr>
              <a:t>, and the ordinary market women who did not relate to their political fervor.</a:t>
            </a:r>
          </a:p>
          <a:p>
            <a:pPr>
              <a:lnSpc>
                <a:spcPct val="110000"/>
              </a:lnSpc>
            </a:pPr>
            <a:r>
              <a:rPr lang="en-US" sz="2400" dirty="0">
                <a:latin typeface="Calibri"/>
                <a:ea typeface="Calibri" panose="020F0502020204030204" pitchFamily="34" charset="0"/>
                <a:cs typeface="Calibri"/>
              </a:rPr>
              <a:t> These</a:t>
            </a:r>
            <a:r>
              <a:rPr lang="en-US" sz="2400" b="0" dirty="0">
                <a:effectLst/>
                <a:latin typeface="Calibri"/>
                <a:ea typeface="Calibri" panose="020F0502020204030204" pitchFamily="34" charset="0"/>
                <a:cs typeface="Calibri"/>
              </a:rPr>
              <a:t> women did not always agree on what was important, and the men in power exploited </a:t>
            </a:r>
            <a:r>
              <a:rPr lang="en-US" sz="2400" dirty="0">
                <a:latin typeface="Calibri"/>
                <a:ea typeface="Calibri" panose="020F0502020204030204" pitchFamily="34" charset="0"/>
                <a:cs typeface="Calibri"/>
              </a:rPr>
              <a:t>the disagreements </a:t>
            </a:r>
            <a:r>
              <a:rPr lang="en-US" sz="2400" b="0" dirty="0">
                <a:effectLst/>
                <a:latin typeface="Calibri"/>
                <a:ea typeface="Calibri" panose="020F0502020204030204" pitchFamily="34" charset="0"/>
                <a:cs typeface="Calibri"/>
              </a:rPr>
              <a:t> to shut down the more radical protests.</a:t>
            </a:r>
            <a:r>
              <a:rPr lang="en-US" sz="2400" dirty="0">
                <a:latin typeface="Calibri"/>
                <a:ea typeface="Calibri" panose="020F0502020204030204" pitchFamily="34" charset="0"/>
                <a:cs typeface="Calibri"/>
              </a:rPr>
              <a:t> </a:t>
            </a:r>
            <a:endParaRPr lang="en-US" sz="2400" b="0">
              <a:effectLst/>
              <a:latin typeface="Calibri"/>
              <a:ea typeface="Calibri" panose="020F0502020204030204" pitchFamily="34" charset="0"/>
              <a:cs typeface="Calibri" panose="020F0502020204030204" pitchFamily="34" charset="0"/>
            </a:endParaRPr>
          </a:p>
          <a:p>
            <a:pPr>
              <a:lnSpc>
                <a:spcPct val="110000"/>
              </a:lnSpc>
            </a:pPr>
            <a:r>
              <a:rPr lang="en-US" sz="2400" b="0" dirty="0">
                <a:effectLst/>
                <a:latin typeface="Calibri"/>
                <a:ea typeface="Calibri" panose="020F0502020204030204" pitchFamily="34" charset="0"/>
                <a:cs typeface="Calibri"/>
              </a:rPr>
              <a:t>These divisions among women were mirrored in the movement at large, and the debate in France over true liberté continued to play out in cycles of revolution and counter-revolution.</a:t>
            </a:r>
            <a:endParaRPr lang="en-IN" sz="2400">
              <a:latin typeface="Calibri"/>
              <a:ea typeface="Calibri" panose="020F0502020204030204" pitchFamily="34" charset="0"/>
              <a:cs typeface="Calibri"/>
            </a:endParaRPr>
          </a:p>
        </p:txBody>
      </p:sp>
    </p:spTree>
    <p:extLst>
      <p:ext uri="{BB962C8B-B14F-4D97-AF65-F5344CB8AC3E}">
        <p14:creationId xmlns:p14="http://schemas.microsoft.com/office/powerpoint/2010/main" val="3354188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8888F-F54B-4118-FDA2-9C7B97E7297D}"/>
              </a:ext>
            </a:extLst>
          </p:cNvPr>
          <p:cNvSpPr>
            <a:spLocks noGrp="1"/>
          </p:cNvSpPr>
          <p:nvPr>
            <p:ph type="title"/>
          </p:nvPr>
        </p:nvSpPr>
        <p:spPr>
          <a:xfrm>
            <a:off x="849683" y="1240076"/>
            <a:ext cx="2727813" cy="4584527"/>
          </a:xfrm>
        </p:spPr>
        <p:txBody>
          <a:bodyPr>
            <a:normAutofit/>
          </a:bodyPr>
          <a:lstStyle/>
          <a:p>
            <a:r>
              <a:rPr lang="en-US" sz="3600" b="0" i="0" u="sng">
                <a:solidFill>
                  <a:srgbClr val="FFFFFF"/>
                </a:solidFill>
                <a:effectLst/>
                <a:latin typeface="Alegreya"/>
              </a:rPr>
              <a:t>impact on women</a:t>
            </a:r>
            <a:endParaRPr lang="en-IN" sz="3600" u="sng">
              <a:solidFill>
                <a:srgbClr val="FFFFFF"/>
              </a:solidFill>
            </a:endParaRPr>
          </a:p>
        </p:txBody>
      </p:sp>
      <p:sp>
        <p:nvSpPr>
          <p:cNvPr id="3" name="Content Placeholder 2">
            <a:extLst>
              <a:ext uri="{FF2B5EF4-FFF2-40B4-BE49-F238E27FC236}">
                <a16:creationId xmlns:a16="http://schemas.microsoft.com/office/drawing/2014/main" id="{B30BEC41-4177-BD43-AD36-66A340909ED5}"/>
              </a:ext>
            </a:extLst>
          </p:cNvPr>
          <p:cNvSpPr>
            <a:spLocks noGrp="1"/>
          </p:cNvSpPr>
          <p:nvPr>
            <p:ph idx="1"/>
          </p:nvPr>
        </p:nvSpPr>
        <p:spPr>
          <a:xfrm>
            <a:off x="4212078" y="136187"/>
            <a:ext cx="7675122" cy="6498077"/>
          </a:xfrm>
        </p:spPr>
        <p:txBody>
          <a:bodyPr anchor="t">
            <a:noAutofit/>
          </a:bodyPr>
          <a:lstStyle/>
          <a:p>
            <a:r>
              <a:rPr lang="en-US" sz="2400" b="0" i="0" dirty="0">
                <a:effectLst/>
                <a:latin typeface="Calibri"/>
                <a:cs typeface="Calibri"/>
              </a:rPr>
              <a:t>Although women had not gained the right to vote or hold office, they had certainly made their presence known during the Revolution. At the end of the decade of revolution, a well-known writer, Constance </a:t>
            </a:r>
            <a:r>
              <a:rPr lang="en-US" sz="2400" b="0" i="0" dirty="0" err="1">
                <a:effectLst/>
                <a:latin typeface="Calibri"/>
                <a:cs typeface="Calibri"/>
              </a:rPr>
              <a:t>Pipelet</a:t>
            </a:r>
            <a:r>
              <a:rPr lang="en-US" sz="2400" b="0" i="0" dirty="0">
                <a:effectLst/>
                <a:latin typeface="Calibri"/>
                <a:cs typeface="Calibri"/>
              </a:rPr>
              <a:t>, offered her views on its impact on women.</a:t>
            </a:r>
          </a:p>
          <a:p>
            <a:r>
              <a:rPr lang="en-US" sz="2400" dirty="0">
                <a:latin typeface="Calibri"/>
                <a:cs typeface="Calibri"/>
              </a:rPr>
              <a:t> S</a:t>
            </a:r>
            <a:r>
              <a:rPr lang="en-US" sz="2400" b="0" i="0" dirty="0">
                <a:effectLst/>
                <a:latin typeface="Calibri"/>
                <a:cs typeface="Calibri"/>
              </a:rPr>
              <a:t>he did insist that the Revolution had forced women to become </a:t>
            </a:r>
            <a:r>
              <a:rPr lang="en-US" sz="2400" b="1" i="0" dirty="0">
                <a:effectLst/>
                <a:latin typeface="Calibri"/>
                <a:cs typeface="Calibri"/>
              </a:rPr>
              <a:t>more aware of their status in society</a:t>
            </a:r>
            <a:r>
              <a:rPr lang="en-US" sz="2400" b="0" i="0" dirty="0">
                <a:effectLst/>
                <a:latin typeface="Calibri"/>
                <a:cs typeface="Calibri"/>
              </a:rPr>
              <a:t>.</a:t>
            </a:r>
            <a:r>
              <a:rPr lang="en-US" sz="2400" dirty="0">
                <a:latin typeface="Calibri"/>
                <a:cs typeface="Calibri"/>
              </a:rPr>
              <a:t> </a:t>
            </a:r>
            <a:endParaRPr lang="en-US" sz="2400" b="0" i="0" dirty="0">
              <a:effectLst/>
              <a:latin typeface="Calibri"/>
              <a:cs typeface="Calibri"/>
            </a:endParaRPr>
          </a:p>
          <a:p>
            <a:r>
              <a:rPr lang="en-US" sz="2400" b="0" i="0" dirty="0">
                <a:effectLst/>
                <a:latin typeface="Calibri"/>
                <a:cs typeface="Calibri"/>
              </a:rPr>
              <a:t>She also argued that the Republic should justify itself by offering women more education and more opportunities. Her writing shows that women's demands had been heard and that even if they had gone underground, they had not been forgotten. </a:t>
            </a:r>
            <a:endParaRPr lang="en-IN" sz="2400">
              <a:latin typeface="Calibri"/>
              <a:cs typeface="Calibri"/>
            </a:endParaRPr>
          </a:p>
        </p:txBody>
      </p:sp>
    </p:spTree>
    <p:extLst>
      <p:ext uri="{BB962C8B-B14F-4D97-AF65-F5344CB8AC3E}">
        <p14:creationId xmlns:p14="http://schemas.microsoft.com/office/powerpoint/2010/main" val="229059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D911-44A2-B9C6-2EC6-BBA5A5C4B759}"/>
              </a:ext>
            </a:extLst>
          </p:cNvPr>
          <p:cNvSpPr>
            <a:spLocks noGrp="1"/>
          </p:cNvSpPr>
          <p:nvPr>
            <p:ph type="title"/>
          </p:nvPr>
        </p:nvSpPr>
        <p:spPr>
          <a:xfrm>
            <a:off x="1451580" y="804520"/>
            <a:ext cx="7408565" cy="1049235"/>
          </a:xfrm>
        </p:spPr>
        <p:txBody>
          <a:bodyPr>
            <a:normAutofit/>
          </a:bodyPr>
          <a:lstStyle/>
          <a:p>
            <a:r>
              <a:rPr lang="en-US"/>
              <a:t>Women's march on </a:t>
            </a:r>
            <a:r>
              <a:rPr lang="en-US" err="1"/>
              <a:t>versailles</a:t>
            </a:r>
          </a:p>
        </p:txBody>
      </p:sp>
      <p:sp>
        <p:nvSpPr>
          <p:cNvPr id="55" name="Content Placeholder 10">
            <a:extLst>
              <a:ext uri="{FF2B5EF4-FFF2-40B4-BE49-F238E27FC236}">
                <a16:creationId xmlns:a16="http://schemas.microsoft.com/office/drawing/2014/main" id="{7A38D609-E956-C5C2-C93F-FEB483860923}"/>
              </a:ext>
            </a:extLst>
          </p:cNvPr>
          <p:cNvSpPr>
            <a:spLocks noGrp="1"/>
          </p:cNvSpPr>
          <p:nvPr>
            <p:ph idx="1"/>
          </p:nvPr>
        </p:nvSpPr>
        <p:spPr>
          <a:xfrm>
            <a:off x="1285928" y="1794862"/>
            <a:ext cx="5550355" cy="3450613"/>
          </a:xfrm>
        </p:spPr>
        <p:txBody>
          <a:bodyPr vert="horz" lIns="91440" tIns="45720" rIns="91440" bIns="45720" rtlCol="0" anchor="t">
            <a:noAutofit/>
          </a:bodyPr>
          <a:lstStyle/>
          <a:p>
            <a:endParaRPr lang="en-US" sz="600">
              <a:highlight>
                <a:srgbClr val="FFFF83"/>
              </a:highlight>
              <a:latin typeface="Gill Sans MT"/>
            </a:endParaRPr>
          </a:p>
          <a:p>
            <a:r>
              <a:rPr lang="en-US" sz="2200">
                <a:latin typeface="Alegreya"/>
              </a:rPr>
              <a:t>The French Revolution began with thousands of women unhappy over the price and scarcity of bread. These women grew into some 60,000 marchers two days later. The march turned the tide against the royal rule in the France, forcing the king to submit to the people's will and proving that the royals were not invulnerable.</a:t>
            </a:r>
          </a:p>
        </p:txBody>
      </p:sp>
      <p:pic>
        <p:nvPicPr>
          <p:cNvPr id="7" name="Picture 7">
            <a:extLst>
              <a:ext uri="{FF2B5EF4-FFF2-40B4-BE49-F238E27FC236}">
                <a16:creationId xmlns:a16="http://schemas.microsoft.com/office/drawing/2014/main" id="{150D357B-80B8-34F3-9152-4058B6BEB471}"/>
              </a:ext>
            </a:extLst>
          </p:cNvPr>
          <p:cNvPicPr>
            <a:picLocks noChangeAspect="1"/>
          </p:cNvPicPr>
          <p:nvPr/>
        </p:nvPicPr>
        <p:blipFill>
          <a:blip r:embed="rId2"/>
          <a:stretch>
            <a:fillRect/>
          </a:stretch>
        </p:blipFill>
        <p:spPr>
          <a:xfrm>
            <a:off x="8147136" y="1918450"/>
            <a:ext cx="2764312" cy="3719120"/>
          </a:xfrm>
          <a:prstGeom prst="rect">
            <a:avLst/>
          </a:prstGeom>
        </p:spPr>
      </p:pic>
    </p:spTree>
    <p:extLst>
      <p:ext uri="{BB962C8B-B14F-4D97-AF65-F5344CB8AC3E}">
        <p14:creationId xmlns:p14="http://schemas.microsoft.com/office/powerpoint/2010/main" val="4048960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0"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2"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4"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8"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1"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3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3695-6465-AFC1-9464-CFE8D0CF7A83}"/>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5600">
                <a:solidFill>
                  <a:srgbClr val="454545"/>
                </a:solidFill>
              </a:rPr>
              <a:t>Women through the Lenses of French Men</a:t>
            </a:r>
            <a:br>
              <a:rPr lang="en-US" sz="5600">
                <a:solidFill>
                  <a:srgbClr val="454545"/>
                </a:solidFill>
              </a:rPr>
            </a:br>
            <a:endParaRPr lang="en-US" sz="5600">
              <a:solidFill>
                <a:srgbClr val="454545"/>
              </a:solidFill>
            </a:endParaRPr>
          </a:p>
        </p:txBody>
      </p:sp>
      <p:pic>
        <p:nvPicPr>
          <p:cNvPr id="134"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5"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4683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60" name="Rectangle 2054">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62" name="Picture 205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64" name="Straight Connector 205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066" name="Rectangle 2060">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62">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4" name="Rectangle 2064">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Women are nothing but machines for producing... - Quote">
            <a:extLst>
              <a:ext uri="{FF2B5EF4-FFF2-40B4-BE49-F238E27FC236}">
                <a16:creationId xmlns:a16="http://schemas.microsoft.com/office/drawing/2014/main" id="{88024057-EE0C-B90F-2326-B087897A0E7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 b="16025"/>
          <a:stretch/>
        </p:blipFill>
        <p:spPr bwMode="auto">
          <a:xfrm>
            <a:off x="1363980" y="1339596"/>
            <a:ext cx="9464040" cy="417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642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3FC9-AA9E-722C-5A8F-AB70A8CD935A}"/>
              </a:ext>
            </a:extLst>
          </p:cNvPr>
          <p:cNvSpPr>
            <a:spLocks noGrp="1"/>
          </p:cNvSpPr>
          <p:nvPr>
            <p:ph type="title"/>
          </p:nvPr>
        </p:nvSpPr>
        <p:spPr>
          <a:xfrm>
            <a:off x="642026" y="535021"/>
            <a:ext cx="10208548" cy="794115"/>
          </a:xfrm>
        </p:spPr>
        <p:txBody>
          <a:bodyPr>
            <a:normAutofit/>
          </a:bodyPr>
          <a:lstStyle/>
          <a:p>
            <a:r>
              <a:rPr lang="en-IN"/>
              <a:t>Depiction in Paintings</a:t>
            </a:r>
          </a:p>
        </p:txBody>
      </p:sp>
      <p:sp>
        <p:nvSpPr>
          <p:cNvPr id="3" name="Content Placeholder 2">
            <a:extLst>
              <a:ext uri="{FF2B5EF4-FFF2-40B4-BE49-F238E27FC236}">
                <a16:creationId xmlns:a16="http://schemas.microsoft.com/office/drawing/2014/main" id="{ED0D205C-2079-93B7-C57E-B4B6EB433A3C}"/>
              </a:ext>
            </a:extLst>
          </p:cNvPr>
          <p:cNvSpPr>
            <a:spLocks noGrp="1"/>
          </p:cNvSpPr>
          <p:nvPr>
            <p:ph idx="1"/>
          </p:nvPr>
        </p:nvSpPr>
        <p:spPr>
          <a:xfrm>
            <a:off x="4036243" y="3270320"/>
            <a:ext cx="3776143" cy="1356830"/>
          </a:xfrm>
        </p:spPr>
        <p:txBody>
          <a:bodyPr>
            <a:normAutofit/>
          </a:bodyPr>
          <a:lstStyle/>
          <a:p>
            <a:pPr marL="87353" indent="-87353" defTabSz="349413">
              <a:spcBef>
                <a:spcPts val="382"/>
              </a:spcBef>
            </a:pPr>
            <a:r>
              <a:rPr lang="en-US" sz="764" kern="1200">
                <a:solidFill>
                  <a:srgbClr val="0A0A0A"/>
                </a:solidFill>
                <a:effectLst/>
                <a:latin typeface="Alegreya"/>
                <a:ea typeface="+mn-ea"/>
                <a:cs typeface="+mn-cs"/>
              </a:rPr>
              <a:t>. </a:t>
            </a:r>
            <a:endParaRPr lang="en-IN"/>
          </a:p>
        </p:txBody>
      </p:sp>
      <p:graphicFrame>
        <p:nvGraphicFramePr>
          <p:cNvPr id="20" name="TextBox 4">
            <a:extLst>
              <a:ext uri="{FF2B5EF4-FFF2-40B4-BE49-F238E27FC236}">
                <a16:creationId xmlns:a16="http://schemas.microsoft.com/office/drawing/2014/main" id="{7423BC2F-B3E4-0BA9-99A8-721DE11CB957}"/>
              </a:ext>
            </a:extLst>
          </p:cNvPr>
          <p:cNvGraphicFramePr/>
          <p:nvPr>
            <p:extLst>
              <p:ext uri="{D42A27DB-BD31-4B8C-83A1-F6EECF244321}">
                <p14:modId xmlns:p14="http://schemas.microsoft.com/office/powerpoint/2010/main" val="1796857997"/>
              </p:ext>
            </p:extLst>
          </p:nvPr>
        </p:nvGraphicFramePr>
        <p:xfrm>
          <a:off x="507460" y="1398232"/>
          <a:ext cx="11177080" cy="4655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42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143F-021C-B604-45A2-17FE18E1D6A0}"/>
              </a:ext>
            </a:extLst>
          </p:cNvPr>
          <p:cNvSpPr>
            <a:spLocks noGrp="1"/>
          </p:cNvSpPr>
          <p:nvPr>
            <p:ph type="title"/>
          </p:nvPr>
        </p:nvSpPr>
        <p:spPr>
          <a:xfrm>
            <a:off x="492981" y="111319"/>
            <a:ext cx="5283711" cy="1742436"/>
          </a:xfrm>
        </p:spPr>
        <p:txBody>
          <a:bodyPr>
            <a:noAutofit/>
          </a:bodyPr>
          <a:lstStyle/>
          <a:p>
            <a:r>
              <a:rPr lang="en-IN" sz="2400" b="1" i="1">
                <a:effectLst/>
                <a:latin typeface="Times New Roman" panose="02020603050405020304" pitchFamily="18" charset="0"/>
              </a:rPr>
              <a:t>Madame Philippe </a:t>
            </a:r>
            <a:r>
              <a:rPr lang="en-IN" sz="2400" b="1" i="1" err="1">
                <a:effectLst/>
                <a:latin typeface="Times New Roman" panose="02020603050405020304" pitchFamily="18" charset="0"/>
              </a:rPr>
              <a:t>Panon</a:t>
            </a:r>
            <a:r>
              <a:rPr lang="en-IN" sz="2400" b="1" i="1">
                <a:effectLst/>
                <a:latin typeface="Times New Roman" panose="02020603050405020304" pitchFamily="18" charset="0"/>
              </a:rPr>
              <a:t> </a:t>
            </a:r>
            <a:r>
              <a:rPr lang="en-IN" sz="2400" b="1" i="1" err="1">
                <a:effectLst/>
                <a:latin typeface="Times New Roman" panose="02020603050405020304" pitchFamily="18" charset="0"/>
              </a:rPr>
              <a:t>Desbassayns</a:t>
            </a:r>
            <a:r>
              <a:rPr lang="en-IN" sz="2400" b="1" i="1">
                <a:effectLst/>
                <a:latin typeface="Times New Roman" panose="02020603050405020304" pitchFamily="18" charset="0"/>
              </a:rPr>
              <a:t> de Richemont and Her Son, Eugene,</a:t>
            </a:r>
            <a:r>
              <a:rPr lang="en-IN" sz="2400" b="1" i="0">
                <a:effectLst/>
                <a:latin typeface="Times New Roman" panose="02020603050405020304" pitchFamily="18" charset="0"/>
              </a:rPr>
              <a:t> Marie </a:t>
            </a:r>
            <a:r>
              <a:rPr lang="en-IN" sz="2400" b="1" i="0" err="1">
                <a:effectLst/>
                <a:latin typeface="Times New Roman" panose="02020603050405020304" pitchFamily="18" charset="0"/>
              </a:rPr>
              <a:t>Guillelmine</a:t>
            </a:r>
            <a:r>
              <a:rPr lang="en-IN" sz="2400" b="1" i="0">
                <a:effectLst/>
                <a:latin typeface="Times New Roman" panose="02020603050405020304" pitchFamily="18" charset="0"/>
              </a:rPr>
              <a:t> Benoist, Oil on Canvas, 1802, 53.61.4</a:t>
            </a:r>
            <a:endParaRPr lang="en-IN" sz="2400" b="1"/>
          </a:p>
        </p:txBody>
      </p:sp>
      <p:sp>
        <p:nvSpPr>
          <p:cNvPr id="3" name="Content Placeholder 2">
            <a:extLst>
              <a:ext uri="{FF2B5EF4-FFF2-40B4-BE49-F238E27FC236}">
                <a16:creationId xmlns:a16="http://schemas.microsoft.com/office/drawing/2014/main" id="{FDE57FE4-348D-B5DF-D6D7-8A9A32B2F306}"/>
              </a:ext>
            </a:extLst>
          </p:cNvPr>
          <p:cNvSpPr>
            <a:spLocks noGrp="1"/>
          </p:cNvSpPr>
          <p:nvPr>
            <p:ph idx="1"/>
          </p:nvPr>
        </p:nvSpPr>
        <p:spPr>
          <a:xfrm>
            <a:off x="612250" y="2015732"/>
            <a:ext cx="5883965" cy="4074172"/>
          </a:xfrm>
        </p:spPr>
        <p:txBody>
          <a:bodyPr>
            <a:normAutofit/>
          </a:bodyPr>
          <a:lstStyle/>
          <a:p>
            <a:pPr>
              <a:lnSpc>
                <a:spcPct val="110000"/>
              </a:lnSpc>
            </a:pPr>
            <a:r>
              <a:rPr lang="en-US" b="0" i="0" dirty="0">
                <a:effectLst/>
                <a:latin typeface="Times New Roman" panose="02020603050405020304" pitchFamily="18" charset="0"/>
              </a:rPr>
              <a:t>In the immediate years following the French Revolution, women involved with domestic affairs continued to be praised</a:t>
            </a:r>
            <a:r>
              <a:rPr lang="en-US" b="1" i="0" dirty="0">
                <a:effectLst/>
                <a:latin typeface="Times New Roman" panose="02020603050405020304" pitchFamily="18" charset="0"/>
              </a:rPr>
              <a:t>. </a:t>
            </a:r>
            <a:r>
              <a:rPr lang="en-US" i="0" u="sng" dirty="0">
                <a:effectLst/>
                <a:latin typeface="Times New Roman" panose="02020603050405020304" pitchFamily="18" charset="0"/>
              </a:rPr>
              <a:t>In this painting, the mother, Madame Philippe </a:t>
            </a:r>
            <a:r>
              <a:rPr lang="en-US" i="0" u="sng" dirty="0" err="1">
                <a:effectLst/>
                <a:latin typeface="Times New Roman" panose="02020603050405020304" pitchFamily="18" charset="0"/>
              </a:rPr>
              <a:t>Panon</a:t>
            </a:r>
            <a:r>
              <a:rPr lang="en-US" i="0" u="sng" dirty="0">
                <a:effectLst/>
                <a:latin typeface="Times New Roman" panose="02020603050405020304" pitchFamily="18" charset="0"/>
              </a:rPr>
              <a:t>, holds her son, Eugene, very closely and with love. This portrait is meant to encourage other mothers to do the same in loving and caring for their homes</a:t>
            </a:r>
            <a:r>
              <a:rPr lang="en-US" b="0" i="0" dirty="0">
                <a:effectLst/>
                <a:latin typeface="Times New Roman" panose="02020603050405020304" pitchFamily="18" charset="0"/>
              </a:rPr>
              <a:t>. This idea that women should stay at home is furthered by Jean-Jacques Rousseau, who believes that women are incapable of invention and should not be involved in public spheres, which, he was confident, were reserved for men only.</a:t>
            </a:r>
            <a:endParaRPr lang="en-IN" dirty="0"/>
          </a:p>
        </p:txBody>
      </p:sp>
      <p:pic>
        <p:nvPicPr>
          <p:cNvPr id="3074" name="Picture 2">
            <a:extLst>
              <a:ext uri="{FF2B5EF4-FFF2-40B4-BE49-F238E27FC236}">
                <a16:creationId xmlns:a16="http://schemas.microsoft.com/office/drawing/2014/main" id="{A84E61A4-C79D-816F-1980-995B4E17CE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 r="4359" b="-1"/>
          <a:stretch/>
        </p:blipFill>
        <p:spPr bwMode="auto">
          <a:xfrm>
            <a:off x="6812421" y="804519"/>
            <a:ext cx="3847743" cy="528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392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100" name="Content Placeholder 2">
            <a:extLst>
              <a:ext uri="{FF2B5EF4-FFF2-40B4-BE49-F238E27FC236}">
                <a16:creationId xmlns:a16="http://schemas.microsoft.com/office/drawing/2014/main" id="{F6090E3D-62C6-6C9E-524D-E7833ABD7BDD}"/>
              </a:ext>
            </a:extLst>
          </p:cNvPr>
          <p:cNvGraphicFramePr>
            <a:graphicFrameLocks noGrp="1"/>
          </p:cNvGraphicFramePr>
          <p:nvPr>
            <p:ph idx="1"/>
            <p:extLst>
              <p:ext uri="{D42A27DB-BD31-4B8C-83A1-F6EECF244321}">
                <p14:modId xmlns:p14="http://schemas.microsoft.com/office/powerpoint/2010/main" val="1106333783"/>
              </p:ext>
            </p:extLst>
          </p:nvPr>
        </p:nvGraphicFramePr>
        <p:xfrm>
          <a:off x="-262394" y="1956021"/>
          <a:ext cx="8772079" cy="4260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a:extLst>
              <a:ext uri="{FF2B5EF4-FFF2-40B4-BE49-F238E27FC236}">
                <a16:creationId xmlns:a16="http://schemas.microsoft.com/office/drawing/2014/main" id="{43A72094-4BF3-BC89-94DA-33D93E453A56}"/>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646607" y="282849"/>
            <a:ext cx="3451288" cy="5577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E886D3-0921-8C12-4ADC-61B49213B3BB}"/>
              </a:ext>
            </a:extLst>
          </p:cNvPr>
          <p:cNvSpPr txBox="1"/>
          <p:nvPr/>
        </p:nvSpPr>
        <p:spPr>
          <a:xfrm>
            <a:off x="540689" y="365227"/>
            <a:ext cx="7450014" cy="1200329"/>
          </a:xfrm>
          <a:prstGeom prst="rect">
            <a:avLst/>
          </a:prstGeom>
          <a:noFill/>
        </p:spPr>
        <p:txBody>
          <a:bodyPr wrap="square">
            <a:spAutoFit/>
          </a:bodyPr>
          <a:lstStyle/>
          <a:p>
            <a:r>
              <a:rPr lang="en-IN" sz="3200" b="1" i="1">
                <a:effectLst/>
                <a:latin typeface="Times New Roman" panose="02020603050405020304" pitchFamily="18" charset="0"/>
              </a:rPr>
              <a:t>Liberty</a:t>
            </a:r>
            <a:r>
              <a:rPr lang="en-IN" sz="2000" i="1">
                <a:effectLst/>
                <a:latin typeface="Times New Roman" panose="02020603050405020304" pitchFamily="18" charset="0"/>
              </a:rPr>
              <a:t>—She Has Overthrown the Hydra of Tyranny and Broken the Yoke of Despotism, </a:t>
            </a:r>
            <a:r>
              <a:rPr lang="en-IN" sz="2000" i="0">
                <a:effectLst/>
                <a:latin typeface="Times New Roman" panose="02020603050405020304" pitchFamily="18" charset="0"/>
              </a:rPr>
              <a:t>Pierre Paul </a:t>
            </a:r>
            <a:r>
              <a:rPr lang="en-IN" sz="2000" i="0" err="1">
                <a:effectLst/>
                <a:latin typeface="Times New Roman" panose="02020603050405020304" pitchFamily="18" charset="0"/>
              </a:rPr>
              <a:t>Prud’hon</a:t>
            </a:r>
            <a:r>
              <a:rPr lang="en-IN" sz="2000" i="0">
                <a:effectLst/>
                <a:latin typeface="Times New Roman" panose="02020603050405020304" pitchFamily="18" charset="0"/>
              </a:rPr>
              <a:t> and Jacques-Louis </a:t>
            </a:r>
            <a:r>
              <a:rPr lang="en-IN" sz="2000" i="0" err="1">
                <a:effectLst/>
                <a:latin typeface="Times New Roman" panose="02020603050405020304" pitchFamily="18" charset="0"/>
              </a:rPr>
              <a:t>Copia</a:t>
            </a:r>
            <a:r>
              <a:rPr lang="en-IN" sz="2000" i="0">
                <a:effectLst/>
                <a:latin typeface="Times New Roman" panose="02020603050405020304" pitchFamily="18" charset="0"/>
              </a:rPr>
              <a:t>, Engraving, 1793, </a:t>
            </a:r>
            <a:r>
              <a:rPr lang="en-IN" sz="2000" i="0" err="1">
                <a:effectLst/>
                <a:latin typeface="Times New Roman" panose="02020603050405020304" pitchFamily="18" charset="0"/>
              </a:rPr>
              <a:t>Bibliotheque</a:t>
            </a:r>
            <a:r>
              <a:rPr lang="en-IN" sz="2000" i="0">
                <a:effectLst/>
                <a:latin typeface="Times New Roman" panose="02020603050405020304" pitchFamily="18" charset="0"/>
              </a:rPr>
              <a:t> </a:t>
            </a:r>
            <a:r>
              <a:rPr lang="en-IN" sz="2000" i="0" err="1">
                <a:effectLst/>
                <a:latin typeface="Times New Roman" panose="02020603050405020304" pitchFamily="18" charset="0"/>
              </a:rPr>
              <a:t>Nationale</a:t>
            </a:r>
            <a:r>
              <a:rPr lang="en-IN" sz="2000" i="0">
                <a:effectLst/>
                <a:latin typeface="Times New Roman" panose="02020603050405020304" pitchFamily="18" charset="0"/>
              </a:rPr>
              <a:t> de France</a:t>
            </a:r>
            <a:endParaRPr lang="en-IN" sz="2000"/>
          </a:p>
        </p:txBody>
      </p:sp>
    </p:spTree>
    <p:extLst>
      <p:ext uri="{BB962C8B-B14F-4D97-AF65-F5344CB8AC3E}">
        <p14:creationId xmlns:p14="http://schemas.microsoft.com/office/powerpoint/2010/main" val="4152352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7D590-6006-8007-4DF3-9F5ADE8F0DF8}"/>
              </a:ext>
            </a:extLst>
          </p:cNvPr>
          <p:cNvSpPr>
            <a:spLocks noGrp="1"/>
          </p:cNvSpPr>
          <p:nvPr>
            <p:ph idx="1"/>
          </p:nvPr>
        </p:nvSpPr>
        <p:spPr>
          <a:xfrm>
            <a:off x="1140541" y="1847087"/>
            <a:ext cx="4953869" cy="4366899"/>
          </a:xfrm>
        </p:spPr>
        <p:txBody>
          <a:bodyPr>
            <a:noAutofit/>
          </a:bodyPr>
          <a:lstStyle/>
          <a:p>
            <a:pPr>
              <a:lnSpc>
                <a:spcPct val="110000"/>
              </a:lnSpc>
              <a:buClr>
                <a:srgbClr val="383950"/>
              </a:buClr>
            </a:pPr>
            <a:r>
              <a:rPr lang="en-US" b="0" i="0" u="sng" dirty="0">
                <a:effectLst/>
                <a:latin typeface="Alegreya"/>
              </a:rPr>
              <a:t>The most popular figure was Liberty, who became, in effect, the preferred symbol of the French Revolution</a:t>
            </a:r>
            <a:r>
              <a:rPr lang="en-US" b="0" i="0" dirty="0">
                <a:effectLst/>
                <a:latin typeface="Alegreya"/>
              </a:rPr>
              <a:t>. Liberty nonetheless became indelibly associated with the French Revolution, so much so that she still appears prominently on French money and in patriotic paintings and statuary.</a:t>
            </a:r>
          </a:p>
          <a:p>
            <a:pPr>
              <a:lnSpc>
                <a:spcPct val="110000"/>
              </a:lnSpc>
              <a:buClr>
                <a:srgbClr val="383950"/>
              </a:buClr>
            </a:pPr>
            <a:r>
              <a:rPr lang="en-US" b="0" i="0" dirty="0">
                <a:effectLst/>
                <a:latin typeface="Alegreya"/>
              </a:rPr>
              <a:t> Liberty usually appeared in Roman dress, often in a toga, holding a pike, the people's instrument for taking back their liberty, with a red liberty cap perched on its tip.</a:t>
            </a:r>
            <a:endParaRPr lang="en-IN" dirty="0"/>
          </a:p>
        </p:txBody>
      </p:sp>
      <p:pic>
        <p:nvPicPr>
          <p:cNvPr id="1030" name="Picture 6">
            <a:extLst>
              <a:ext uri="{FF2B5EF4-FFF2-40B4-BE49-F238E27FC236}">
                <a16:creationId xmlns:a16="http://schemas.microsoft.com/office/drawing/2014/main" id="{E7E75FFF-9851-3372-138D-668AA1C60A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 r="19562" b="3"/>
          <a:stretch/>
        </p:blipFill>
        <p:spPr bwMode="auto">
          <a:xfrm>
            <a:off x="6258137" y="1876547"/>
            <a:ext cx="2328669" cy="38651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Triumph of Liberty">
            <a:extLst>
              <a:ext uri="{FF2B5EF4-FFF2-40B4-BE49-F238E27FC236}">
                <a16:creationId xmlns:a16="http://schemas.microsoft.com/office/drawing/2014/main" id="{2AB9605A-45B8-3F0F-9824-ADACABE052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36" r="18317" b="2"/>
          <a:stretch/>
        </p:blipFill>
        <p:spPr bwMode="auto">
          <a:xfrm>
            <a:off x="8586806" y="1876547"/>
            <a:ext cx="2328670" cy="3865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116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0AA4-5AA1-343E-4EB3-03318E3E02EB}"/>
              </a:ext>
            </a:extLst>
          </p:cNvPr>
          <p:cNvSpPr>
            <a:spLocks noGrp="1"/>
          </p:cNvSpPr>
          <p:nvPr>
            <p:ph type="title"/>
          </p:nvPr>
        </p:nvSpPr>
        <p:spPr>
          <a:xfrm>
            <a:off x="694842" y="1138136"/>
            <a:ext cx="5536719" cy="552552"/>
          </a:xfrm>
        </p:spPr>
        <p:txBody>
          <a:bodyPr>
            <a:normAutofit/>
          </a:bodyPr>
          <a:lstStyle/>
          <a:p>
            <a:r>
              <a:rPr lang="en-IN" dirty="0"/>
              <a:t>                  </a:t>
            </a:r>
            <a:r>
              <a:rPr lang="en-IN" b="1" u="sng" dirty="0"/>
              <a:t>Truth</a:t>
            </a:r>
          </a:p>
        </p:txBody>
      </p:sp>
      <p:sp>
        <p:nvSpPr>
          <p:cNvPr id="3" name="Content Placeholder 2">
            <a:extLst>
              <a:ext uri="{FF2B5EF4-FFF2-40B4-BE49-F238E27FC236}">
                <a16:creationId xmlns:a16="http://schemas.microsoft.com/office/drawing/2014/main" id="{DB3CF413-4E4E-319D-8E26-52089FA3DE60}"/>
              </a:ext>
            </a:extLst>
          </p:cNvPr>
          <p:cNvSpPr>
            <a:spLocks noGrp="1"/>
          </p:cNvSpPr>
          <p:nvPr>
            <p:ph idx="1"/>
          </p:nvPr>
        </p:nvSpPr>
        <p:spPr>
          <a:xfrm>
            <a:off x="310102" y="1825625"/>
            <a:ext cx="5921460" cy="4351338"/>
          </a:xfrm>
        </p:spPr>
        <p:txBody>
          <a:bodyPr>
            <a:noAutofit/>
          </a:bodyPr>
          <a:lstStyle/>
          <a:p>
            <a:r>
              <a:rPr lang="en-US" b="0" i="0" dirty="0">
                <a:effectLst/>
                <a:latin typeface="Alegreya"/>
              </a:rPr>
              <a:t> Liberty was often joined by another revolutionary virtue such as truth, as in the painting </a:t>
            </a:r>
            <a:r>
              <a:rPr lang="en-US" b="0" i="1" dirty="0">
                <a:effectLst/>
                <a:latin typeface="Alegreya"/>
              </a:rPr>
              <a:t>Allegory of Truth</a:t>
            </a:r>
            <a:r>
              <a:rPr lang="en-US" b="0" i="0" dirty="0">
                <a:effectLst/>
                <a:latin typeface="Alegreya"/>
              </a:rPr>
              <a:t> by Nicolas de </a:t>
            </a:r>
            <a:r>
              <a:rPr lang="en-US" b="0" i="0" dirty="0" err="1">
                <a:effectLst/>
                <a:latin typeface="Alegreya"/>
              </a:rPr>
              <a:t>Courteille</a:t>
            </a:r>
            <a:r>
              <a:rPr lang="en-US" b="0" i="0" dirty="0">
                <a:effectLst/>
                <a:latin typeface="Alegreya"/>
              </a:rPr>
              <a:t>. After the Republic was proclaimed in September 1792, depictions of the Republic as a female allegorical figure sometimes took over from Liberty. Liberty, Reason, Regeneration—as in this engraving of the Festival of Reunion of 10 August 1793 —Wisdom, and of course </a:t>
            </a:r>
            <a:r>
              <a:rPr lang="en-US" b="0" i="0" u="sng" dirty="0">
                <a:effectLst/>
                <a:latin typeface="Alegreya"/>
              </a:rPr>
              <a:t>Equality and Fraternity, were all represented as women</a:t>
            </a:r>
            <a:r>
              <a:rPr lang="en-US" b="0" i="0" dirty="0">
                <a:effectLst/>
                <a:latin typeface="Alegreya"/>
              </a:rPr>
              <a:t>. These allegorical figures sprouted on every surface</a:t>
            </a:r>
            <a:endParaRPr lang="en-IN" dirty="0"/>
          </a:p>
        </p:txBody>
      </p:sp>
      <p:pic>
        <p:nvPicPr>
          <p:cNvPr id="2050" name="Picture 2" descr="Allegory of Truth">
            <a:extLst>
              <a:ext uri="{FF2B5EF4-FFF2-40B4-BE49-F238E27FC236}">
                <a16:creationId xmlns:a16="http://schemas.microsoft.com/office/drawing/2014/main" id="{DEE9F429-E9D5-1FF0-6F47-18CB88236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45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7BE544-8F45-D89D-68E1-9F8A9326517E}"/>
              </a:ext>
            </a:extLst>
          </p:cNvPr>
          <p:cNvSpPr txBox="1"/>
          <p:nvPr/>
        </p:nvSpPr>
        <p:spPr>
          <a:xfrm>
            <a:off x="836680" y="373703"/>
            <a:ext cx="6002110" cy="14954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i="1">
                <a:latin typeface="+mj-lt"/>
                <a:ea typeface="+mj-ea"/>
                <a:cs typeface="+mj-cs"/>
              </a:rPr>
              <a:t>Republican France offering Her Breasts to All Frenchmen,</a:t>
            </a:r>
            <a:r>
              <a:rPr lang="en-US" sz="3400">
                <a:latin typeface="+mj-lt"/>
                <a:ea typeface="+mj-ea"/>
                <a:cs typeface="+mj-cs"/>
              </a:rPr>
              <a:t> Boizot</a:t>
            </a:r>
          </a:p>
        </p:txBody>
      </p:sp>
      <p:sp>
        <p:nvSpPr>
          <p:cNvPr id="5" name="TextBox 4">
            <a:extLst>
              <a:ext uri="{FF2B5EF4-FFF2-40B4-BE49-F238E27FC236}">
                <a16:creationId xmlns:a16="http://schemas.microsoft.com/office/drawing/2014/main" id="{1815ECCF-87C2-F6EB-B4B1-7DCD2D43FAE5}"/>
              </a:ext>
            </a:extLst>
          </p:cNvPr>
          <p:cNvSpPr txBox="1"/>
          <p:nvPr/>
        </p:nvSpPr>
        <p:spPr>
          <a:xfrm>
            <a:off x="418289" y="1869128"/>
            <a:ext cx="6781151" cy="42649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This image sets a link between the use of the female figure as an allegory for Enlightenment Ideals, in this case, the Republic, and the idealization of women as republican mothers. </a:t>
            </a:r>
            <a:r>
              <a:rPr lang="en-US" sz="2400" u="sng" dirty="0"/>
              <a:t>When the women in the picture is “offering her breasts to all Frenchmen,” that alludes to the idea of nursing and nurturing, which is characteristic of a faithful mother</a:t>
            </a:r>
            <a:r>
              <a:rPr lang="en-US" sz="2400" dirty="0"/>
              <a:t>. Another aspect present with the offering to “all Frenchmen” is tied to the idea of equality and how all men deserve, to the same extent, to be involved in the republic and the political French environment. </a:t>
            </a:r>
          </a:p>
        </p:txBody>
      </p:sp>
      <p:pic>
        <p:nvPicPr>
          <p:cNvPr id="5122" name="Picture 2">
            <a:extLst>
              <a:ext uri="{FF2B5EF4-FFF2-40B4-BE49-F238E27FC236}">
                <a16:creationId xmlns:a16="http://schemas.microsoft.com/office/drawing/2014/main" id="{BC19427E-B32C-7F08-D0D5-629233C86B0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45" b="-1"/>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02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1C421-7E0D-D0F9-BB1D-CDB3D2C95192}"/>
              </a:ext>
            </a:extLst>
          </p:cNvPr>
          <p:cNvSpPr>
            <a:spLocks noGrp="1"/>
          </p:cNvSpPr>
          <p:nvPr>
            <p:ph idx="1"/>
          </p:nvPr>
        </p:nvSpPr>
        <p:spPr>
          <a:xfrm>
            <a:off x="0" y="2003898"/>
            <a:ext cx="7199440" cy="4130203"/>
          </a:xfrm>
        </p:spPr>
        <p:txBody>
          <a:bodyPr>
            <a:noAutofit/>
          </a:bodyPr>
          <a:lstStyle/>
          <a:p>
            <a:r>
              <a:rPr lang="en-US" b="0" i="0" dirty="0">
                <a:effectLst/>
                <a:latin typeface="Times New Roman" panose="02020603050405020304" pitchFamily="18" charset="0"/>
              </a:rPr>
              <a:t>During Revolutionary France, artists made use of female grotesques to represent evil. An example of such is this engraving. It establishes a link between political and sexual liberty: </a:t>
            </a:r>
            <a:r>
              <a:rPr lang="en-US" b="0" i="0" u="sng" dirty="0">
                <a:effectLst/>
                <a:latin typeface="Times New Roman" panose="02020603050405020304" pitchFamily="18" charset="0"/>
              </a:rPr>
              <a:t>it depicts women involved in political circles as foolish women who have an excess of unpleasant sexuality as shown by her  shaggy breasts and less than charming face</a:t>
            </a:r>
            <a:r>
              <a:rPr lang="en-US" b="0" i="0" dirty="0">
                <a:effectLst/>
                <a:latin typeface="Times New Roman" panose="02020603050405020304" pitchFamily="18" charset="0"/>
              </a:rPr>
              <a:t>. Many artists would depict their grotesques based on Marie Antoinette, who was very vocal about her political views, even more than her husband, the king. Her rambunctious nature made the king look </a:t>
            </a:r>
            <a:r>
              <a:rPr lang="en-US" b="0" i="0" dirty="0" err="1">
                <a:effectLst/>
                <a:latin typeface="Times New Roman" panose="02020603050405020304" pitchFamily="18" charset="0"/>
              </a:rPr>
              <a:t>publically</a:t>
            </a:r>
            <a:r>
              <a:rPr lang="en-US" b="0" i="0" dirty="0">
                <a:effectLst/>
                <a:latin typeface="Times New Roman" panose="02020603050405020304" pitchFamily="18" charset="0"/>
              </a:rPr>
              <a:t> weak and was mocked by the men who thought women should have nothing to do with politics.  </a:t>
            </a:r>
            <a:endParaRPr lang="en-IN" dirty="0"/>
          </a:p>
        </p:txBody>
      </p:sp>
      <p:pic>
        <p:nvPicPr>
          <p:cNvPr id="6150" name="Picture 6" descr="A statue of a person holding a baby&#10;&#10;Description automatically generated with low confidence">
            <a:extLst>
              <a:ext uri="{FF2B5EF4-FFF2-40B4-BE49-F238E27FC236}">
                <a16:creationId xmlns:a16="http://schemas.microsoft.com/office/drawing/2014/main" id="{236C4BAD-50A2-6C09-8A8F-687E30E176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 b="-1"/>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C974FB-69CD-39E6-C8B4-288D0E75468F}"/>
              </a:ext>
            </a:extLst>
          </p:cNvPr>
          <p:cNvSpPr txBox="1"/>
          <p:nvPr/>
        </p:nvSpPr>
        <p:spPr>
          <a:xfrm>
            <a:off x="525294" y="879368"/>
            <a:ext cx="6674146" cy="830997"/>
          </a:xfrm>
          <a:prstGeom prst="rect">
            <a:avLst/>
          </a:prstGeom>
          <a:noFill/>
        </p:spPr>
        <p:txBody>
          <a:bodyPr wrap="square">
            <a:spAutoFit/>
          </a:bodyPr>
          <a:lstStyle/>
          <a:p>
            <a:r>
              <a:rPr lang="en-US" sz="2400" b="1" i="1">
                <a:effectLst/>
                <a:latin typeface="Times New Roman" panose="02020603050405020304" pitchFamily="18" charset="0"/>
              </a:rPr>
              <a:t>Aristocratic Lady Cursing the Revolution</a:t>
            </a:r>
            <a:r>
              <a:rPr lang="en-US" sz="2400" b="0" i="1">
                <a:effectLst/>
                <a:latin typeface="Times New Roman" panose="02020603050405020304" pitchFamily="18" charset="0"/>
              </a:rPr>
              <a:t>, </a:t>
            </a:r>
            <a:r>
              <a:rPr lang="en-US" sz="2400" b="0" i="0">
                <a:effectLst/>
                <a:latin typeface="Times New Roman" panose="02020603050405020304" pitchFamily="18" charset="0"/>
              </a:rPr>
              <a:t>Unknown, Engraving, 1789, </a:t>
            </a:r>
            <a:r>
              <a:rPr lang="en-US" sz="2400" b="0" i="0" err="1">
                <a:effectLst/>
                <a:latin typeface="Times New Roman" panose="02020603050405020304" pitchFamily="18" charset="0"/>
              </a:rPr>
              <a:t>Musee</a:t>
            </a:r>
            <a:r>
              <a:rPr lang="en-US" sz="2400" b="0" i="0">
                <a:effectLst/>
                <a:latin typeface="Times New Roman" panose="02020603050405020304" pitchFamily="18" charset="0"/>
              </a:rPr>
              <a:t> </a:t>
            </a:r>
            <a:r>
              <a:rPr lang="en-US" sz="2400" b="0" i="0" err="1">
                <a:effectLst/>
                <a:latin typeface="Times New Roman" panose="02020603050405020304" pitchFamily="18" charset="0"/>
              </a:rPr>
              <a:t>Carnavalet</a:t>
            </a:r>
            <a:endParaRPr lang="en-IN" sz="2400"/>
          </a:p>
        </p:txBody>
      </p:sp>
    </p:spTree>
    <p:extLst>
      <p:ext uri="{BB962C8B-B14F-4D97-AF65-F5344CB8AC3E}">
        <p14:creationId xmlns:p14="http://schemas.microsoft.com/office/powerpoint/2010/main" val="3416517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CBA302-1A2D-7F6A-B9CF-743D2D4D4FA4}"/>
              </a:ext>
            </a:extLst>
          </p:cNvPr>
          <p:cNvSpPr>
            <a:spLocks noGrp="1"/>
          </p:cNvSpPr>
          <p:nvPr>
            <p:ph idx="1"/>
          </p:nvPr>
        </p:nvSpPr>
        <p:spPr>
          <a:xfrm>
            <a:off x="1341145" y="1382731"/>
            <a:ext cx="9516325" cy="3485831"/>
          </a:xfrm>
        </p:spPr>
        <p:txBody>
          <a:bodyPr>
            <a:noAutofit/>
          </a:bodyPr>
          <a:lstStyle/>
          <a:p>
            <a:pPr marL="0" indent="0">
              <a:buNone/>
            </a:pPr>
            <a:r>
              <a:rPr lang="en-GB" sz="6000" b="1" dirty="0">
                <a:solidFill>
                  <a:srgbClr val="FFFFFF"/>
                </a:solidFill>
                <a:latin typeface="Calibri"/>
                <a:cs typeface="Calibri"/>
              </a:rPr>
              <a:t>How women's during French revolution impacted other parts of the world?</a:t>
            </a:r>
            <a:endParaRPr lang="en-US" sz="6000" b="1">
              <a:solidFill>
                <a:srgbClr val="FFFFFF"/>
              </a:solidFill>
              <a:latin typeface="Calibri"/>
              <a:cs typeface="Calibri"/>
            </a:endParaRPr>
          </a:p>
        </p:txBody>
      </p:sp>
      <p:pic>
        <p:nvPicPr>
          <p:cNvPr id="25"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78605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2EE1-514D-524A-FFEB-F4AB64D1EB68}"/>
              </a:ext>
            </a:extLst>
          </p:cNvPr>
          <p:cNvSpPr>
            <a:spLocks noGrp="1"/>
          </p:cNvSpPr>
          <p:nvPr>
            <p:ph type="title"/>
          </p:nvPr>
        </p:nvSpPr>
        <p:spPr/>
        <p:txBody>
          <a:bodyPr>
            <a:normAutofit/>
          </a:bodyPr>
          <a:lstStyle/>
          <a:p>
            <a:r>
              <a:rPr lang="en-US" b="1"/>
              <a:t>Why revolution among women?</a:t>
            </a:r>
          </a:p>
        </p:txBody>
      </p:sp>
      <p:sp>
        <p:nvSpPr>
          <p:cNvPr id="3" name="Content Placeholder 2">
            <a:extLst>
              <a:ext uri="{FF2B5EF4-FFF2-40B4-BE49-F238E27FC236}">
                <a16:creationId xmlns:a16="http://schemas.microsoft.com/office/drawing/2014/main" id="{693C71D0-41A4-66B9-4E37-CAE088F829B8}"/>
              </a:ext>
            </a:extLst>
          </p:cNvPr>
          <p:cNvSpPr>
            <a:spLocks noGrp="1"/>
          </p:cNvSpPr>
          <p:nvPr>
            <p:ph idx="1"/>
          </p:nvPr>
        </p:nvSpPr>
        <p:spPr>
          <a:xfrm>
            <a:off x="1451579" y="2015734"/>
            <a:ext cx="6003015" cy="3450613"/>
          </a:xfrm>
        </p:spPr>
        <p:txBody>
          <a:bodyPr vert="horz" lIns="91440" tIns="45720" rIns="91440" bIns="45720" rtlCol="0">
            <a:normAutofit/>
          </a:bodyPr>
          <a:lstStyle/>
          <a:p>
            <a:pPr>
              <a:lnSpc>
                <a:spcPct val="110000"/>
              </a:lnSpc>
            </a:pPr>
            <a:r>
              <a:rPr lang="en-US" b="1">
                <a:latin typeface="Alegreya"/>
                <a:cs typeface="Segoe UI"/>
              </a:rPr>
              <a:t>Economic hardship</a:t>
            </a:r>
            <a:r>
              <a:rPr lang="en-US">
                <a:latin typeface="Alegreya"/>
                <a:cs typeface="Segoe UI"/>
              </a:rPr>
              <a:t>: Women, particularly those from the lower classes and household women, were heavily impacted by the economic crisis that plagued France in the 18th century.</a:t>
            </a:r>
            <a:endParaRPr lang="en-US">
              <a:latin typeface="Alegreya"/>
            </a:endParaRPr>
          </a:p>
          <a:p>
            <a:pPr>
              <a:lnSpc>
                <a:spcPct val="110000"/>
              </a:lnSpc>
            </a:pPr>
            <a:r>
              <a:rPr lang="en-US" b="1">
                <a:latin typeface="Alegreya"/>
                <a:cs typeface="Segoe UI"/>
              </a:rPr>
              <a:t>Political exclusion:</a:t>
            </a:r>
            <a:r>
              <a:rPr lang="en-US">
                <a:latin typeface="Alegreya"/>
                <a:cs typeface="Segoe UI"/>
              </a:rPr>
              <a:t> Women were excluded from political participation and had no representation in the government. This led to frustration and resentment among women who saw the revolution as an opportunity to demand political rights.</a:t>
            </a:r>
            <a:endParaRPr lang="en-US">
              <a:latin typeface="Alegreya"/>
            </a:endParaRPr>
          </a:p>
          <a:p>
            <a:pPr>
              <a:lnSpc>
                <a:spcPct val="110000"/>
              </a:lnSpc>
            </a:pPr>
            <a:endParaRPr lang="en-US"/>
          </a:p>
        </p:txBody>
      </p:sp>
      <p:pic>
        <p:nvPicPr>
          <p:cNvPr id="4" name="Picture 4">
            <a:extLst>
              <a:ext uri="{FF2B5EF4-FFF2-40B4-BE49-F238E27FC236}">
                <a16:creationId xmlns:a16="http://schemas.microsoft.com/office/drawing/2014/main" id="{37BA99FA-C48A-4C03-6F54-CE579A6E48C2}"/>
              </a:ext>
            </a:extLst>
          </p:cNvPr>
          <p:cNvPicPr>
            <a:picLocks noChangeAspect="1"/>
          </p:cNvPicPr>
          <p:nvPr/>
        </p:nvPicPr>
        <p:blipFill rotWithShape="1">
          <a:blip r:embed="rId2"/>
          <a:srcRect l="30008" r="20259"/>
          <a:stretch/>
        </p:blipFill>
        <p:spPr>
          <a:xfrm>
            <a:off x="8128756" y="2174242"/>
            <a:ext cx="2762372" cy="3124351"/>
          </a:xfrm>
          <a:prstGeom prst="rect">
            <a:avLst/>
          </a:prstGeom>
        </p:spPr>
      </p:pic>
    </p:spTree>
    <p:extLst>
      <p:ext uri="{BB962C8B-B14F-4D97-AF65-F5344CB8AC3E}">
        <p14:creationId xmlns:p14="http://schemas.microsoft.com/office/powerpoint/2010/main" val="2643632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3C13-7407-54D1-1A05-D3D786CE2314}"/>
              </a:ext>
            </a:extLst>
          </p:cNvPr>
          <p:cNvSpPr>
            <a:spLocks noGrp="1"/>
          </p:cNvSpPr>
          <p:nvPr>
            <p:ph type="title"/>
          </p:nvPr>
        </p:nvSpPr>
        <p:spPr>
          <a:xfrm>
            <a:off x="192623" y="914953"/>
            <a:ext cx="10862231" cy="938801"/>
          </a:xfrm>
        </p:spPr>
        <p:txBody>
          <a:bodyPr>
            <a:normAutofit/>
          </a:bodyPr>
          <a:lstStyle/>
          <a:p>
            <a:r>
              <a:rPr lang="en-GB" sz="4000" b="1" dirty="0">
                <a:latin typeface="Calibri"/>
                <a:cs typeface="Calibri"/>
              </a:rPr>
              <a:t>Impact on other parts of world</a:t>
            </a:r>
            <a:endParaRPr lang="en-US" sz="4000" b="1" dirty="0">
              <a:latin typeface="Calibri"/>
              <a:cs typeface="Calibri"/>
            </a:endParaRPr>
          </a:p>
        </p:txBody>
      </p:sp>
      <p:sp>
        <p:nvSpPr>
          <p:cNvPr id="3" name="Content Placeholder 2">
            <a:extLst>
              <a:ext uri="{FF2B5EF4-FFF2-40B4-BE49-F238E27FC236}">
                <a16:creationId xmlns:a16="http://schemas.microsoft.com/office/drawing/2014/main" id="{43DE21DC-8E8D-6AC8-59AA-EBE3A7A31049}"/>
              </a:ext>
            </a:extLst>
          </p:cNvPr>
          <p:cNvSpPr>
            <a:spLocks noGrp="1"/>
          </p:cNvSpPr>
          <p:nvPr>
            <p:ph idx="1"/>
          </p:nvPr>
        </p:nvSpPr>
        <p:spPr>
          <a:xfrm>
            <a:off x="192624" y="2015732"/>
            <a:ext cx="11657360" cy="3936526"/>
          </a:xfrm>
        </p:spPr>
        <p:txBody>
          <a:bodyPr vert="horz" lIns="91440" tIns="45720" rIns="91440" bIns="45720" rtlCol="0" anchor="t">
            <a:noAutofit/>
          </a:bodyPr>
          <a:lstStyle/>
          <a:p>
            <a:pPr marL="0" indent="0">
              <a:buNone/>
            </a:pPr>
            <a:r>
              <a:rPr lang="en-GB" sz="2400" dirty="0">
                <a:latin typeface="Calibri"/>
                <a:ea typeface="+mn-lt"/>
                <a:cs typeface="+mn-lt"/>
              </a:rPr>
              <a:t>The women of the French Revolution inspired women's movements and activism not only in France but also in other parts of the world, including:</a:t>
            </a:r>
            <a:endParaRPr lang="en-GB" sz="2400">
              <a:latin typeface="Calibri"/>
              <a:cs typeface="Calibri"/>
            </a:endParaRPr>
          </a:p>
          <a:p>
            <a:r>
              <a:rPr lang="en-GB" sz="2400" b="1" u="sng" dirty="0">
                <a:latin typeface="Calibri"/>
                <a:ea typeface="+mn-lt"/>
                <a:cs typeface="+mn-lt"/>
              </a:rPr>
              <a:t>Europe:</a:t>
            </a:r>
            <a:r>
              <a:rPr lang="en-GB" sz="2400" dirty="0">
                <a:latin typeface="Calibri"/>
                <a:ea typeface="+mn-lt"/>
                <a:cs typeface="+mn-lt"/>
              </a:rPr>
              <a:t> The French Revolution sparked a conversation about gender equality and women's rights that spread to other European countries. </a:t>
            </a:r>
            <a:endParaRPr lang="en-US" sz="2400">
              <a:latin typeface="Calibri"/>
              <a:ea typeface="+mn-lt"/>
              <a:cs typeface="+mn-lt"/>
            </a:endParaRPr>
          </a:p>
          <a:p>
            <a:r>
              <a:rPr lang="en-GB" sz="2400" dirty="0">
                <a:latin typeface="Calibri"/>
                <a:ea typeface="+mn-lt"/>
                <a:cs typeface="+mn-lt"/>
              </a:rPr>
              <a:t>Women in England, for example, were influenced by the French Revolution and formed their own organizations to advocate for women's rights, such as the Ladies of Langham Place and the Women's Social and Political Union.</a:t>
            </a:r>
            <a:endParaRPr lang="en-US" sz="2400">
              <a:latin typeface="Calibri"/>
              <a:cs typeface="Calibri"/>
            </a:endParaRPr>
          </a:p>
        </p:txBody>
      </p:sp>
    </p:spTree>
    <p:extLst>
      <p:ext uri="{BB962C8B-B14F-4D97-AF65-F5344CB8AC3E}">
        <p14:creationId xmlns:p14="http://schemas.microsoft.com/office/powerpoint/2010/main" val="1255377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364B-3F4E-861E-1366-C06562B00A98}"/>
              </a:ext>
            </a:extLst>
          </p:cNvPr>
          <p:cNvSpPr>
            <a:spLocks noGrp="1"/>
          </p:cNvSpPr>
          <p:nvPr>
            <p:ph type="title"/>
          </p:nvPr>
        </p:nvSpPr>
        <p:spPr>
          <a:xfrm>
            <a:off x="347232" y="959128"/>
            <a:ext cx="10773883" cy="905670"/>
          </a:xfrm>
        </p:spPr>
        <p:txBody>
          <a:bodyPr>
            <a:normAutofit/>
          </a:bodyPr>
          <a:lstStyle/>
          <a:p>
            <a:r>
              <a:rPr lang="en-GB" sz="4000" dirty="0">
                <a:latin typeface="Calibri"/>
                <a:cs typeface="Calibri"/>
              </a:rPr>
              <a:t>Impact on other parts of world</a:t>
            </a:r>
            <a:endParaRPr lang="en-US" sz="4000" dirty="0">
              <a:latin typeface="Calibri"/>
              <a:cs typeface="Calibri"/>
            </a:endParaRPr>
          </a:p>
        </p:txBody>
      </p:sp>
      <p:sp>
        <p:nvSpPr>
          <p:cNvPr id="3" name="Content Placeholder 2">
            <a:extLst>
              <a:ext uri="{FF2B5EF4-FFF2-40B4-BE49-F238E27FC236}">
                <a16:creationId xmlns:a16="http://schemas.microsoft.com/office/drawing/2014/main" id="{DA8A2639-BF2A-E32C-3DEF-11D8DDA0576B}"/>
              </a:ext>
            </a:extLst>
          </p:cNvPr>
          <p:cNvSpPr>
            <a:spLocks noGrp="1"/>
          </p:cNvSpPr>
          <p:nvPr>
            <p:ph idx="1"/>
          </p:nvPr>
        </p:nvSpPr>
        <p:spPr>
          <a:xfrm>
            <a:off x="104276" y="1805906"/>
            <a:ext cx="11933446" cy="4389308"/>
          </a:xfrm>
        </p:spPr>
        <p:txBody>
          <a:bodyPr vert="horz" lIns="91440" tIns="45720" rIns="91440" bIns="45720" rtlCol="0" anchor="t">
            <a:noAutofit/>
          </a:bodyPr>
          <a:lstStyle/>
          <a:p>
            <a:r>
              <a:rPr lang="en-GB" sz="2400" b="1" u="sng" dirty="0">
                <a:latin typeface="Calibri"/>
                <a:cs typeface="Calibri"/>
              </a:rPr>
              <a:t>North America</a:t>
            </a:r>
            <a:r>
              <a:rPr lang="en-GB" sz="2400" dirty="0">
                <a:latin typeface="Calibri"/>
                <a:cs typeface="Calibri"/>
              </a:rPr>
              <a:t>: The French Revolution also had an impact on the women's suffrage movement in North America. </a:t>
            </a:r>
            <a:endParaRPr lang="en-US" sz="2400">
              <a:latin typeface="Calibri"/>
              <a:cs typeface="Calibri"/>
            </a:endParaRPr>
          </a:p>
          <a:p>
            <a:r>
              <a:rPr lang="en-GB" sz="2400" dirty="0">
                <a:latin typeface="Calibri"/>
                <a:cs typeface="Calibri"/>
              </a:rPr>
              <a:t>The Seneca Falls Convention, which is often considered the beginning of the women's suffrage movement in the</a:t>
            </a:r>
            <a:r>
              <a:rPr lang="en-GB" sz="2400" u="sng" dirty="0">
                <a:latin typeface="Calibri"/>
                <a:cs typeface="Calibri"/>
              </a:rPr>
              <a:t> United States</a:t>
            </a:r>
            <a:r>
              <a:rPr lang="en-GB" sz="2400" dirty="0">
                <a:latin typeface="Calibri"/>
                <a:cs typeface="Calibri"/>
              </a:rPr>
              <a:t>, was inspired by the </a:t>
            </a:r>
            <a:r>
              <a:rPr lang="en-GB" sz="2400" u="sng" dirty="0">
                <a:latin typeface="Calibri"/>
                <a:cs typeface="Calibri"/>
              </a:rPr>
              <a:t>French Declaration of the Rights of Man and Citizen</a:t>
            </a:r>
            <a:r>
              <a:rPr lang="en-GB" sz="2400" dirty="0">
                <a:latin typeface="Calibri"/>
                <a:cs typeface="Calibri"/>
              </a:rPr>
              <a:t>.</a:t>
            </a:r>
            <a:endParaRPr lang="en-US" sz="2400">
              <a:latin typeface="Calibri"/>
              <a:cs typeface="Calibri"/>
            </a:endParaRPr>
          </a:p>
          <a:p>
            <a:r>
              <a:rPr lang="en-GB" sz="2400" b="1" dirty="0">
                <a:latin typeface="Calibri"/>
                <a:cs typeface="Calibri"/>
              </a:rPr>
              <a:t>Latin America</a:t>
            </a:r>
            <a:r>
              <a:rPr lang="en-GB" sz="2400" dirty="0">
                <a:latin typeface="Calibri"/>
                <a:cs typeface="Calibri"/>
              </a:rPr>
              <a:t>: Women in Latin America were also influenced by the French Revolution and its ideas about equality and democracy. Women in countries such as </a:t>
            </a:r>
            <a:r>
              <a:rPr lang="en-GB" sz="2400" u="sng" dirty="0">
                <a:latin typeface="Calibri"/>
                <a:cs typeface="Calibri"/>
              </a:rPr>
              <a:t>Mexico, Argentina, and Chile</a:t>
            </a:r>
            <a:r>
              <a:rPr lang="en-GB" sz="2400" dirty="0">
                <a:latin typeface="Calibri"/>
                <a:cs typeface="Calibri"/>
              </a:rPr>
              <a:t> began to advocate for their own rights, such as the right to vote and the right to education.</a:t>
            </a:r>
            <a:endParaRPr lang="en-US" sz="240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375134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C054-7359-BC6A-1A62-E83FED923EC7}"/>
              </a:ext>
            </a:extLst>
          </p:cNvPr>
          <p:cNvSpPr>
            <a:spLocks noGrp="1"/>
          </p:cNvSpPr>
          <p:nvPr>
            <p:ph type="title"/>
          </p:nvPr>
        </p:nvSpPr>
        <p:spPr>
          <a:xfrm>
            <a:off x="523927" y="959127"/>
            <a:ext cx="10530927" cy="894627"/>
          </a:xfrm>
        </p:spPr>
        <p:txBody>
          <a:bodyPr>
            <a:normAutofit/>
          </a:bodyPr>
          <a:lstStyle/>
          <a:p>
            <a:r>
              <a:rPr lang="en-GB" sz="4000" dirty="0">
                <a:latin typeface="Calibri"/>
                <a:cs typeface="Calibri"/>
              </a:rPr>
              <a:t>Impact on other parts of world</a:t>
            </a:r>
            <a:endParaRPr lang="en-US" sz="4000" dirty="0">
              <a:latin typeface="Calibri"/>
              <a:cs typeface="Calibri"/>
            </a:endParaRPr>
          </a:p>
        </p:txBody>
      </p:sp>
      <p:sp>
        <p:nvSpPr>
          <p:cNvPr id="3" name="Content Placeholder 2">
            <a:extLst>
              <a:ext uri="{FF2B5EF4-FFF2-40B4-BE49-F238E27FC236}">
                <a16:creationId xmlns:a16="http://schemas.microsoft.com/office/drawing/2014/main" id="{D3237473-98A4-B464-F1E5-5067466A76B1}"/>
              </a:ext>
            </a:extLst>
          </p:cNvPr>
          <p:cNvSpPr>
            <a:spLocks noGrp="1"/>
          </p:cNvSpPr>
          <p:nvPr>
            <p:ph idx="1"/>
          </p:nvPr>
        </p:nvSpPr>
        <p:spPr>
          <a:xfrm>
            <a:off x="435580" y="2015732"/>
            <a:ext cx="11491708" cy="3925482"/>
          </a:xfrm>
        </p:spPr>
        <p:txBody>
          <a:bodyPr vert="horz" lIns="91440" tIns="45720" rIns="91440" bIns="45720" rtlCol="0" anchor="t">
            <a:noAutofit/>
          </a:bodyPr>
          <a:lstStyle/>
          <a:p>
            <a:r>
              <a:rPr lang="en-GB" sz="2400" b="1" dirty="0">
                <a:latin typeface="Calibri"/>
                <a:cs typeface="Calibri"/>
              </a:rPr>
              <a:t>Middle East</a:t>
            </a:r>
            <a:r>
              <a:rPr lang="en-GB" sz="2400" dirty="0">
                <a:latin typeface="Calibri"/>
                <a:cs typeface="Calibri"/>
              </a:rPr>
              <a:t>: In the late 19th and early 20th centuries, women's movements began to emerge in the Middle East that were inspired by the French Revolution and its ideas about democracy and human rights</a:t>
            </a:r>
            <a:endParaRPr lang="en-US" sz="2400">
              <a:latin typeface="Calibri"/>
              <a:cs typeface="Calibri"/>
            </a:endParaRPr>
          </a:p>
          <a:p>
            <a:r>
              <a:rPr lang="en-GB" sz="2400" u="sng" dirty="0">
                <a:latin typeface="Calibri"/>
                <a:cs typeface="Calibri"/>
              </a:rPr>
              <a:t>Women in countries such as Egypt, Iran, and Turkey began to advocate for their own rights, such as the right to education and the right to vote.</a:t>
            </a:r>
            <a:endParaRPr lang="en-US" sz="2400">
              <a:latin typeface="Calibri"/>
              <a:cs typeface="Calibri"/>
            </a:endParaRPr>
          </a:p>
          <a:p>
            <a:r>
              <a:rPr lang="en-GB" sz="2400" dirty="0">
                <a:latin typeface="Calibri"/>
                <a:cs typeface="Calibri"/>
              </a:rPr>
              <a:t>Overall, the women of the French Revolution played an important role in inspiring women's movements and activism across the world, and their ideas about gender equality and democracy continue to influence and inspire women today.</a:t>
            </a:r>
            <a:endParaRPr lang="en-US" sz="2400">
              <a:latin typeface="Calibri"/>
              <a:cs typeface="Calibri"/>
            </a:endParaRPr>
          </a:p>
          <a:p>
            <a:endParaRPr lang="en-GB" dirty="0"/>
          </a:p>
        </p:txBody>
      </p:sp>
    </p:spTree>
    <p:extLst>
      <p:ext uri="{BB962C8B-B14F-4D97-AF65-F5344CB8AC3E}">
        <p14:creationId xmlns:p14="http://schemas.microsoft.com/office/powerpoint/2010/main" val="782766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166CC-0BB2-9F26-EDD0-1A4B7568DF12}"/>
              </a:ext>
            </a:extLst>
          </p:cNvPr>
          <p:cNvSpPr>
            <a:spLocks noGrp="1"/>
          </p:cNvSpPr>
          <p:nvPr>
            <p:ph type="title"/>
          </p:nvPr>
        </p:nvSpPr>
        <p:spPr>
          <a:xfrm>
            <a:off x="849683" y="1240076"/>
            <a:ext cx="2727813" cy="4584527"/>
          </a:xfrm>
        </p:spPr>
        <p:txBody>
          <a:bodyPr>
            <a:normAutofit/>
          </a:bodyPr>
          <a:lstStyle/>
          <a:p>
            <a:r>
              <a:rPr lang="en-IN" sz="3000">
                <a:solidFill>
                  <a:srgbClr val="FFFFFF"/>
                </a:solidFill>
              </a:rPr>
              <a:t>      Conclusion </a:t>
            </a:r>
          </a:p>
        </p:txBody>
      </p:sp>
      <p:sp>
        <p:nvSpPr>
          <p:cNvPr id="3" name="Content Placeholder 2">
            <a:extLst>
              <a:ext uri="{FF2B5EF4-FFF2-40B4-BE49-F238E27FC236}">
                <a16:creationId xmlns:a16="http://schemas.microsoft.com/office/drawing/2014/main" id="{506D8531-AF10-62CE-E70C-99BED42A8B74}"/>
              </a:ext>
            </a:extLst>
          </p:cNvPr>
          <p:cNvSpPr>
            <a:spLocks noGrp="1"/>
          </p:cNvSpPr>
          <p:nvPr>
            <p:ph idx="1"/>
          </p:nvPr>
        </p:nvSpPr>
        <p:spPr>
          <a:xfrm>
            <a:off x="4062127" y="1"/>
            <a:ext cx="8048809" cy="6789906"/>
          </a:xfrm>
        </p:spPr>
        <p:txBody>
          <a:bodyPr anchor="t">
            <a:noAutofit/>
          </a:bodyPr>
          <a:lstStyle/>
          <a:p>
            <a:pPr>
              <a:lnSpc>
                <a:spcPct val="110000"/>
              </a:lnSpc>
            </a:pPr>
            <a:r>
              <a:rPr lang="en-US" sz="2400" dirty="0"/>
              <a:t> </a:t>
            </a:r>
            <a:r>
              <a:rPr lang="en-US" sz="2400"/>
              <a:t>Prior to the French Revolution, women generally did not have many rights. There was an expectation set upon them to be obedient and take care of their families, and this ideology was rarely challenged.</a:t>
            </a:r>
            <a:r>
              <a:rPr lang="en-US" sz="2400" dirty="0"/>
              <a:t> </a:t>
            </a:r>
            <a:endParaRPr lang="en-US" sz="2400"/>
          </a:p>
          <a:p>
            <a:pPr>
              <a:lnSpc>
                <a:spcPct val="110000"/>
              </a:lnSpc>
            </a:pPr>
            <a:r>
              <a:rPr lang="en-US" sz="2400"/>
              <a:t>With political tensions high and a society fighting for the state of their nation, women were able to also find their own empowerment.</a:t>
            </a:r>
            <a:r>
              <a:rPr lang="en-US" sz="2400" dirty="0"/>
              <a:t> </a:t>
            </a:r>
            <a:endParaRPr lang="en-US" sz="2400"/>
          </a:p>
          <a:p>
            <a:pPr>
              <a:lnSpc>
                <a:spcPct val="110000"/>
              </a:lnSpc>
            </a:pPr>
            <a:r>
              <a:rPr lang="en-US" sz="2400"/>
              <a:t>These women ultimately paved the way for future fighters to fight for equality between the sexes and helped to liberate the women of France in the 18th century, playing a crucial role in the shaping of France’s treatment of women.</a:t>
            </a:r>
            <a:r>
              <a:rPr lang="en-US" sz="2400" dirty="0"/>
              <a:t> </a:t>
            </a:r>
            <a:endParaRPr lang="en-US" sz="2400"/>
          </a:p>
          <a:p>
            <a:pPr>
              <a:lnSpc>
                <a:spcPct val="110000"/>
              </a:lnSpc>
            </a:pPr>
            <a:r>
              <a:rPr lang="en-US" sz="2400"/>
              <a:t>They were ultimately able to achieve liberation for women during the French Revolution through their involvement in the bread riots and their striving for political independence.</a:t>
            </a:r>
            <a:r>
              <a:rPr lang="en-US" sz="2400" dirty="0"/>
              <a:t> </a:t>
            </a:r>
            <a:endParaRPr lang="en-IN" sz="2400"/>
          </a:p>
        </p:txBody>
      </p:sp>
    </p:spTree>
    <p:extLst>
      <p:ext uri="{BB962C8B-B14F-4D97-AF65-F5344CB8AC3E}">
        <p14:creationId xmlns:p14="http://schemas.microsoft.com/office/powerpoint/2010/main" val="2936122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4ACD5E-4B7A-8BA2-D34C-6C612D6FB710}"/>
              </a:ext>
            </a:extLst>
          </p:cNvPr>
          <p:cNvSpPr>
            <a:spLocks noGrp="1"/>
          </p:cNvSpPr>
          <p:nvPr>
            <p:ph idx="1"/>
          </p:nvPr>
        </p:nvSpPr>
        <p:spPr>
          <a:xfrm>
            <a:off x="1285927" y="1194992"/>
            <a:ext cx="9571543" cy="3673570"/>
          </a:xfrm>
        </p:spPr>
        <p:txBody>
          <a:bodyPr>
            <a:noAutofit/>
          </a:bodyPr>
          <a:lstStyle/>
          <a:p>
            <a:pPr marL="0" indent="0">
              <a:buNone/>
            </a:pPr>
            <a:r>
              <a:rPr lang="en-GB" sz="2800" dirty="0">
                <a:latin typeface="Calibri"/>
                <a:ea typeface="+mn-lt"/>
                <a:cs typeface="+mn-lt"/>
              </a:rPr>
              <a:t>While progress has been made, there is still much work to be done to achieve full gender equality. Women continue to face discrimination and unequal treatment in various areas of life, including the workplace, politics, and education. However, the progress made since the French Revolution serves as a reminder of the power of collective action and the importance of ongoing advocacy for women's rights.</a:t>
            </a:r>
            <a:endParaRPr lang="en-GB" sz="2800" dirty="0">
              <a:latin typeface="Calibri"/>
              <a:cs typeface="Calibri"/>
            </a:endParaRP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208717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6" name="Rectangle 103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38" name="Picture 104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3" name="Straight Connector 104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045" name="Rectangle 1044">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Top 40 Thomas Sankara Quotes (2023 Update) - Quotefancy">
            <a:extLst>
              <a:ext uri="{FF2B5EF4-FFF2-40B4-BE49-F238E27FC236}">
                <a16:creationId xmlns:a16="http://schemas.microsoft.com/office/drawing/2014/main" id="{C9DB0A0C-A268-4BCE-0975-B82D0B95B37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160" r="1" b="15993"/>
          <a:stretch/>
        </p:blipFill>
        <p:spPr bwMode="auto">
          <a:xfrm>
            <a:off x="1364000" y="1339596"/>
            <a:ext cx="9463999" cy="417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175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3586442-2325-7546-14D9-C6F1E2A6588A}"/>
              </a:ext>
            </a:extLst>
          </p:cNvPr>
          <p:cNvSpPr>
            <a:spLocks noGrp="1"/>
          </p:cNvSpPr>
          <p:nvPr>
            <p:ph type="title"/>
          </p:nvPr>
        </p:nvSpPr>
        <p:spPr>
          <a:xfrm>
            <a:off x="1451579" y="2303047"/>
            <a:ext cx="3272093" cy="2674198"/>
          </a:xfrm>
        </p:spPr>
        <p:txBody>
          <a:bodyPr anchor="t">
            <a:normAutofit/>
          </a:bodyPr>
          <a:lstStyle/>
          <a:p>
            <a:r>
              <a:rPr lang="en-US" sz="3000"/>
              <a:t>Terminologies used in the slide</a:t>
            </a:r>
          </a:p>
        </p:txBody>
      </p:sp>
      <p:cxnSp>
        <p:nvCxnSpPr>
          <p:cNvPr id="24" name="Straight Connector 2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8" name="Picture 2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2C7767A0-4F1D-8355-F148-3DC3622A8297}"/>
              </a:ext>
            </a:extLst>
          </p:cNvPr>
          <p:cNvGraphicFramePr>
            <a:graphicFrameLocks noGrp="1"/>
          </p:cNvGraphicFramePr>
          <p:nvPr>
            <p:ph idx="1"/>
            <p:extLst>
              <p:ext uri="{D42A27DB-BD31-4B8C-83A1-F6EECF244321}">
                <p14:modId xmlns:p14="http://schemas.microsoft.com/office/powerpoint/2010/main" val="55039304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3986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87F95-1ADE-1641-E0BD-3C3992E0B0C3}"/>
              </a:ext>
            </a:extLst>
          </p:cNvPr>
          <p:cNvSpPr>
            <a:spLocks noGrp="1"/>
          </p:cNvSpPr>
          <p:nvPr>
            <p:ph type="title"/>
          </p:nvPr>
        </p:nvSpPr>
        <p:spPr>
          <a:xfrm>
            <a:off x="849683" y="1240076"/>
            <a:ext cx="2727813" cy="4584527"/>
          </a:xfrm>
        </p:spPr>
        <p:txBody>
          <a:bodyPr>
            <a:normAutofit/>
          </a:bodyPr>
          <a:lstStyle/>
          <a:p>
            <a:r>
              <a:rPr lang="en-US">
                <a:solidFill>
                  <a:srgbClr val="FFFFFF"/>
                </a:solidFill>
              </a:rPr>
              <a:t>references</a:t>
            </a:r>
          </a:p>
        </p:txBody>
      </p:sp>
      <p:graphicFrame>
        <p:nvGraphicFramePr>
          <p:cNvPr id="12" name="Content Placeholder 2">
            <a:extLst>
              <a:ext uri="{FF2B5EF4-FFF2-40B4-BE49-F238E27FC236}">
                <a16:creationId xmlns:a16="http://schemas.microsoft.com/office/drawing/2014/main" id="{B4ACA8B6-9BE0-E4B4-1B9C-02A37A09C83A}"/>
              </a:ext>
            </a:extLst>
          </p:cNvPr>
          <p:cNvGraphicFramePr>
            <a:graphicFrameLocks noGrp="1"/>
          </p:cNvGraphicFramePr>
          <p:nvPr>
            <p:ph idx="1"/>
          </p:nvPr>
        </p:nvGraphicFramePr>
        <p:xfrm>
          <a:off x="4705594" y="1240077"/>
          <a:ext cx="6034827" cy="4916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1679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A1054B-497D-B041-4282-61F0135E01B6}"/>
              </a:ext>
            </a:extLst>
          </p:cNvPr>
          <p:cNvSpPr txBox="1"/>
          <p:nvPr/>
        </p:nvSpPr>
        <p:spPr>
          <a:xfrm>
            <a:off x="2033081" y="2840476"/>
            <a:ext cx="7500025" cy="1857983"/>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7200" kern="1200">
                <a:solidFill>
                  <a:schemeClr val="tx1"/>
                </a:solidFill>
                <a:latin typeface="+mj-lt"/>
                <a:ea typeface="+mj-ea"/>
                <a:cs typeface="+mj-cs"/>
              </a:rPr>
              <a:t>      THANK YOU</a:t>
            </a:r>
          </a:p>
        </p:txBody>
      </p:sp>
    </p:spTree>
    <p:extLst>
      <p:ext uri="{BB962C8B-B14F-4D97-AF65-F5344CB8AC3E}">
        <p14:creationId xmlns:p14="http://schemas.microsoft.com/office/powerpoint/2010/main" val="43376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080-16A2-22FA-4F16-765E998F5B0A}"/>
              </a:ext>
            </a:extLst>
          </p:cNvPr>
          <p:cNvSpPr>
            <a:spLocks noGrp="1"/>
          </p:cNvSpPr>
          <p:nvPr>
            <p:ph type="title"/>
          </p:nvPr>
        </p:nvSpPr>
        <p:spPr/>
        <p:txBody>
          <a:bodyPr>
            <a:normAutofit/>
          </a:bodyPr>
          <a:lstStyle/>
          <a:p>
            <a:r>
              <a:rPr lang="en-US" b="1"/>
              <a:t>Why revolution among women?</a:t>
            </a:r>
          </a:p>
        </p:txBody>
      </p:sp>
      <p:sp>
        <p:nvSpPr>
          <p:cNvPr id="3" name="Content Placeholder 2">
            <a:extLst>
              <a:ext uri="{FF2B5EF4-FFF2-40B4-BE49-F238E27FC236}">
                <a16:creationId xmlns:a16="http://schemas.microsoft.com/office/drawing/2014/main" id="{13FD52DE-F211-D50E-258C-1FD3A85DB7A7}"/>
              </a:ext>
            </a:extLst>
          </p:cNvPr>
          <p:cNvSpPr>
            <a:spLocks noGrp="1"/>
          </p:cNvSpPr>
          <p:nvPr>
            <p:ph idx="1"/>
          </p:nvPr>
        </p:nvSpPr>
        <p:spPr>
          <a:xfrm>
            <a:off x="1451579" y="2015734"/>
            <a:ext cx="6195784" cy="3450613"/>
          </a:xfrm>
        </p:spPr>
        <p:txBody>
          <a:bodyPr>
            <a:normAutofit/>
          </a:bodyPr>
          <a:lstStyle/>
          <a:p>
            <a:pPr>
              <a:lnSpc>
                <a:spcPct val="110000"/>
              </a:lnSpc>
            </a:pPr>
            <a:r>
              <a:rPr lang="en-US" sz="1900" b="1">
                <a:latin typeface="Alegreya"/>
                <a:cs typeface="Segoe UI"/>
              </a:rPr>
              <a:t>Enlightenment ideas:</a:t>
            </a:r>
            <a:r>
              <a:rPr lang="en-US" sz="1900">
                <a:latin typeface="Alegreya"/>
                <a:cs typeface="Segoe UI"/>
              </a:rPr>
              <a:t> The Enlightenment profoundly impacted French society, including women. They were inspired by the ideas of liberty, equality, and fraternity at the heart of the revolution. They began to question their social and political roles and demanded equal rights and opportunities.</a:t>
            </a:r>
            <a:endParaRPr lang="en-US" sz="1900">
              <a:latin typeface="Alegreya"/>
            </a:endParaRPr>
          </a:p>
          <a:p>
            <a:pPr>
              <a:lnSpc>
                <a:spcPct val="110000"/>
              </a:lnSpc>
            </a:pPr>
            <a:r>
              <a:rPr lang="en-US" sz="1900" b="1">
                <a:latin typeface="Alegreya"/>
                <a:cs typeface="Segoe UI"/>
              </a:rPr>
              <a:t>Role in the family:</a:t>
            </a:r>
            <a:r>
              <a:rPr lang="en-US" sz="1900">
                <a:latin typeface="Alegreya"/>
                <a:cs typeface="Segoe UI"/>
              </a:rPr>
              <a:t> The French Revolution's rhetoric of equality inspired some women to claim their place in the family and push for a more significant role in their children's education.</a:t>
            </a:r>
            <a:endParaRPr lang="en-US" sz="1900">
              <a:latin typeface="Alegreya"/>
            </a:endParaRPr>
          </a:p>
          <a:p>
            <a:pPr>
              <a:lnSpc>
                <a:spcPct val="110000"/>
              </a:lnSpc>
            </a:pPr>
            <a:endParaRPr lang="en-US" sz="1900"/>
          </a:p>
        </p:txBody>
      </p:sp>
      <p:pic>
        <p:nvPicPr>
          <p:cNvPr id="4" name="Picture 4" descr="A picture containing text, book, person, old&#10;&#10;Description automatically generated">
            <a:extLst>
              <a:ext uri="{FF2B5EF4-FFF2-40B4-BE49-F238E27FC236}">
                <a16:creationId xmlns:a16="http://schemas.microsoft.com/office/drawing/2014/main" id="{62A16ADF-778B-5CB8-EA92-4F942A540F40}"/>
              </a:ext>
            </a:extLst>
          </p:cNvPr>
          <p:cNvPicPr>
            <a:picLocks noChangeAspect="1"/>
          </p:cNvPicPr>
          <p:nvPr/>
        </p:nvPicPr>
        <p:blipFill>
          <a:blip r:embed="rId2"/>
          <a:stretch>
            <a:fillRect/>
          </a:stretch>
        </p:blipFill>
        <p:spPr>
          <a:xfrm>
            <a:off x="8284885" y="2015734"/>
            <a:ext cx="2613839" cy="3450613"/>
          </a:xfrm>
          <a:prstGeom prst="rect">
            <a:avLst/>
          </a:prstGeom>
        </p:spPr>
      </p:pic>
    </p:spTree>
    <p:extLst>
      <p:ext uri="{BB962C8B-B14F-4D97-AF65-F5344CB8AC3E}">
        <p14:creationId xmlns:p14="http://schemas.microsoft.com/office/powerpoint/2010/main" val="44572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4">
            <a:extLst>
              <a:ext uri="{FF2B5EF4-FFF2-40B4-BE49-F238E27FC236}">
                <a16:creationId xmlns:a16="http://schemas.microsoft.com/office/drawing/2014/main" id="{B6C44742-B4BE-D689-52A1-D49746B364E8}"/>
              </a:ext>
            </a:extLst>
          </p:cNvPr>
          <p:cNvPicPr>
            <a:picLocks noGrp="1" noChangeAspect="1"/>
          </p:cNvPicPr>
          <p:nvPr>
            <p:ph idx="1"/>
          </p:nvPr>
        </p:nvPicPr>
        <p:blipFill rotWithShape="1">
          <a:blip r:embed="rId3"/>
          <a:srcRect t="3334" r="-1" b="11436"/>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FA061-4B99-5924-7019-2BCBD170EEFE}"/>
              </a:ext>
            </a:extLst>
          </p:cNvPr>
          <p:cNvSpPr>
            <a:spLocks noGrp="1"/>
          </p:cNvSpPr>
          <p:nvPr>
            <p:ph type="title"/>
          </p:nvPr>
        </p:nvSpPr>
        <p:spPr>
          <a:xfrm>
            <a:off x="4060512" y="5014108"/>
            <a:ext cx="6835556" cy="954556"/>
          </a:xfrm>
        </p:spPr>
        <p:txBody>
          <a:bodyPr vert="horz" lIns="91440" tIns="45720" rIns="91440" bIns="45720" rtlCol="0" anchor="t">
            <a:noAutofit/>
          </a:bodyPr>
          <a:lstStyle/>
          <a:p>
            <a:r>
              <a:rPr lang="en-US">
                <a:solidFill>
                  <a:srgbClr val="FFFFFE"/>
                </a:solidFill>
              </a:rPr>
              <a:t>The women's revolution: A powerful force in the </a:t>
            </a:r>
            <a:r>
              <a:rPr lang="en-US" err="1">
                <a:solidFill>
                  <a:srgbClr val="FFFFFE"/>
                </a:solidFill>
              </a:rPr>
              <a:t>french</a:t>
            </a:r>
            <a:r>
              <a:rPr lang="en-US">
                <a:solidFill>
                  <a:srgbClr val="FFFFFE"/>
                </a:solidFill>
              </a:rPr>
              <a:t> revolution</a:t>
            </a:r>
          </a:p>
        </p:txBody>
      </p:sp>
      <p:cxnSp>
        <p:nvCxnSpPr>
          <p:cNvPr id="19" name="Straight Connector 18">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7099C7"/>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71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8587-5187-F7A2-D325-69DE29F37F03}"/>
              </a:ext>
            </a:extLst>
          </p:cNvPr>
          <p:cNvSpPr>
            <a:spLocks noGrp="1"/>
          </p:cNvSpPr>
          <p:nvPr>
            <p:ph type="title"/>
          </p:nvPr>
        </p:nvSpPr>
        <p:spPr>
          <a:xfrm>
            <a:off x="1457391" y="678391"/>
            <a:ext cx="9603275" cy="1049235"/>
          </a:xfrm>
        </p:spPr>
        <p:txBody>
          <a:bodyPr>
            <a:noAutofit/>
          </a:bodyPr>
          <a:lstStyle/>
          <a:p>
            <a:r>
              <a:rPr lang="en-US" u="sng">
                <a:latin typeface="Gill Sans MT"/>
                <a:cs typeface="Segoe UI"/>
              </a:rPr>
              <a:t>Women's participation in pre-revolutionary France:</a:t>
            </a:r>
            <a:endParaRPr lang="en-US"/>
          </a:p>
        </p:txBody>
      </p:sp>
      <p:sp>
        <p:nvSpPr>
          <p:cNvPr id="3" name="Content Placeholder 2">
            <a:extLst>
              <a:ext uri="{FF2B5EF4-FFF2-40B4-BE49-F238E27FC236}">
                <a16:creationId xmlns:a16="http://schemas.microsoft.com/office/drawing/2014/main" id="{92E6B44C-E6D6-45DA-C19F-888D80A5CD66}"/>
              </a:ext>
            </a:extLst>
          </p:cNvPr>
          <p:cNvSpPr>
            <a:spLocks noGrp="1"/>
          </p:cNvSpPr>
          <p:nvPr>
            <p:ph idx="1"/>
          </p:nvPr>
        </p:nvSpPr>
        <p:spPr/>
        <p:txBody>
          <a:bodyPr>
            <a:normAutofit lnSpcReduction="10000"/>
          </a:bodyPr>
          <a:lstStyle/>
          <a:p>
            <a:pPr marL="0" indent="0">
              <a:buNone/>
            </a:pPr>
            <a:r>
              <a:rPr lang="en-US" sz="2400">
                <a:latin typeface="Alegreya"/>
                <a:cs typeface="Segoe UI"/>
              </a:rPr>
              <a:t>Women in pre-revolutionary France, which refers to the period before the French Revolution of 1789, faced significant challenges and limitations in terms of their social and legal status.</a:t>
            </a:r>
            <a:endParaRPr lang="en-US" sz="2400" u="sng">
              <a:latin typeface="Alegreya"/>
            </a:endParaRPr>
          </a:p>
          <a:p>
            <a:pPr marL="0" indent="0">
              <a:buNone/>
            </a:pPr>
            <a:r>
              <a:rPr lang="en-US" sz="2400" b="1">
                <a:latin typeface="Segoe UI"/>
                <a:cs typeface="Segoe UI"/>
              </a:rPr>
              <a:t>Socially</a:t>
            </a:r>
            <a:r>
              <a:rPr lang="en-US" sz="2400">
                <a:latin typeface="Segoe UI"/>
                <a:cs typeface="Segoe UI"/>
              </a:rPr>
              <a:t>,</a:t>
            </a:r>
          </a:p>
          <a:p>
            <a:r>
              <a:rPr lang="en-US" sz="2400">
                <a:latin typeface="Arial"/>
                <a:cs typeface="Arial"/>
              </a:rPr>
              <a:t>women were often confined to the domestic sphere. </a:t>
            </a:r>
          </a:p>
          <a:p>
            <a:r>
              <a:rPr lang="en-US" sz="2400">
                <a:latin typeface="Arial"/>
                <a:cs typeface="Arial"/>
              </a:rPr>
              <a:t>They had limited access to education and employment opportunities.</a:t>
            </a:r>
            <a:endParaRPr lang="en-US" sz="2400"/>
          </a:p>
        </p:txBody>
      </p:sp>
    </p:spTree>
    <p:extLst>
      <p:ext uri="{BB962C8B-B14F-4D97-AF65-F5344CB8AC3E}">
        <p14:creationId xmlns:p14="http://schemas.microsoft.com/office/powerpoint/2010/main" val="1801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D271-92D0-259F-0F54-1B540B55C9ED}"/>
              </a:ext>
            </a:extLst>
          </p:cNvPr>
          <p:cNvSpPr>
            <a:spLocks noGrp="1"/>
          </p:cNvSpPr>
          <p:nvPr>
            <p:ph type="title"/>
          </p:nvPr>
        </p:nvSpPr>
        <p:spPr/>
        <p:txBody>
          <a:bodyPr/>
          <a:lstStyle/>
          <a:p>
            <a:r>
              <a:rPr lang="en-US" u="sng"/>
              <a:t>Women's participation in pre-revolutionary </a:t>
            </a:r>
            <a:r>
              <a:rPr lang="en-US" u="sng" err="1"/>
              <a:t>france</a:t>
            </a:r>
          </a:p>
        </p:txBody>
      </p:sp>
      <p:sp>
        <p:nvSpPr>
          <p:cNvPr id="3" name="Content Placeholder 2">
            <a:extLst>
              <a:ext uri="{FF2B5EF4-FFF2-40B4-BE49-F238E27FC236}">
                <a16:creationId xmlns:a16="http://schemas.microsoft.com/office/drawing/2014/main" id="{1810BF22-E7F1-1EE0-F584-D47608C53E45}"/>
              </a:ext>
            </a:extLst>
          </p:cNvPr>
          <p:cNvSpPr>
            <a:spLocks noGrp="1"/>
          </p:cNvSpPr>
          <p:nvPr>
            <p:ph idx="1"/>
          </p:nvPr>
        </p:nvSpPr>
        <p:spPr/>
        <p:txBody>
          <a:bodyPr>
            <a:normAutofit/>
          </a:bodyPr>
          <a:lstStyle/>
          <a:p>
            <a:pPr marL="0" indent="0">
              <a:buNone/>
            </a:pPr>
            <a:r>
              <a:rPr lang="en-US" sz="2400" b="1">
                <a:latin typeface="Alegreya"/>
                <a:cs typeface="Segoe UI"/>
              </a:rPr>
              <a:t>Legally</a:t>
            </a:r>
            <a:r>
              <a:rPr lang="en-US" sz="2400">
                <a:latin typeface="Alegreya"/>
                <a:cs typeface="Segoe UI"/>
              </a:rPr>
              <a:t>, </a:t>
            </a:r>
            <a:endParaRPr lang="en-US" sz="2400">
              <a:latin typeface="Alegreya"/>
            </a:endParaRPr>
          </a:p>
          <a:p>
            <a:r>
              <a:rPr lang="en-US" sz="2400">
                <a:latin typeface="Alegreya"/>
                <a:cs typeface="Segoe UI"/>
              </a:rPr>
              <a:t>women had limited rights and were not recognized as full citizens. </a:t>
            </a:r>
            <a:endParaRPr lang="en-US" sz="2400">
              <a:latin typeface="Alegreya"/>
            </a:endParaRPr>
          </a:p>
          <a:p>
            <a:r>
              <a:rPr lang="en-US" sz="2400">
                <a:latin typeface="Alegreya"/>
                <a:cs typeface="Segoe UI"/>
              </a:rPr>
              <a:t>They could not vote or hold public office, and their ability to own property was restricted. </a:t>
            </a:r>
            <a:endParaRPr lang="en-US" sz="2400">
              <a:latin typeface="Alegreya"/>
            </a:endParaRPr>
          </a:p>
          <a:p>
            <a:r>
              <a:rPr lang="en-US" sz="2400">
                <a:latin typeface="Alegreya"/>
                <a:cs typeface="Segoe UI"/>
              </a:rPr>
              <a:t>Women's legal status was often tied to their</a:t>
            </a:r>
            <a:r>
              <a:rPr lang="en-US" sz="2400" u="sng">
                <a:latin typeface="Alegreya"/>
                <a:cs typeface="Segoe UI"/>
              </a:rPr>
              <a:t> </a:t>
            </a:r>
            <a:r>
              <a:rPr lang="en-US" sz="2400">
                <a:latin typeface="Alegreya"/>
                <a:cs typeface="Segoe UI"/>
              </a:rPr>
              <a:t>marital status.</a:t>
            </a:r>
            <a:endParaRPr lang="en-US" sz="2400">
              <a:latin typeface="Alegreya"/>
            </a:endParaRPr>
          </a:p>
          <a:p>
            <a:endParaRPr lang="en-US"/>
          </a:p>
        </p:txBody>
      </p:sp>
    </p:spTree>
    <p:extLst>
      <p:ext uri="{BB962C8B-B14F-4D97-AF65-F5344CB8AC3E}">
        <p14:creationId xmlns:p14="http://schemas.microsoft.com/office/powerpoint/2010/main" val="230538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3DC1-0A52-4C7F-4098-33F27B48141D}"/>
              </a:ext>
            </a:extLst>
          </p:cNvPr>
          <p:cNvSpPr>
            <a:spLocks noGrp="1"/>
          </p:cNvSpPr>
          <p:nvPr>
            <p:ph type="title"/>
          </p:nvPr>
        </p:nvSpPr>
        <p:spPr/>
        <p:txBody>
          <a:bodyPr>
            <a:normAutofit/>
          </a:bodyPr>
          <a:lstStyle/>
          <a:p>
            <a:r>
              <a:rPr lang="en-US" u="sng"/>
              <a:t>Women's participation in pre-revolutionary </a:t>
            </a:r>
            <a:r>
              <a:rPr lang="en-US" u="sng" err="1"/>
              <a:t>france</a:t>
            </a:r>
            <a:endParaRPr lang="en-US" u="sng"/>
          </a:p>
        </p:txBody>
      </p:sp>
      <p:sp>
        <p:nvSpPr>
          <p:cNvPr id="3" name="Content Placeholder 2">
            <a:extLst>
              <a:ext uri="{FF2B5EF4-FFF2-40B4-BE49-F238E27FC236}">
                <a16:creationId xmlns:a16="http://schemas.microsoft.com/office/drawing/2014/main" id="{28CD33AC-32D4-BFBE-61E5-AB3A1DEF431C}"/>
              </a:ext>
            </a:extLst>
          </p:cNvPr>
          <p:cNvSpPr>
            <a:spLocks noGrp="1"/>
          </p:cNvSpPr>
          <p:nvPr>
            <p:ph idx="1"/>
          </p:nvPr>
        </p:nvSpPr>
        <p:spPr>
          <a:xfrm>
            <a:off x="1451579" y="2015734"/>
            <a:ext cx="5622284" cy="3450613"/>
          </a:xfrm>
        </p:spPr>
        <p:txBody>
          <a:bodyPr>
            <a:normAutofit/>
          </a:bodyPr>
          <a:lstStyle/>
          <a:p>
            <a:r>
              <a:rPr lang="en-US">
                <a:latin typeface="Alegreya"/>
                <a:cs typeface="Segoe UI"/>
              </a:rPr>
              <a:t>Despite these limitations, some women were able to make significant contributions to French society. Women from wealthy families were able to use their wealth and social status. However, majority of women remained marginalized and disenfranchised in pre-revolutionary France.</a:t>
            </a:r>
            <a:endParaRPr lang="en-US">
              <a:latin typeface="Alegreya"/>
            </a:endParaRPr>
          </a:p>
          <a:p>
            <a:endParaRPr lang="en-US"/>
          </a:p>
        </p:txBody>
      </p:sp>
      <p:pic>
        <p:nvPicPr>
          <p:cNvPr id="4" name="Picture 4">
            <a:extLst>
              <a:ext uri="{FF2B5EF4-FFF2-40B4-BE49-F238E27FC236}">
                <a16:creationId xmlns:a16="http://schemas.microsoft.com/office/drawing/2014/main" id="{BA2E4183-9364-2B20-5A8C-DDA54EE68968}"/>
              </a:ext>
            </a:extLst>
          </p:cNvPr>
          <p:cNvPicPr>
            <a:picLocks noChangeAspect="1"/>
          </p:cNvPicPr>
          <p:nvPr/>
        </p:nvPicPr>
        <p:blipFill>
          <a:blip r:embed="rId2"/>
          <a:stretch>
            <a:fillRect/>
          </a:stretch>
        </p:blipFill>
        <p:spPr>
          <a:xfrm>
            <a:off x="7554139" y="2358258"/>
            <a:ext cx="3500715" cy="2765564"/>
          </a:xfrm>
          <a:prstGeom prst="rect">
            <a:avLst/>
          </a:prstGeom>
        </p:spPr>
      </p:pic>
    </p:spTree>
    <p:extLst>
      <p:ext uri="{BB962C8B-B14F-4D97-AF65-F5344CB8AC3E}">
        <p14:creationId xmlns:p14="http://schemas.microsoft.com/office/powerpoint/2010/main" val="13478353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4" ma:contentTypeDescription="Create a new document." ma:contentTypeScope="" ma:versionID="9f9097f295c19f200d3d9371d5d4365d">
  <xsd:schema xmlns:xsd="http://www.w3.org/2001/XMLSchema" xmlns:xs="http://www.w3.org/2001/XMLSchema" xmlns:p="http://schemas.microsoft.com/office/2006/metadata/properties" xmlns:ns2="1bdeda23-9c2b-4dd4-9f33-26fb157f4cc6" xmlns:ns3="e54ebed8-a7c8-4715-b082-223c5f1ad7cd" targetNamespace="http://schemas.microsoft.com/office/2006/metadata/properties" ma:root="true" ma:fieldsID="21158037d150e7409d1a4f9feb255324" ns2:_="" ns3:_="">
    <xsd:import namespace="1bdeda23-9c2b-4dd4-9f33-26fb157f4cc6"/>
    <xsd:import namespace="e54ebed8-a7c8-4715-b082-223c5f1ad7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4ebed8-a7c8-4715-b082-223c5f1ad7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1E19B2-CF9C-438D-90B2-5C61CC5FA474}">
  <ds:schemaRefs>
    <ds:schemaRef ds:uri="http://schemas.microsoft.com/sharepoint/v3/contenttype/forms"/>
  </ds:schemaRefs>
</ds:datastoreItem>
</file>

<file path=customXml/itemProps2.xml><?xml version="1.0" encoding="utf-8"?>
<ds:datastoreItem xmlns:ds="http://schemas.openxmlformats.org/officeDocument/2006/customXml" ds:itemID="{EC21D958-894D-46D9-AE25-A82A8E3B8319}"/>
</file>

<file path=customXml/itemProps3.xml><?xml version="1.0" encoding="utf-8"?>
<ds:datastoreItem xmlns:ds="http://schemas.openxmlformats.org/officeDocument/2006/customXml" ds:itemID="{0543BB33-789A-4109-90AC-B4A389EF62A3}">
  <ds:schemaRefs>
    <ds:schemaRef ds:uri="http://schemas.microsoft.com/office/2006/metadata/properties"/>
    <ds:schemaRef ds:uri="http://www.w3.org/2000/xmlns/"/>
    <ds:schemaRef ds:uri="6b1af4fe-8c92-49a1-ae4b-9177c0b68fbd"/>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9</TotalTime>
  <Words>3400</Words>
  <Application>Microsoft Office PowerPoint</Application>
  <PresentationFormat>Widescreen</PresentationFormat>
  <Paragraphs>152</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Gallery</vt:lpstr>
      <vt:lpstr>Women And the French revolution</vt:lpstr>
      <vt:lpstr>Introduction to french revolution(1789-99)  “French Revolution was a political upheaval against ancient regime, characterized by absolutism , system of privileges and burden of taxation on commoners.”  </vt:lpstr>
      <vt:lpstr>Women's march on versailles</vt:lpstr>
      <vt:lpstr>Why revolution among women?</vt:lpstr>
      <vt:lpstr>Why revolution among women?</vt:lpstr>
      <vt:lpstr>The women's revolution: A powerful force in the french revolution</vt:lpstr>
      <vt:lpstr>Women's participation in pre-revolutionary France:</vt:lpstr>
      <vt:lpstr>Women's participation in pre-revolutionary france</vt:lpstr>
      <vt:lpstr>Women's participation in pre-revolutionary france</vt:lpstr>
      <vt:lpstr>DEMANDS OF WOMEN IN THE FRENCH REVOLUTION</vt:lpstr>
      <vt:lpstr>Demands of women in the french revolution</vt:lpstr>
      <vt:lpstr>Demands of women in the french revolution</vt:lpstr>
      <vt:lpstr>DEMANDS OF WOMEN IN THE FRENCH REVOLUTION</vt:lpstr>
      <vt:lpstr>DEMANDS OF WOMEN IN THE FRENCH REVOLUTION</vt:lpstr>
      <vt:lpstr>The emergence of women's activism during the french revolution</vt:lpstr>
      <vt:lpstr>Women's political club and societies</vt:lpstr>
      <vt:lpstr>Women's political club and societies</vt:lpstr>
      <vt:lpstr>Women's political club and societies</vt:lpstr>
      <vt:lpstr>Women's political club and societies</vt:lpstr>
      <vt:lpstr>PowerPoint Presentation</vt:lpstr>
      <vt:lpstr>Olympe de gouges</vt:lpstr>
      <vt:lpstr>Charlotte Corday</vt:lpstr>
      <vt:lpstr>Mary Wollstonecraft</vt:lpstr>
      <vt:lpstr>Achievements </vt:lpstr>
      <vt:lpstr>Achievements</vt:lpstr>
      <vt:lpstr>PowerPoint Presentation</vt:lpstr>
      <vt:lpstr>How it influences French Society </vt:lpstr>
      <vt:lpstr>Why women was not able to get their rights</vt:lpstr>
      <vt:lpstr>impact on women</vt:lpstr>
      <vt:lpstr>Women through the Lenses of French Men </vt:lpstr>
      <vt:lpstr>PowerPoint Presentation</vt:lpstr>
      <vt:lpstr>Depiction in Paintings</vt:lpstr>
      <vt:lpstr>Madame Philippe Panon Desbassayns de Richemont and Her Son, Eugene, Marie Guillelmine Benoist, Oil on Canvas, 1802, 53.61.4</vt:lpstr>
      <vt:lpstr>PowerPoint Presentation</vt:lpstr>
      <vt:lpstr>PowerPoint Presentation</vt:lpstr>
      <vt:lpstr>                  Truth</vt:lpstr>
      <vt:lpstr>PowerPoint Presentation</vt:lpstr>
      <vt:lpstr>PowerPoint Presentation</vt:lpstr>
      <vt:lpstr>PowerPoint Presentation</vt:lpstr>
      <vt:lpstr>Impact on other parts of world</vt:lpstr>
      <vt:lpstr>Impact on other parts of world</vt:lpstr>
      <vt:lpstr>Impact on other parts of world</vt:lpstr>
      <vt:lpstr>      Conclusion </vt:lpstr>
      <vt:lpstr>PowerPoint Presentation</vt:lpstr>
      <vt:lpstr>PowerPoint Presentation</vt:lpstr>
      <vt:lpstr>Terminologies used in the slide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 can learn –</dc:title>
  <dc:creator>Pragya Singh</dc:creator>
  <cp:lastModifiedBy>Pragya Singh</cp:lastModifiedBy>
  <cp:revision>3</cp:revision>
  <dcterms:created xsi:type="dcterms:W3CDTF">2023-04-10T09:37:13Z</dcterms:created>
  <dcterms:modified xsi:type="dcterms:W3CDTF">2023-04-14T17:01:10Z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