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5" r:id="rId3"/>
    <p:sldId id="288" r:id="rId4"/>
    <p:sldId id="257" r:id="rId5"/>
    <p:sldId id="268" r:id="rId6"/>
    <p:sldId id="264" r:id="rId7"/>
    <p:sldId id="259" r:id="rId8"/>
    <p:sldId id="263" r:id="rId9"/>
    <p:sldId id="289" r:id="rId10"/>
    <p:sldId id="290" r:id="rId11"/>
    <p:sldId id="270" r:id="rId12"/>
    <p:sldId id="280" r:id="rId13"/>
    <p:sldId id="282" r:id="rId14"/>
    <p:sldId id="271" r:id="rId15"/>
    <p:sldId id="272" r:id="rId16"/>
    <p:sldId id="273" r:id="rId17"/>
    <p:sldId id="285" r:id="rId18"/>
    <p:sldId id="261" r:id="rId19"/>
    <p:sldId id="287" r:id="rId20"/>
    <p:sldId id="286"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488A8-EC4F-466A-94D9-7CBAACBF063F}" v="167" dt="2023-02-09T15:45:48.010"/>
    <p1510:client id="{0946856E-6C65-43E4-AA3D-F121F51B629F}" v="309" dt="2023-02-10T06:02:32.402"/>
    <p1510:client id="{12325E6E-6791-4F3E-9A40-9100D7E05C9C}" v="238" dt="2023-02-10T06:14:56.540"/>
    <p1510:client id="{3AE839E9-DF69-4C01-97B9-4E47388A2859}" v="21" dt="2023-02-09T16:14:03.807"/>
    <p1510:client id="{440132E9-4FC8-E345-9CA3-27009EE7954E}" v="7" dt="2023-02-09T17:15:55.969"/>
    <p1510:client id="{45360762-B6BC-4D4B-9FDC-668139E387EB}" v="188" dt="2023-02-09T16:07:41.692"/>
    <p1510:client id="{91F6FE42-8A6C-4820-BEFE-BDE01A06F578}" v="544" dt="2023-02-09T17:23:11.781"/>
    <p1510:client id="{B67DB72C-7DEC-48A9-9A2F-11847DB56F75}" v="13" dt="2023-02-10T05:55:07.671"/>
    <p1510:client id="{DA622CB6-9D03-4E8A-AE9A-4490AEA9BEE3}" v="1713" dt="2023-02-10T06:43:50.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D83FE-BDF3-4474-8987-D361C7937744}" type="datetimeFigureOut">
              <a:rPr lang="en-IN" smtClean="0"/>
              <a:t>12-02-2023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3678D-97AF-423A-A7F4-FFD2BE18A628}" type="slidenum">
              <a:rPr lang="en-IN" smtClean="0"/>
              <a:t>‹#›</a:t>
            </a:fld>
            <a:endParaRPr lang="en-IN"/>
          </a:p>
        </p:txBody>
      </p:sp>
    </p:spTree>
    <p:extLst>
      <p:ext uri="{BB962C8B-B14F-4D97-AF65-F5344CB8AC3E}">
        <p14:creationId xmlns:p14="http://schemas.microsoft.com/office/powerpoint/2010/main" val="3534040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03678D-97AF-423A-A7F4-FFD2BE18A628}" type="slidenum">
              <a:rPr lang="en-IN" smtClean="0"/>
              <a:t>1</a:t>
            </a:fld>
            <a:endParaRPr lang="en-IN"/>
          </a:p>
        </p:txBody>
      </p:sp>
    </p:spTree>
    <p:extLst>
      <p:ext uri="{BB962C8B-B14F-4D97-AF65-F5344CB8AC3E}">
        <p14:creationId xmlns:p14="http://schemas.microsoft.com/office/powerpoint/2010/main" val="260955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03678D-97AF-423A-A7F4-FFD2BE18A628}" type="slidenum">
              <a:rPr lang="en-IN" smtClean="0"/>
              <a:t>14</a:t>
            </a:fld>
            <a:endParaRPr lang="en-IN"/>
          </a:p>
        </p:txBody>
      </p:sp>
    </p:spTree>
    <p:extLst>
      <p:ext uri="{BB962C8B-B14F-4D97-AF65-F5344CB8AC3E}">
        <p14:creationId xmlns:p14="http://schemas.microsoft.com/office/powerpoint/2010/main" val="337562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napoleon code symbolised for women the conservative reaction against revolution. </a:t>
            </a:r>
          </a:p>
          <a:p>
            <a:r>
              <a:rPr lang="en-IN"/>
              <a:t>Under the code ;</a:t>
            </a:r>
          </a:p>
          <a:p>
            <a:r>
              <a:rPr lang="en-IN"/>
              <a:t>Married women returned to the </a:t>
            </a:r>
            <a:r>
              <a:rPr lang="en-IN" err="1"/>
              <a:t>staturs</a:t>
            </a:r>
            <a:r>
              <a:rPr lang="en-IN"/>
              <a:t> of permanent legal dependent of men.</a:t>
            </a:r>
          </a:p>
        </p:txBody>
      </p:sp>
      <p:sp>
        <p:nvSpPr>
          <p:cNvPr id="4" name="Slide Number Placeholder 3"/>
          <p:cNvSpPr>
            <a:spLocks noGrp="1"/>
          </p:cNvSpPr>
          <p:nvPr>
            <p:ph type="sldNum" sz="quarter" idx="5"/>
          </p:nvPr>
        </p:nvSpPr>
        <p:spPr/>
        <p:txBody>
          <a:bodyPr/>
          <a:lstStyle/>
          <a:p>
            <a:fld id="{9003678D-97AF-423A-A7F4-FFD2BE18A628}" type="slidenum">
              <a:rPr lang="en-IN" smtClean="0"/>
              <a:t>19</a:t>
            </a:fld>
            <a:endParaRPr lang="en-IN"/>
          </a:p>
        </p:txBody>
      </p:sp>
    </p:spTree>
    <p:extLst>
      <p:ext uri="{BB962C8B-B14F-4D97-AF65-F5344CB8AC3E}">
        <p14:creationId xmlns:p14="http://schemas.microsoft.com/office/powerpoint/2010/main" val="90450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1.Women suffrage movement .----19 </a:t>
            </a:r>
            <a:r>
              <a:rPr lang="en-IN" err="1"/>
              <a:t>th</a:t>
            </a:r>
            <a:r>
              <a:rPr lang="en-IN"/>
              <a:t> and 20</a:t>
            </a:r>
            <a:r>
              <a:rPr lang="en-IN" baseline="30000"/>
              <a:t>th</a:t>
            </a:r>
            <a:r>
              <a:rPr lang="en-IN"/>
              <a:t> century</a:t>
            </a:r>
          </a:p>
          <a:p>
            <a:r>
              <a:rPr lang="en-IN"/>
              <a:t>2.The feminist movement in 1960s and 70s</a:t>
            </a:r>
          </a:p>
          <a:p>
            <a:r>
              <a:rPr lang="en-IN"/>
              <a:t>3.The United Nations Decade for women in 1975.</a:t>
            </a:r>
          </a:p>
        </p:txBody>
      </p:sp>
      <p:sp>
        <p:nvSpPr>
          <p:cNvPr id="4" name="Slide Number Placeholder 3"/>
          <p:cNvSpPr>
            <a:spLocks noGrp="1"/>
          </p:cNvSpPr>
          <p:nvPr>
            <p:ph type="sldNum" sz="quarter" idx="5"/>
          </p:nvPr>
        </p:nvSpPr>
        <p:spPr/>
        <p:txBody>
          <a:bodyPr/>
          <a:lstStyle/>
          <a:p>
            <a:fld id="{9003678D-97AF-423A-A7F4-FFD2BE18A628}" type="slidenum">
              <a:rPr lang="en-IN" smtClean="0"/>
              <a:t>21</a:t>
            </a:fld>
            <a:endParaRPr lang="en-IN"/>
          </a:p>
        </p:txBody>
      </p:sp>
    </p:spTree>
    <p:extLst>
      <p:ext uri="{BB962C8B-B14F-4D97-AF65-F5344CB8AC3E}">
        <p14:creationId xmlns:p14="http://schemas.microsoft.com/office/powerpoint/2010/main" val="308970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C04D-B32E-624C-57F7-3AD10088C1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9731E7-77FF-7FC5-7972-75FA183C9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1A81B5-A906-C288-E909-768376A5CE49}"/>
              </a:ext>
            </a:extLst>
          </p:cNvPr>
          <p:cNvSpPr>
            <a:spLocks noGrp="1"/>
          </p:cNvSpPr>
          <p:nvPr>
            <p:ph type="dt" sz="half" idx="10"/>
          </p:nvPr>
        </p:nvSpPr>
        <p:spPr/>
        <p:txBody>
          <a:bodyPr/>
          <a:lstStyle/>
          <a:p>
            <a:fld id="{E6851E86-63A5-4332-A22B-71F6F6DDB25C}" type="datetimeFigureOut">
              <a:rPr lang="en-IN" smtClean="0"/>
              <a:t>12-02-2023</a:t>
            </a:fld>
            <a:endParaRPr lang="en-IN"/>
          </a:p>
        </p:txBody>
      </p:sp>
      <p:sp>
        <p:nvSpPr>
          <p:cNvPr id="5" name="Footer Placeholder 4">
            <a:extLst>
              <a:ext uri="{FF2B5EF4-FFF2-40B4-BE49-F238E27FC236}">
                <a16:creationId xmlns:a16="http://schemas.microsoft.com/office/drawing/2014/main" id="{6255818F-51B6-6173-AB52-CE709092A1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EC78EB-D5CC-A7DE-7908-DB886B206461}"/>
              </a:ext>
            </a:extLst>
          </p:cNvPr>
          <p:cNvSpPr>
            <a:spLocks noGrp="1"/>
          </p:cNvSpPr>
          <p:nvPr>
            <p:ph type="sldNum" sz="quarter" idx="12"/>
          </p:nvPr>
        </p:nvSpPr>
        <p:spPr/>
        <p:txBody>
          <a:bodyPr/>
          <a:lstStyle/>
          <a:p>
            <a:fld id="{32661DD4-CE89-4600-9329-B80FB8E6C255}" type="slidenum">
              <a:rPr lang="en-IN" smtClean="0"/>
              <a:t>‹#›</a:t>
            </a:fld>
            <a:endParaRPr lang="en-IN"/>
          </a:p>
        </p:txBody>
      </p:sp>
    </p:spTree>
    <p:extLst>
      <p:ext uri="{BB962C8B-B14F-4D97-AF65-F5344CB8AC3E}">
        <p14:creationId xmlns:p14="http://schemas.microsoft.com/office/powerpoint/2010/main" val="1979449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2540-A9FC-9163-803A-CD49D49C61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2A7DD6-4D71-FC17-7700-19BC8B40E0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7463E2-7368-4818-8CDB-4722B46A9616}"/>
              </a:ext>
            </a:extLst>
          </p:cNvPr>
          <p:cNvSpPr>
            <a:spLocks noGrp="1"/>
          </p:cNvSpPr>
          <p:nvPr>
            <p:ph type="dt" sz="half" idx="10"/>
          </p:nvPr>
        </p:nvSpPr>
        <p:spPr/>
        <p:txBody>
          <a:bodyPr/>
          <a:lstStyle/>
          <a:p>
            <a:fld id="{E6851E86-63A5-4332-A22B-71F6F6DDB25C}" type="datetimeFigureOut">
              <a:rPr lang="en-IN" smtClean="0"/>
              <a:t>12-02-2023</a:t>
            </a:fld>
            <a:endParaRPr lang="en-IN"/>
          </a:p>
        </p:txBody>
      </p:sp>
      <p:sp>
        <p:nvSpPr>
          <p:cNvPr id="5" name="Footer Placeholder 4">
            <a:extLst>
              <a:ext uri="{FF2B5EF4-FFF2-40B4-BE49-F238E27FC236}">
                <a16:creationId xmlns:a16="http://schemas.microsoft.com/office/drawing/2014/main" id="{FAC3817B-49DB-A34E-34C5-51B8FB9AC6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3640DD-78E5-3F38-06EA-DF5DCC61B3E5}"/>
              </a:ext>
            </a:extLst>
          </p:cNvPr>
          <p:cNvSpPr>
            <a:spLocks noGrp="1"/>
          </p:cNvSpPr>
          <p:nvPr>
            <p:ph type="sldNum" sz="quarter" idx="12"/>
          </p:nvPr>
        </p:nvSpPr>
        <p:spPr/>
        <p:txBody>
          <a:bodyPr/>
          <a:lstStyle/>
          <a:p>
            <a:fld id="{32661DD4-CE89-4600-9329-B80FB8E6C255}" type="slidenum">
              <a:rPr lang="en-IN" smtClean="0"/>
              <a:t>‹#›</a:t>
            </a:fld>
            <a:endParaRPr lang="en-IN"/>
          </a:p>
        </p:txBody>
      </p:sp>
    </p:spTree>
    <p:extLst>
      <p:ext uri="{BB962C8B-B14F-4D97-AF65-F5344CB8AC3E}">
        <p14:creationId xmlns:p14="http://schemas.microsoft.com/office/powerpoint/2010/main" val="4235950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9C1B5E-5D8D-5ED1-CB4D-5902985B0B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EDA644-6733-9154-800C-6CF0F7599B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1B33E9-554F-709E-5216-9382D35D6EE4}"/>
              </a:ext>
            </a:extLst>
          </p:cNvPr>
          <p:cNvSpPr>
            <a:spLocks noGrp="1"/>
          </p:cNvSpPr>
          <p:nvPr>
            <p:ph type="dt" sz="half" idx="10"/>
          </p:nvPr>
        </p:nvSpPr>
        <p:spPr/>
        <p:txBody>
          <a:bodyPr/>
          <a:lstStyle/>
          <a:p>
            <a:fld id="{E6851E86-63A5-4332-A22B-71F6F6DDB25C}" type="datetimeFigureOut">
              <a:rPr lang="en-IN" smtClean="0"/>
              <a:t>12-02-2023</a:t>
            </a:fld>
            <a:endParaRPr lang="en-IN"/>
          </a:p>
        </p:txBody>
      </p:sp>
      <p:sp>
        <p:nvSpPr>
          <p:cNvPr id="5" name="Footer Placeholder 4">
            <a:extLst>
              <a:ext uri="{FF2B5EF4-FFF2-40B4-BE49-F238E27FC236}">
                <a16:creationId xmlns:a16="http://schemas.microsoft.com/office/drawing/2014/main" id="{DEB3C7FE-916A-8206-8F27-647DE2CBC3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784C7F-F8D1-A016-0167-119B528BCA96}"/>
              </a:ext>
            </a:extLst>
          </p:cNvPr>
          <p:cNvSpPr>
            <a:spLocks noGrp="1"/>
          </p:cNvSpPr>
          <p:nvPr>
            <p:ph type="sldNum" sz="quarter" idx="12"/>
          </p:nvPr>
        </p:nvSpPr>
        <p:spPr/>
        <p:txBody>
          <a:bodyPr/>
          <a:lstStyle/>
          <a:p>
            <a:fld id="{32661DD4-CE89-4600-9329-B80FB8E6C255}" type="slidenum">
              <a:rPr lang="en-IN" smtClean="0"/>
              <a:t>‹#›</a:t>
            </a:fld>
            <a:endParaRPr lang="en-IN"/>
          </a:p>
        </p:txBody>
      </p:sp>
    </p:spTree>
    <p:extLst>
      <p:ext uri="{BB962C8B-B14F-4D97-AF65-F5344CB8AC3E}">
        <p14:creationId xmlns:p14="http://schemas.microsoft.com/office/powerpoint/2010/main" val="94483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1C53-C26E-6F16-CDBD-A014100572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6A73F1-735A-F3E0-957F-BA0C4FBA5B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477BC7-E057-824E-EAB7-D7CFF97D0059}"/>
              </a:ext>
            </a:extLst>
          </p:cNvPr>
          <p:cNvSpPr>
            <a:spLocks noGrp="1"/>
          </p:cNvSpPr>
          <p:nvPr>
            <p:ph type="dt" sz="half" idx="10"/>
          </p:nvPr>
        </p:nvSpPr>
        <p:spPr/>
        <p:txBody>
          <a:bodyPr/>
          <a:lstStyle/>
          <a:p>
            <a:fld id="{E6851E86-63A5-4332-A22B-71F6F6DDB25C}" type="datetimeFigureOut">
              <a:rPr lang="en-IN" smtClean="0"/>
              <a:t>12-02-2023</a:t>
            </a:fld>
            <a:endParaRPr lang="en-IN"/>
          </a:p>
        </p:txBody>
      </p:sp>
      <p:sp>
        <p:nvSpPr>
          <p:cNvPr id="5" name="Footer Placeholder 4">
            <a:extLst>
              <a:ext uri="{FF2B5EF4-FFF2-40B4-BE49-F238E27FC236}">
                <a16:creationId xmlns:a16="http://schemas.microsoft.com/office/drawing/2014/main" id="{2D95D12E-9E0B-3C4E-A46F-3A32BE19D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6A95C2-95D0-3C9F-5268-942EFF6D5F74}"/>
              </a:ext>
            </a:extLst>
          </p:cNvPr>
          <p:cNvSpPr>
            <a:spLocks noGrp="1"/>
          </p:cNvSpPr>
          <p:nvPr>
            <p:ph type="sldNum" sz="quarter" idx="12"/>
          </p:nvPr>
        </p:nvSpPr>
        <p:spPr/>
        <p:txBody>
          <a:bodyPr/>
          <a:lstStyle/>
          <a:p>
            <a:fld id="{32661DD4-CE89-4600-9329-B80FB8E6C255}" type="slidenum">
              <a:rPr lang="en-IN" smtClean="0"/>
              <a:t>‹#›</a:t>
            </a:fld>
            <a:endParaRPr lang="en-IN"/>
          </a:p>
        </p:txBody>
      </p:sp>
    </p:spTree>
    <p:extLst>
      <p:ext uri="{BB962C8B-B14F-4D97-AF65-F5344CB8AC3E}">
        <p14:creationId xmlns:p14="http://schemas.microsoft.com/office/powerpoint/2010/main" val="2942915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BB6D-E465-04AA-3D20-4E04A1852F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85F4F5-9708-4620-877C-BC33C76868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96DC2E-AF83-DC47-3D00-98845DF37F66}"/>
              </a:ext>
            </a:extLst>
          </p:cNvPr>
          <p:cNvSpPr>
            <a:spLocks noGrp="1"/>
          </p:cNvSpPr>
          <p:nvPr>
            <p:ph type="dt" sz="half" idx="10"/>
          </p:nvPr>
        </p:nvSpPr>
        <p:spPr/>
        <p:txBody>
          <a:bodyPr/>
          <a:lstStyle/>
          <a:p>
            <a:fld id="{E6851E86-63A5-4332-A22B-71F6F6DDB25C}" type="datetimeFigureOut">
              <a:rPr lang="en-IN" smtClean="0"/>
              <a:t>12-02-2023</a:t>
            </a:fld>
            <a:endParaRPr lang="en-IN"/>
          </a:p>
        </p:txBody>
      </p:sp>
      <p:sp>
        <p:nvSpPr>
          <p:cNvPr id="5" name="Footer Placeholder 4">
            <a:extLst>
              <a:ext uri="{FF2B5EF4-FFF2-40B4-BE49-F238E27FC236}">
                <a16:creationId xmlns:a16="http://schemas.microsoft.com/office/drawing/2014/main" id="{DAB87B5A-49FA-5A3F-FE8D-F756A95B87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C9C7B-D0CD-4F3C-5E34-30B261CB6DFD}"/>
              </a:ext>
            </a:extLst>
          </p:cNvPr>
          <p:cNvSpPr>
            <a:spLocks noGrp="1"/>
          </p:cNvSpPr>
          <p:nvPr>
            <p:ph type="sldNum" sz="quarter" idx="12"/>
          </p:nvPr>
        </p:nvSpPr>
        <p:spPr/>
        <p:txBody>
          <a:bodyPr/>
          <a:lstStyle/>
          <a:p>
            <a:fld id="{32661DD4-CE89-4600-9329-B80FB8E6C255}" type="slidenum">
              <a:rPr lang="en-IN" smtClean="0"/>
              <a:t>‹#›</a:t>
            </a:fld>
            <a:endParaRPr lang="en-IN"/>
          </a:p>
        </p:txBody>
      </p:sp>
    </p:spTree>
    <p:extLst>
      <p:ext uri="{BB962C8B-B14F-4D97-AF65-F5344CB8AC3E}">
        <p14:creationId xmlns:p14="http://schemas.microsoft.com/office/powerpoint/2010/main" val="4230258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FD9E-1753-3025-988E-5B6BEC42D3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1141AD-C91C-964E-9A7C-5110855DE6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81660E-372B-CFC6-5E16-B47FF05A29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83307C-1A18-D909-9F4B-447D97DE56F9}"/>
              </a:ext>
            </a:extLst>
          </p:cNvPr>
          <p:cNvSpPr>
            <a:spLocks noGrp="1"/>
          </p:cNvSpPr>
          <p:nvPr>
            <p:ph type="dt" sz="half" idx="10"/>
          </p:nvPr>
        </p:nvSpPr>
        <p:spPr/>
        <p:txBody>
          <a:bodyPr/>
          <a:lstStyle/>
          <a:p>
            <a:fld id="{E6851E86-63A5-4332-A22B-71F6F6DDB25C}" type="datetimeFigureOut">
              <a:rPr lang="en-IN" smtClean="0"/>
              <a:t>12-02-2023</a:t>
            </a:fld>
            <a:endParaRPr lang="en-IN"/>
          </a:p>
        </p:txBody>
      </p:sp>
      <p:sp>
        <p:nvSpPr>
          <p:cNvPr id="6" name="Footer Placeholder 5">
            <a:extLst>
              <a:ext uri="{FF2B5EF4-FFF2-40B4-BE49-F238E27FC236}">
                <a16:creationId xmlns:a16="http://schemas.microsoft.com/office/drawing/2014/main" id="{BF04A62D-2F1D-75B6-D517-6D36C8006B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7DE738-E787-C656-0DF9-E8849DDB0049}"/>
              </a:ext>
            </a:extLst>
          </p:cNvPr>
          <p:cNvSpPr>
            <a:spLocks noGrp="1"/>
          </p:cNvSpPr>
          <p:nvPr>
            <p:ph type="sldNum" sz="quarter" idx="12"/>
          </p:nvPr>
        </p:nvSpPr>
        <p:spPr/>
        <p:txBody>
          <a:bodyPr/>
          <a:lstStyle/>
          <a:p>
            <a:fld id="{32661DD4-CE89-4600-9329-B80FB8E6C255}" type="slidenum">
              <a:rPr lang="en-IN" smtClean="0"/>
              <a:t>‹#›</a:t>
            </a:fld>
            <a:endParaRPr lang="en-IN"/>
          </a:p>
        </p:txBody>
      </p:sp>
    </p:spTree>
    <p:extLst>
      <p:ext uri="{BB962C8B-B14F-4D97-AF65-F5344CB8AC3E}">
        <p14:creationId xmlns:p14="http://schemas.microsoft.com/office/powerpoint/2010/main" val="1520608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2AE6-568E-5176-2C47-F92F62F876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D9010F-32D0-2A20-C387-3F3CB34B2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25641A-68D3-22E8-F9C2-8AF08D552A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752582-A570-0B93-79FA-62904B287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3D3D65-CD62-834E-AB4E-0F1C4B883C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AA1CE7-75EB-6BD7-79FE-14D0DE0C45AB}"/>
              </a:ext>
            </a:extLst>
          </p:cNvPr>
          <p:cNvSpPr>
            <a:spLocks noGrp="1"/>
          </p:cNvSpPr>
          <p:nvPr>
            <p:ph type="dt" sz="half" idx="10"/>
          </p:nvPr>
        </p:nvSpPr>
        <p:spPr/>
        <p:txBody>
          <a:bodyPr/>
          <a:lstStyle/>
          <a:p>
            <a:fld id="{E6851E86-63A5-4332-A22B-71F6F6DDB25C}" type="datetimeFigureOut">
              <a:rPr lang="en-IN" smtClean="0"/>
              <a:t>12-02-2023</a:t>
            </a:fld>
            <a:endParaRPr lang="en-IN"/>
          </a:p>
        </p:txBody>
      </p:sp>
      <p:sp>
        <p:nvSpPr>
          <p:cNvPr id="8" name="Footer Placeholder 7">
            <a:extLst>
              <a:ext uri="{FF2B5EF4-FFF2-40B4-BE49-F238E27FC236}">
                <a16:creationId xmlns:a16="http://schemas.microsoft.com/office/drawing/2014/main" id="{777D9257-DA82-AAEB-1712-C2BDE52453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8C5A92-BD3E-76A1-5853-1710CFED8D4D}"/>
              </a:ext>
            </a:extLst>
          </p:cNvPr>
          <p:cNvSpPr>
            <a:spLocks noGrp="1"/>
          </p:cNvSpPr>
          <p:nvPr>
            <p:ph type="sldNum" sz="quarter" idx="12"/>
          </p:nvPr>
        </p:nvSpPr>
        <p:spPr/>
        <p:txBody>
          <a:bodyPr/>
          <a:lstStyle/>
          <a:p>
            <a:fld id="{32661DD4-CE89-4600-9329-B80FB8E6C255}" type="slidenum">
              <a:rPr lang="en-IN" smtClean="0"/>
              <a:t>‹#›</a:t>
            </a:fld>
            <a:endParaRPr lang="en-IN"/>
          </a:p>
        </p:txBody>
      </p:sp>
    </p:spTree>
    <p:extLst>
      <p:ext uri="{BB962C8B-B14F-4D97-AF65-F5344CB8AC3E}">
        <p14:creationId xmlns:p14="http://schemas.microsoft.com/office/powerpoint/2010/main" val="3140558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FAA0-E1CC-19C1-BF8F-EEDE063F66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1CDB5F-C65C-8876-C7CB-4CBAC4780F18}"/>
              </a:ext>
            </a:extLst>
          </p:cNvPr>
          <p:cNvSpPr>
            <a:spLocks noGrp="1"/>
          </p:cNvSpPr>
          <p:nvPr>
            <p:ph type="dt" sz="half" idx="10"/>
          </p:nvPr>
        </p:nvSpPr>
        <p:spPr/>
        <p:txBody>
          <a:bodyPr/>
          <a:lstStyle/>
          <a:p>
            <a:fld id="{E6851E86-63A5-4332-A22B-71F6F6DDB25C}" type="datetimeFigureOut">
              <a:rPr lang="en-IN" smtClean="0"/>
              <a:t>12-02-2023</a:t>
            </a:fld>
            <a:endParaRPr lang="en-IN"/>
          </a:p>
        </p:txBody>
      </p:sp>
      <p:sp>
        <p:nvSpPr>
          <p:cNvPr id="4" name="Footer Placeholder 3">
            <a:extLst>
              <a:ext uri="{FF2B5EF4-FFF2-40B4-BE49-F238E27FC236}">
                <a16:creationId xmlns:a16="http://schemas.microsoft.com/office/drawing/2014/main" id="{74F64E57-1054-D236-BC20-8C1F7F46AD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8522E8-00F8-7E37-9AE2-2E9E7EC6635C}"/>
              </a:ext>
            </a:extLst>
          </p:cNvPr>
          <p:cNvSpPr>
            <a:spLocks noGrp="1"/>
          </p:cNvSpPr>
          <p:nvPr>
            <p:ph type="sldNum" sz="quarter" idx="12"/>
          </p:nvPr>
        </p:nvSpPr>
        <p:spPr/>
        <p:txBody>
          <a:bodyPr/>
          <a:lstStyle/>
          <a:p>
            <a:fld id="{32661DD4-CE89-4600-9329-B80FB8E6C255}" type="slidenum">
              <a:rPr lang="en-IN" smtClean="0"/>
              <a:t>‹#›</a:t>
            </a:fld>
            <a:endParaRPr lang="en-IN"/>
          </a:p>
        </p:txBody>
      </p:sp>
    </p:spTree>
    <p:extLst>
      <p:ext uri="{BB962C8B-B14F-4D97-AF65-F5344CB8AC3E}">
        <p14:creationId xmlns:p14="http://schemas.microsoft.com/office/powerpoint/2010/main" val="1019415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FC76A0-3EF3-5958-E4A4-8F570DB3E19E}"/>
              </a:ext>
            </a:extLst>
          </p:cNvPr>
          <p:cNvSpPr>
            <a:spLocks noGrp="1"/>
          </p:cNvSpPr>
          <p:nvPr>
            <p:ph type="dt" sz="half" idx="10"/>
          </p:nvPr>
        </p:nvSpPr>
        <p:spPr/>
        <p:txBody>
          <a:bodyPr/>
          <a:lstStyle/>
          <a:p>
            <a:fld id="{E6851E86-63A5-4332-A22B-71F6F6DDB25C}" type="datetimeFigureOut">
              <a:rPr lang="en-IN" smtClean="0"/>
              <a:t>12-02-2023</a:t>
            </a:fld>
            <a:endParaRPr lang="en-IN"/>
          </a:p>
        </p:txBody>
      </p:sp>
      <p:sp>
        <p:nvSpPr>
          <p:cNvPr id="3" name="Footer Placeholder 2">
            <a:extLst>
              <a:ext uri="{FF2B5EF4-FFF2-40B4-BE49-F238E27FC236}">
                <a16:creationId xmlns:a16="http://schemas.microsoft.com/office/drawing/2014/main" id="{9E22C121-67C7-18AA-FB50-5B8B211FA2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C5624B-ABAC-5539-FD2B-92412A257944}"/>
              </a:ext>
            </a:extLst>
          </p:cNvPr>
          <p:cNvSpPr>
            <a:spLocks noGrp="1"/>
          </p:cNvSpPr>
          <p:nvPr>
            <p:ph type="sldNum" sz="quarter" idx="12"/>
          </p:nvPr>
        </p:nvSpPr>
        <p:spPr/>
        <p:txBody>
          <a:bodyPr/>
          <a:lstStyle/>
          <a:p>
            <a:fld id="{32661DD4-CE89-4600-9329-B80FB8E6C255}" type="slidenum">
              <a:rPr lang="en-IN" smtClean="0"/>
              <a:t>‹#›</a:t>
            </a:fld>
            <a:endParaRPr lang="en-IN"/>
          </a:p>
        </p:txBody>
      </p:sp>
    </p:spTree>
    <p:extLst>
      <p:ext uri="{BB962C8B-B14F-4D97-AF65-F5344CB8AC3E}">
        <p14:creationId xmlns:p14="http://schemas.microsoft.com/office/powerpoint/2010/main" val="57573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2A5D-6809-3696-4CA2-DC479B537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F5225A-4047-2613-3CE3-366B353C7C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BCABFF-9272-01C7-BE23-C1EB064D3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91A6A-8B41-E702-C776-A3273FDCAE36}"/>
              </a:ext>
            </a:extLst>
          </p:cNvPr>
          <p:cNvSpPr>
            <a:spLocks noGrp="1"/>
          </p:cNvSpPr>
          <p:nvPr>
            <p:ph type="dt" sz="half" idx="10"/>
          </p:nvPr>
        </p:nvSpPr>
        <p:spPr/>
        <p:txBody>
          <a:bodyPr/>
          <a:lstStyle/>
          <a:p>
            <a:fld id="{E6851E86-63A5-4332-A22B-71F6F6DDB25C}" type="datetimeFigureOut">
              <a:rPr lang="en-IN" smtClean="0"/>
              <a:t>12-02-2023</a:t>
            </a:fld>
            <a:endParaRPr lang="en-IN"/>
          </a:p>
        </p:txBody>
      </p:sp>
      <p:sp>
        <p:nvSpPr>
          <p:cNvPr id="6" name="Footer Placeholder 5">
            <a:extLst>
              <a:ext uri="{FF2B5EF4-FFF2-40B4-BE49-F238E27FC236}">
                <a16:creationId xmlns:a16="http://schemas.microsoft.com/office/drawing/2014/main" id="{BED16F1E-A335-9A76-2A40-6230A8D016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64E9C1-23E4-276D-D7E2-4E23E9D1D7B4}"/>
              </a:ext>
            </a:extLst>
          </p:cNvPr>
          <p:cNvSpPr>
            <a:spLocks noGrp="1"/>
          </p:cNvSpPr>
          <p:nvPr>
            <p:ph type="sldNum" sz="quarter" idx="12"/>
          </p:nvPr>
        </p:nvSpPr>
        <p:spPr/>
        <p:txBody>
          <a:bodyPr/>
          <a:lstStyle/>
          <a:p>
            <a:fld id="{32661DD4-CE89-4600-9329-B80FB8E6C255}" type="slidenum">
              <a:rPr lang="en-IN" smtClean="0"/>
              <a:t>‹#›</a:t>
            </a:fld>
            <a:endParaRPr lang="en-IN"/>
          </a:p>
        </p:txBody>
      </p:sp>
    </p:spTree>
    <p:extLst>
      <p:ext uri="{BB962C8B-B14F-4D97-AF65-F5344CB8AC3E}">
        <p14:creationId xmlns:p14="http://schemas.microsoft.com/office/powerpoint/2010/main" val="428994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F22B-F361-162D-55F3-806600189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3DA9CF-5CF8-6664-F7DB-CAC044ECD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915C8A-7439-14B8-B7B0-B3FC6F4ED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063C1E-77AA-BAD5-4F00-54B09A55086A}"/>
              </a:ext>
            </a:extLst>
          </p:cNvPr>
          <p:cNvSpPr>
            <a:spLocks noGrp="1"/>
          </p:cNvSpPr>
          <p:nvPr>
            <p:ph type="dt" sz="half" idx="10"/>
          </p:nvPr>
        </p:nvSpPr>
        <p:spPr/>
        <p:txBody>
          <a:bodyPr/>
          <a:lstStyle/>
          <a:p>
            <a:fld id="{E6851E86-63A5-4332-A22B-71F6F6DDB25C}" type="datetimeFigureOut">
              <a:rPr lang="en-IN" smtClean="0"/>
              <a:t>12-02-2023</a:t>
            </a:fld>
            <a:endParaRPr lang="en-IN"/>
          </a:p>
        </p:txBody>
      </p:sp>
      <p:sp>
        <p:nvSpPr>
          <p:cNvPr id="6" name="Footer Placeholder 5">
            <a:extLst>
              <a:ext uri="{FF2B5EF4-FFF2-40B4-BE49-F238E27FC236}">
                <a16:creationId xmlns:a16="http://schemas.microsoft.com/office/drawing/2014/main" id="{ECD77230-B836-6304-F88A-A7CBCAE286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9F59B8-578F-F4B1-C5B9-7455CF28D943}"/>
              </a:ext>
            </a:extLst>
          </p:cNvPr>
          <p:cNvSpPr>
            <a:spLocks noGrp="1"/>
          </p:cNvSpPr>
          <p:nvPr>
            <p:ph type="sldNum" sz="quarter" idx="12"/>
          </p:nvPr>
        </p:nvSpPr>
        <p:spPr/>
        <p:txBody>
          <a:bodyPr/>
          <a:lstStyle/>
          <a:p>
            <a:fld id="{32661DD4-CE89-4600-9329-B80FB8E6C255}" type="slidenum">
              <a:rPr lang="en-IN" smtClean="0"/>
              <a:t>‹#›</a:t>
            </a:fld>
            <a:endParaRPr lang="en-IN"/>
          </a:p>
        </p:txBody>
      </p:sp>
    </p:spTree>
    <p:extLst>
      <p:ext uri="{BB962C8B-B14F-4D97-AF65-F5344CB8AC3E}">
        <p14:creationId xmlns:p14="http://schemas.microsoft.com/office/powerpoint/2010/main" val="722619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05F8E1-232F-38E5-AEB9-65400042D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B69167-BFCC-9630-9419-FAFC60220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129939-ADCA-70F6-50BE-0E10322F1F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51E86-63A5-4332-A22B-71F6F6DDB25C}" type="datetimeFigureOut">
              <a:rPr lang="en-IN" smtClean="0"/>
              <a:t>12-02-2023</a:t>
            </a:fld>
            <a:endParaRPr lang="en-IN"/>
          </a:p>
        </p:txBody>
      </p:sp>
      <p:sp>
        <p:nvSpPr>
          <p:cNvPr id="5" name="Footer Placeholder 4">
            <a:extLst>
              <a:ext uri="{FF2B5EF4-FFF2-40B4-BE49-F238E27FC236}">
                <a16:creationId xmlns:a16="http://schemas.microsoft.com/office/drawing/2014/main" id="{F0061E0A-E5BA-DCC4-BA17-7F1B6A0687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5844EA-AA91-9D16-5DF1-9C58C744E2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1DD4-CE89-4600-9329-B80FB8E6C255}" type="slidenum">
              <a:rPr lang="en-IN" smtClean="0"/>
              <a:t>‹#›</a:t>
            </a:fld>
            <a:endParaRPr lang="en-IN"/>
          </a:p>
        </p:txBody>
      </p:sp>
    </p:spTree>
    <p:extLst>
      <p:ext uri="{BB962C8B-B14F-4D97-AF65-F5344CB8AC3E}">
        <p14:creationId xmlns:p14="http://schemas.microsoft.com/office/powerpoint/2010/main" val="3877844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Agent_provocateur" TargetMode="External"/><Relationship Id="rId2" Type="http://schemas.openxmlformats.org/officeDocument/2006/relationships/hyperlink" Target="https://en.wikipedia.org/wiki/Southern_Netherland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Girondist"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ocial_order" TargetMode="External"/><Relationship Id="rId2" Type="http://schemas.openxmlformats.org/officeDocument/2006/relationships/hyperlink" Target="https://en.wikipedia.org/wiki/A_Vindication_of_the_Rights_of_Woman" TargetMode="Externa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Jean-Paul_Marat"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6A21C3-F6ED-02C5-2309-50C8F32DCCCF}"/>
              </a:ext>
            </a:extLst>
          </p:cNvPr>
          <p:cNvSpPr>
            <a:spLocks noGrp="1"/>
          </p:cNvSpPr>
          <p:nvPr>
            <p:ph type="ctrTitle" idx="4294967295"/>
          </p:nvPr>
        </p:nvSpPr>
        <p:spPr>
          <a:xfrm>
            <a:off x="1075767" y="1188637"/>
            <a:ext cx="2988234" cy="4480726"/>
          </a:xfrm>
        </p:spPr>
        <p:txBody>
          <a:bodyPr vert="horz" lIns="91440" tIns="45720" rIns="91440" bIns="45720" rtlCol="0" anchor="ctr">
            <a:normAutofit/>
          </a:bodyPr>
          <a:lstStyle/>
          <a:p>
            <a:pPr algn="r"/>
            <a:br>
              <a:rPr lang="en-US" sz="4100" kern="1200">
                <a:solidFill>
                  <a:schemeClr val="tx1"/>
                </a:solidFill>
                <a:latin typeface="+mj-lt"/>
                <a:ea typeface="+mj-ea"/>
                <a:cs typeface="+mj-cs"/>
              </a:rPr>
            </a:br>
            <a:r>
              <a:rPr lang="en-US" sz="4100" kern="1200">
                <a:solidFill>
                  <a:schemeClr val="tx1"/>
                </a:solidFill>
                <a:latin typeface="+mj-lt"/>
                <a:ea typeface="+mj-ea"/>
                <a:cs typeface="+mj-cs"/>
              </a:rPr>
              <a:t>WOMEN AND THE FRENCH REVOLUTION</a:t>
            </a:r>
            <a:br>
              <a:rPr lang="en-US" sz="4100" kern="1200">
                <a:solidFill>
                  <a:schemeClr val="tx1"/>
                </a:solidFill>
                <a:latin typeface="+mj-lt"/>
                <a:ea typeface="+mj-ea"/>
                <a:cs typeface="+mj-cs"/>
              </a:rPr>
            </a:br>
            <a:endParaRPr lang="en-US" sz="4100" kern="1200">
              <a:solidFill>
                <a:schemeClr val="tx1"/>
              </a:solidFill>
              <a:latin typeface="+mj-lt"/>
              <a:ea typeface="+mj-ea"/>
              <a:cs typeface="+mj-cs"/>
            </a:endParaRP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0C79826-D26B-0369-CB39-DFE068F30DF3}"/>
              </a:ext>
            </a:extLst>
          </p:cNvPr>
          <p:cNvSpPr txBox="1"/>
          <p:nvPr/>
        </p:nvSpPr>
        <p:spPr>
          <a:xfrm>
            <a:off x="5255260" y="1648870"/>
            <a:ext cx="4702848" cy="3560260"/>
          </a:xfrm>
          <a:prstGeom prst="rect">
            <a:avLst/>
          </a:prstGeom>
        </p:spPr>
        <p:txBody>
          <a:bodyPr vert="horz" lIns="91440" tIns="45720" rIns="91440" bIns="45720" rtlCol="0" anchor="ctr">
            <a:normAutofit/>
          </a:bodyPr>
          <a:lstStyle/>
          <a:p>
            <a:pPr>
              <a:lnSpc>
                <a:spcPct val="90000"/>
              </a:lnSpc>
              <a:spcAft>
                <a:spcPts val="600"/>
              </a:spcAft>
            </a:pPr>
            <a:br>
              <a:rPr lang="en-US" sz="2400"/>
            </a:br>
            <a:r>
              <a:rPr lang="en-US" sz="2400"/>
              <a:t> Shailesh Saini             2021MT10925</a:t>
            </a:r>
            <a:br>
              <a:rPr lang="en-US" sz="2400"/>
            </a:br>
            <a:r>
              <a:rPr lang="en-US" sz="2400"/>
              <a:t> Advait Rege                2021MT60946</a:t>
            </a:r>
            <a:br>
              <a:rPr lang="en-US" sz="2400"/>
            </a:br>
            <a:r>
              <a:rPr lang="en-US" sz="2400"/>
              <a:t> Deepak Choudhary   2021MT10246</a:t>
            </a:r>
            <a:endParaRPr lang="en-US"/>
          </a:p>
          <a:p>
            <a:pPr>
              <a:lnSpc>
                <a:spcPct val="90000"/>
              </a:lnSpc>
              <a:spcAft>
                <a:spcPts val="600"/>
              </a:spcAft>
            </a:pPr>
            <a:r>
              <a:rPr lang="en-US" sz="2400"/>
              <a:t>Rohit Bhaskar             2018CH70303</a:t>
            </a:r>
            <a:endParaRPr lang="en-US" sz="2400">
              <a:ea typeface="Calibri" panose="020F0502020204030204"/>
              <a:cs typeface="Calibri" panose="020F0502020204030204"/>
            </a:endParaRPr>
          </a:p>
        </p:txBody>
      </p:sp>
    </p:spTree>
    <p:extLst>
      <p:ext uri="{BB962C8B-B14F-4D97-AF65-F5344CB8AC3E}">
        <p14:creationId xmlns:p14="http://schemas.microsoft.com/office/powerpoint/2010/main" val="1941138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1C15-020F-230C-1B49-8A656F176847}"/>
              </a:ext>
            </a:extLst>
          </p:cNvPr>
          <p:cNvSpPr>
            <a:spLocks noGrp="1"/>
          </p:cNvSpPr>
          <p:nvPr>
            <p:ph type="title"/>
          </p:nvPr>
        </p:nvSpPr>
        <p:spPr>
          <a:xfrm>
            <a:off x="838200" y="365125"/>
            <a:ext cx="10515600" cy="830758"/>
          </a:xfrm>
        </p:spPr>
        <p:txBody>
          <a:bodyPr/>
          <a:lstStyle/>
          <a:p>
            <a:r>
              <a:rPr lang="en-US" err="1">
                <a:ea typeface="+mj-lt"/>
                <a:cs typeface="+mj-lt"/>
              </a:rPr>
              <a:t>Théroigne</a:t>
            </a:r>
            <a:r>
              <a:rPr lang="en-US">
                <a:ea typeface="+mj-lt"/>
                <a:cs typeface="+mj-lt"/>
              </a:rPr>
              <a:t> de </a:t>
            </a:r>
            <a:r>
              <a:rPr lang="en-US" err="1">
                <a:ea typeface="+mj-lt"/>
                <a:cs typeface="+mj-lt"/>
              </a:rPr>
              <a:t>Méricourt</a:t>
            </a:r>
            <a:endParaRPr lang="en-US" err="1"/>
          </a:p>
        </p:txBody>
      </p:sp>
      <p:sp>
        <p:nvSpPr>
          <p:cNvPr id="3" name="Content Placeholder 2">
            <a:extLst>
              <a:ext uri="{FF2B5EF4-FFF2-40B4-BE49-F238E27FC236}">
                <a16:creationId xmlns:a16="http://schemas.microsoft.com/office/drawing/2014/main" id="{32A5D253-7601-E520-7655-7B51682DE16A}"/>
              </a:ext>
            </a:extLst>
          </p:cNvPr>
          <p:cNvSpPr>
            <a:spLocks noGrp="1"/>
          </p:cNvSpPr>
          <p:nvPr>
            <p:ph idx="1"/>
          </p:nvPr>
        </p:nvSpPr>
        <p:spPr>
          <a:xfrm>
            <a:off x="838200" y="1330820"/>
            <a:ext cx="5161808" cy="4846143"/>
          </a:xfrm>
        </p:spPr>
        <p:txBody>
          <a:bodyPr vert="horz" lIns="91440" tIns="45720" rIns="91440" bIns="45720" rtlCol="0" anchor="t">
            <a:normAutofit fontScale="92500" lnSpcReduction="20000"/>
          </a:bodyPr>
          <a:lstStyle/>
          <a:p>
            <a:r>
              <a:rPr lang="en-US"/>
              <a:t>A political activist and orator, de </a:t>
            </a:r>
            <a:r>
              <a:rPr lang="en-US" err="1"/>
              <a:t>Méricourt</a:t>
            </a:r>
            <a:r>
              <a:rPr lang="en-US"/>
              <a:t> was known for her speeches and activism on behalf of women's rights. She was a key figure in the Society of Revolutionary Republican Women and was involved in organizing women's marches and demonstrations.</a:t>
            </a:r>
          </a:p>
          <a:p>
            <a:r>
              <a:rPr lang="en-US">
                <a:ea typeface="+mn-lt"/>
                <a:cs typeface="+mn-lt"/>
              </a:rPr>
              <a:t>She was active in the French Revolution and worked within the </a:t>
            </a:r>
            <a:r>
              <a:rPr lang="en-US">
                <a:ea typeface="+mn-lt"/>
                <a:cs typeface="+mn-lt"/>
                <a:hlinkClick r:id="rId2"/>
              </a:rPr>
              <a:t>Austrian Low Countries</a:t>
            </a:r>
            <a:r>
              <a:rPr lang="en-US">
                <a:ea typeface="+mn-lt"/>
                <a:cs typeface="+mn-lt"/>
              </a:rPr>
              <a:t> to also foster revolution. She was held in an Austrian prison from 1791 to 1792 for being an </a:t>
            </a:r>
            <a:r>
              <a:rPr lang="en-US">
                <a:ea typeface="+mn-lt"/>
                <a:cs typeface="+mn-lt"/>
                <a:hlinkClick r:id="rId3"/>
              </a:rPr>
              <a:t>agent provocateur</a:t>
            </a:r>
            <a:r>
              <a:rPr lang="en-US">
                <a:ea typeface="+mn-lt"/>
                <a:cs typeface="+mn-lt"/>
              </a:rPr>
              <a:t> in Belgium.</a:t>
            </a:r>
            <a:endParaRPr lang="en-US">
              <a:ea typeface="Calibri" panose="020F0502020204030204"/>
              <a:cs typeface="Calibri" panose="020F0502020204030204"/>
            </a:endParaRPr>
          </a:p>
        </p:txBody>
      </p:sp>
      <p:pic>
        <p:nvPicPr>
          <p:cNvPr id="5" name="Picture 5">
            <a:extLst>
              <a:ext uri="{FF2B5EF4-FFF2-40B4-BE49-F238E27FC236}">
                <a16:creationId xmlns:a16="http://schemas.microsoft.com/office/drawing/2014/main" id="{886F9E32-25F6-9435-82B5-3FC69FE399C0}"/>
              </a:ext>
            </a:extLst>
          </p:cNvPr>
          <p:cNvPicPr>
            <a:picLocks noChangeAspect="1"/>
          </p:cNvPicPr>
          <p:nvPr/>
        </p:nvPicPr>
        <p:blipFill>
          <a:blip r:embed="rId4"/>
          <a:stretch>
            <a:fillRect/>
          </a:stretch>
        </p:blipFill>
        <p:spPr>
          <a:xfrm>
            <a:off x="7208322" y="1333402"/>
            <a:ext cx="3980212" cy="4557353"/>
          </a:xfrm>
          <a:prstGeom prst="rect">
            <a:avLst/>
          </a:prstGeom>
        </p:spPr>
      </p:pic>
    </p:spTree>
    <p:extLst>
      <p:ext uri="{BB962C8B-B14F-4D97-AF65-F5344CB8AC3E}">
        <p14:creationId xmlns:p14="http://schemas.microsoft.com/office/powerpoint/2010/main" val="65776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B0D8C-1FE1-DA5A-B330-3187DCF55DBF}"/>
              </a:ext>
            </a:extLst>
          </p:cNvPr>
          <p:cNvSpPr>
            <a:spLocks noGrp="1"/>
          </p:cNvSpPr>
          <p:nvPr>
            <p:ph type="title"/>
          </p:nvPr>
        </p:nvSpPr>
        <p:spPr/>
        <p:txBody>
          <a:bodyPr/>
          <a:lstStyle/>
          <a:p>
            <a:r>
              <a:rPr lang="en-US"/>
              <a:t>Women as a public revolutionary force</a:t>
            </a:r>
            <a:endParaRPr lang="en-IN"/>
          </a:p>
        </p:txBody>
      </p:sp>
      <p:sp>
        <p:nvSpPr>
          <p:cNvPr id="3" name="Content Placeholder 2">
            <a:extLst>
              <a:ext uri="{FF2B5EF4-FFF2-40B4-BE49-F238E27FC236}">
                <a16:creationId xmlns:a16="http://schemas.microsoft.com/office/drawing/2014/main" id="{A83DE424-175E-0CBA-2288-570FBAC5E7DC}"/>
              </a:ext>
            </a:extLst>
          </p:cNvPr>
          <p:cNvSpPr>
            <a:spLocks noGrp="1"/>
          </p:cNvSpPr>
          <p:nvPr>
            <p:ph idx="1"/>
          </p:nvPr>
        </p:nvSpPr>
        <p:spPr/>
        <p:txBody>
          <a:bodyPr/>
          <a:lstStyle/>
          <a:p>
            <a:r>
              <a:rPr lang="en-US"/>
              <a:t>Women were a public revolutionary force in the first months of 1789, although they could not vote nor seek seats in the National Assembly</a:t>
            </a:r>
          </a:p>
          <a:p>
            <a:r>
              <a:rPr lang="en-US"/>
              <a:t>Women participated in the attack on the Bastille and street demonstrations</a:t>
            </a:r>
          </a:p>
          <a:p>
            <a:r>
              <a:rPr lang="en-US"/>
              <a:t>Their most impressive demonstration of numbers was the 7,000 women seeking cheaper bread who walked to Versailles in October 1789 and forced the king and the National Assembly to return to Paris</a:t>
            </a:r>
            <a:endParaRPr lang="en-IN"/>
          </a:p>
        </p:txBody>
      </p:sp>
    </p:spTree>
    <p:extLst>
      <p:ext uri="{BB962C8B-B14F-4D97-AF65-F5344CB8AC3E}">
        <p14:creationId xmlns:p14="http://schemas.microsoft.com/office/powerpoint/2010/main" val="1337777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D1027A-82C4-31B3-1F89-5FF03CCA9067}"/>
              </a:ext>
            </a:extLst>
          </p:cNvPr>
          <p:cNvSpPr>
            <a:spLocks noGrp="1"/>
          </p:cNvSpPr>
          <p:nvPr>
            <p:ph idx="1"/>
          </p:nvPr>
        </p:nvSpPr>
        <p:spPr/>
        <p:txBody>
          <a:bodyPr vert="horz" lIns="91440" tIns="45720" rIns="91440" bIns="45720" rtlCol="0" anchor="t">
            <a:normAutofit/>
          </a:bodyPr>
          <a:lstStyle/>
          <a:p>
            <a:r>
              <a:rPr lang="en-US">
                <a:ea typeface="+mn-lt"/>
                <a:cs typeface="+mn-lt"/>
              </a:rPr>
              <a:t>During the Reign of Terror, women activists were arrested.</a:t>
            </a:r>
            <a:br>
              <a:rPr lang="en-US"/>
            </a:br>
            <a:endParaRPr lang="en-US">
              <a:ea typeface="Calibri" panose="020F0502020204030204"/>
              <a:cs typeface="Calibri" panose="020F0502020204030204"/>
            </a:endParaRPr>
          </a:p>
          <a:p>
            <a:r>
              <a:rPr lang="en-US">
                <a:ea typeface="+mn-lt"/>
                <a:cs typeface="+mn-lt"/>
              </a:rPr>
              <a:t>The Jacobins outlawed their clubs, believing that women belonged in the private sphere of the home, not in the public sphere of men.</a:t>
            </a:r>
            <a:br>
              <a:rPr lang="en-US"/>
            </a:br>
            <a:endParaRPr lang="en-US">
              <a:ea typeface="Calibri" panose="020F0502020204030204"/>
              <a:cs typeface="Calibri" panose="020F0502020204030204"/>
            </a:endParaRPr>
          </a:p>
          <a:p>
            <a:r>
              <a:rPr lang="en-US">
                <a:ea typeface="+mn-lt"/>
                <a:cs typeface="+mn-lt"/>
              </a:rPr>
              <a:t>Among the many who lost their heads to the guillotine was Olympe de Gouges, accused of "attacking the sovereignty of the French people."</a:t>
            </a:r>
            <a:endParaRPr lang="en-US"/>
          </a:p>
          <a:p>
            <a:endParaRPr lang="en-US">
              <a:ea typeface="Calibri"/>
              <a:cs typeface="Calibri"/>
            </a:endParaRPr>
          </a:p>
        </p:txBody>
      </p:sp>
    </p:spTree>
    <p:extLst>
      <p:ext uri="{BB962C8B-B14F-4D97-AF65-F5344CB8AC3E}">
        <p14:creationId xmlns:p14="http://schemas.microsoft.com/office/powerpoint/2010/main" val="2545201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6CD38A-A961-C90B-6EC1-B44B7413BB3F}"/>
              </a:ext>
            </a:extLst>
          </p:cNvPr>
          <p:cNvPicPr>
            <a:picLocks noChangeAspect="1"/>
          </p:cNvPicPr>
          <p:nvPr/>
        </p:nvPicPr>
        <p:blipFill>
          <a:blip r:embed="rId2"/>
          <a:stretch>
            <a:fillRect/>
          </a:stretch>
        </p:blipFill>
        <p:spPr>
          <a:xfrm>
            <a:off x="1032387" y="106750"/>
            <a:ext cx="10494902" cy="6644500"/>
          </a:xfrm>
          <a:prstGeom prst="rect">
            <a:avLst/>
          </a:prstGeom>
        </p:spPr>
      </p:pic>
    </p:spTree>
    <p:extLst>
      <p:ext uri="{BB962C8B-B14F-4D97-AF65-F5344CB8AC3E}">
        <p14:creationId xmlns:p14="http://schemas.microsoft.com/office/powerpoint/2010/main" val="309073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F561-C9AA-4C1D-D947-860FC3BF61CD}"/>
              </a:ext>
            </a:extLst>
          </p:cNvPr>
          <p:cNvSpPr>
            <a:spLocks noGrp="1"/>
          </p:cNvSpPr>
          <p:nvPr>
            <p:ph type="title"/>
          </p:nvPr>
        </p:nvSpPr>
        <p:spPr/>
        <p:txBody>
          <a:bodyPr/>
          <a:lstStyle/>
          <a:p>
            <a:r>
              <a:rPr lang="en-US">
                <a:ea typeface="Calibri Light"/>
                <a:cs typeface="Calibri Light"/>
              </a:rPr>
              <a:t>The Women's March </a:t>
            </a:r>
            <a:endParaRPr lang="en-US"/>
          </a:p>
        </p:txBody>
      </p:sp>
      <p:sp>
        <p:nvSpPr>
          <p:cNvPr id="3" name="Content Placeholder 2">
            <a:extLst>
              <a:ext uri="{FF2B5EF4-FFF2-40B4-BE49-F238E27FC236}">
                <a16:creationId xmlns:a16="http://schemas.microsoft.com/office/drawing/2014/main" id="{72F39088-C409-794C-24DD-D82E352BEDB4}"/>
              </a:ext>
            </a:extLst>
          </p:cNvPr>
          <p:cNvSpPr>
            <a:spLocks noGrp="1"/>
          </p:cNvSpPr>
          <p:nvPr>
            <p:ph idx="1"/>
          </p:nvPr>
        </p:nvSpPr>
        <p:spPr/>
        <p:txBody>
          <a:bodyPr vert="horz" lIns="91440" tIns="45720" rIns="91440" bIns="45720" rtlCol="0" anchor="t">
            <a:normAutofit/>
          </a:bodyPr>
          <a:lstStyle/>
          <a:p>
            <a:r>
              <a:rPr lang="en-US">
                <a:ea typeface="+mn-lt"/>
                <a:cs typeface="+mn-lt"/>
              </a:rPr>
              <a:t>European women had a long tradition of rioting when they suspected speculators of hoarding food to drive up prices. Authorities seldom arrested the women rioters. </a:t>
            </a:r>
          </a:p>
          <a:p>
            <a:r>
              <a:rPr lang="en-US">
                <a:ea typeface="+mn-lt"/>
                <a:cs typeface="+mn-lt"/>
              </a:rPr>
              <a:t>Frenchwomen's food riots, called taxation </a:t>
            </a:r>
            <a:r>
              <a:rPr lang="en-US" err="1">
                <a:ea typeface="+mn-lt"/>
                <a:cs typeface="+mn-lt"/>
              </a:rPr>
              <a:t>populaire</a:t>
            </a:r>
            <a:r>
              <a:rPr lang="en-US">
                <a:ea typeface="+mn-lt"/>
                <a:cs typeface="+mn-lt"/>
              </a:rPr>
              <a:t>, typically involved crowds seizing merchandise from shopkeepers and grocers, distributing it equally to the crowd at what they determined was a just price, and then returning proceeds to the merchants.</a:t>
            </a:r>
            <a:endParaRPr lang="en-US">
              <a:ea typeface="Calibri"/>
              <a:cs typeface="Calibri"/>
            </a:endParaRPr>
          </a:p>
        </p:txBody>
      </p:sp>
    </p:spTree>
    <p:extLst>
      <p:ext uri="{BB962C8B-B14F-4D97-AF65-F5344CB8AC3E}">
        <p14:creationId xmlns:p14="http://schemas.microsoft.com/office/powerpoint/2010/main" val="765498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9DE6-7D23-C75E-45FA-417822C49162}"/>
              </a:ext>
            </a:extLst>
          </p:cNvPr>
          <p:cNvSpPr>
            <a:spLocks noGrp="1"/>
          </p:cNvSpPr>
          <p:nvPr>
            <p:ph type="title"/>
          </p:nvPr>
        </p:nvSpPr>
        <p:spPr/>
        <p:txBody>
          <a:bodyPr/>
          <a:lstStyle/>
          <a:p>
            <a:r>
              <a:rPr lang="en-US">
                <a:ea typeface="Calibri Light"/>
                <a:cs typeface="Calibri Light"/>
              </a:rPr>
              <a:t>Women's Political Clubs</a:t>
            </a:r>
            <a:endParaRPr lang="en-US"/>
          </a:p>
        </p:txBody>
      </p:sp>
      <p:sp>
        <p:nvSpPr>
          <p:cNvPr id="3" name="Content Placeholder 2">
            <a:extLst>
              <a:ext uri="{FF2B5EF4-FFF2-40B4-BE49-F238E27FC236}">
                <a16:creationId xmlns:a16="http://schemas.microsoft.com/office/drawing/2014/main" id="{4792A59D-185A-750C-792D-9CF0B9F7B276}"/>
              </a:ext>
            </a:extLst>
          </p:cNvPr>
          <p:cNvSpPr>
            <a:spLocks noGrp="1"/>
          </p:cNvSpPr>
          <p:nvPr>
            <p:ph idx="1"/>
          </p:nvPr>
        </p:nvSpPr>
        <p:spPr/>
        <p:txBody>
          <a:bodyPr vert="horz" lIns="91440" tIns="45720" rIns="91440" bIns="45720" rtlCol="0" anchor="t">
            <a:normAutofit/>
          </a:bodyPr>
          <a:lstStyle/>
          <a:p>
            <a:r>
              <a:rPr lang="en-US">
                <a:ea typeface="+mn-lt"/>
                <a:cs typeface="+mn-lt"/>
              </a:rPr>
              <a:t>The most significant female participation in the French Revolution came with the advent of the women's political club.</a:t>
            </a:r>
            <a:endParaRPr lang="en-US"/>
          </a:p>
          <a:p>
            <a:r>
              <a:rPr lang="en-US">
                <a:ea typeface="+mn-lt"/>
                <a:cs typeface="+mn-lt"/>
              </a:rPr>
              <a:t>Political clubs provided members with intellectual stimulation and a way to exert political pressure on the National Assembly, but none admitted women until January 1790, when </a:t>
            </a:r>
            <a:r>
              <a:rPr lang="en-US" b="1">
                <a:ea typeface="+mn-lt"/>
                <a:cs typeface="+mn-lt"/>
              </a:rPr>
              <a:t>The Confederation of the Friends of the Truth </a:t>
            </a:r>
            <a:r>
              <a:rPr lang="en-US">
                <a:ea typeface="+mn-lt"/>
                <a:cs typeface="+mn-lt"/>
              </a:rPr>
              <a:t>was founded.</a:t>
            </a:r>
            <a:endParaRPr lang="en-US"/>
          </a:p>
        </p:txBody>
      </p:sp>
    </p:spTree>
    <p:extLst>
      <p:ext uri="{BB962C8B-B14F-4D97-AF65-F5344CB8AC3E}">
        <p14:creationId xmlns:p14="http://schemas.microsoft.com/office/powerpoint/2010/main" val="3785394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BBBA-F7E6-5D6D-215F-17AA8C9AAD31}"/>
              </a:ext>
            </a:extLst>
          </p:cNvPr>
          <p:cNvSpPr>
            <a:spLocks noGrp="1"/>
          </p:cNvSpPr>
          <p:nvPr>
            <p:ph type="title"/>
          </p:nvPr>
        </p:nvSpPr>
        <p:spPr/>
        <p:txBody>
          <a:bodyPr/>
          <a:lstStyle/>
          <a:p>
            <a:r>
              <a:rPr lang="en-IN"/>
              <a:t>Revolutionary-era women wanted </a:t>
            </a:r>
          </a:p>
        </p:txBody>
      </p:sp>
      <p:sp>
        <p:nvSpPr>
          <p:cNvPr id="3" name="Content Placeholder 2">
            <a:extLst>
              <a:ext uri="{FF2B5EF4-FFF2-40B4-BE49-F238E27FC236}">
                <a16:creationId xmlns:a16="http://schemas.microsoft.com/office/drawing/2014/main" id="{0CE635CC-9665-234E-1ECD-849DD1704B87}"/>
              </a:ext>
            </a:extLst>
          </p:cNvPr>
          <p:cNvSpPr>
            <a:spLocks noGrp="1"/>
          </p:cNvSpPr>
          <p:nvPr>
            <p:ph idx="1"/>
          </p:nvPr>
        </p:nvSpPr>
        <p:spPr/>
        <p:txBody>
          <a:bodyPr/>
          <a:lstStyle/>
          <a:p>
            <a:pPr eaLnBrk="1" hangingPunct="1">
              <a:lnSpc>
                <a:spcPct val="80000"/>
              </a:lnSpc>
            </a:pPr>
            <a:r>
              <a:rPr lang="en-IN" altLang="en-US" sz="2800"/>
              <a:t>equality of rights within marriage </a:t>
            </a:r>
          </a:p>
          <a:p>
            <a:pPr eaLnBrk="1" hangingPunct="1">
              <a:lnSpc>
                <a:spcPct val="80000"/>
              </a:lnSpc>
            </a:pPr>
            <a:r>
              <a:rPr lang="en-IN" altLang="en-US" sz="2800"/>
              <a:t>the right to divorce </a:t>
            </a:r>
          </a:p>
          <a:p>
            <a:pPr eaLnBrk="1" hangingPunct="1">
              <a:lnSpc>
                <a:spcPct val="80000"/>
              </a:lnSpc>
            </a:pPr>
            <a:r>
              <a:rPr lang="en-IN" altLang="en-US" sz="2800"/>
              <a:t>extended rights of widows over property and of widowed mothers over their minor children</a:t>
            </a:r>
          </a:p>
          <a:p>
            <a:pPr eaLnBrk="1" hangingPunct="1">
              <a:lnSpc>
                <a:spcPct val="80000"/>
              </a:lnSpc>
            </a:pPr>
            <a:r>
              <a:rPr lang="en-IN" altLang="en-US" sz="2800"/>
              <a:t>publicly guaranteed educational opportunities for girls (including vocational training for poor girls) </a:t>
            </a:r>
          </a:p>
          <a:p>
            <a:pPr eaLnBrk="1" hangingPunct="1">
              <a:lnSpc>
                <a:spcPct val="80000"/>
              </a:lnSpc>
            </a:pPr>
            <a:r>
              <a:rPr lang="en-IN" altLang="en-US" sz="2800"/>
              <a:t>public training, licensing, and support for midwives in all provinces </a:t>
            </a:r>
          </a:p>
          <a:p>
            <a:pPr eaLnBrk="1" hangingPunct="1">
              <a:lnSpc>
                <a:spcPct val="80000"/>
              </a:lnSpc>
            </a:pPr>
            <a:r>
              <a:rPr lang="en-IN" altLang="en-US" sz="2800"/>
              <a:t>guaranteed right to employment</a:t>
            </a:r>
          </a:p>
          <a:p>
            <a:pPr eaLnBrk="1" hangingPunct="1">
              <a:lnSpc>
                <a:spcPct val="80000"/>
              </a:lnSpc>
            </a:pPr>
            <a:r>
              <a:rPr lang="en-IN" altLang="en-US" sz="2800"/>
              <a:t>and the exclusion of men from specific traditionally-female professions, like dress-making. </a:t>
            </a:r>
          </a:p>
          <a:p>
            <a:endParaRPr lang="en-IN"/>
          </a:p>
        </p:txBody>
      </p:sp>
    </p:spTree>
    <p:extLst>
      <p:ext uri="{BB962C8B-B14F-4D97-AF65-F5344CB8AC3E}">
        <p14:creationId xmlns:p14="http://schemas.microsoft.com/office/powerpoint/2010/main" val="241221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774AE-778D-E942-83D6-F720CAA6B362}"/>
              </a:ext>
            </a:extLst>
          </p:cNvPr>
          <p:cNvSpPr>
            <a:spLocks noGrp="1"/>
          </p:cNvSpPr>
          <p:nvPr>
            <p:ph type="title"/>
          </p:nvPr>
        </p:nvSpPr>
        <p:spPr/>
        <p:txBody>
          <a:bodyPr/>
          <a:lstStyle/>
          <a:p>
            <a:r>
              <a:rPr lang="en-US">
                <a:ea typeface="Calibri Light"/>
                <a:cs typeface="Calibri Light"/>
              </a:rPr>
              <a:t>What they got...</a:t>
            </a:r>
          </a:p>
        </p:txBody>
      </p:sp>
      <p:sp>
        <p:nvSpPr>
          <p:cNvPr id="3" name="Content Placeholder 2">
            <a:extLst>
              <a:ext uri="{FF2B5EF4-FFF2-40B4-BE49-F238E27FC236}">
                <a16:creationId xmlns:a16="http://schemas.microsoft.com/office/drawing/2014/main" id="{F2D1CD0F-0BB2-FA7D-C264-5B4618890941}"/>
              </a:ext>
            </a:extLst>
          </p:cNvPr>
          <p:cNvSpPr>
            <a:spLocks noGrp="1"/>
          </p:cNvSpPr>
          <p:nvPr>
            <p:ph idx="1"/>
          </p:nvPr>
        </p:nvSpPr>
        <p:spPr>
          <a:xfrm>
            <a:off x="838200" y="1690688"/>
            <a:ext cx="10515600" cy="4351338"/>
          </a:xfrm>
        </p:spPr>
        <p:txBody>
          <a:bodyPr vert="horz" lIns="91440" tIns="45720" rIns="91440" bIns="45720" rtlCol="0" anchor="t">
            <a:normAutofit fontScale="85000" lnSpcReduction="20000"/>
          </a:bodyPr>
          <a:lstStyle/>
          <a:p>
            <a:r>
              <a:rPr lang="en-US">
                <a:ea typeface="+mn-lt"/>
                <a:cs typeface="+mn-lt"/>
              </a:rPr>
              <a:t>Abolition of feudal obligations: The feudal system, which imposed a range of obligations and restrictions on the French population, was abolished during the French Revolution. This included the abolition of feudal duties and taxes, as well as the end of feudal privileges and the feudal courts.</a:t>
            </a:r>
            <a:endParaRPr lang="en-US">
              <a:ea typeface="Calibri"/>
              <a:cs typeface="Calibri"/>
            </a:endParaRPr>
          </a:p>
          <a:p>
            <a:r>
              <a:rPr lang="en-US">
                <a:ea typeface="+mn-lt"/>
                <a:cs typeface="+mn-lt"/>
              </a:rPr>
              <a:t>Introduction of divorce: Divorce was introduced in France during the French Revolution, allowing couples to dissolve their marriages in a legal and straightforward manner. This was a significant change, as divorce had been difficult and rare in pre-revolutionary France.</a:t>
            </a:r>
            <a:endParaRPr lang="en-US">
              <a:ea typeface="Calibri"/>
              <a:cs typeface="Calibri"/>
            </a:endParaRPr>
          </a:p>
          <a:p>
            <a:r>
              <a:rPr lang="en-US">
                <a:ea typeface="+mn-lt"/>
                <a:cs typeface="+mn-lt"/>
              </a:rPr>
              <a:t>Civil Constitution of the Clergy: The Civil Constitution of the Clergy, which was enacted in 1790, granted women the right to inherit property. This was a significant change, as women had previously been restricted in their ability to inherit property.</a:t>
            </a:r>
            <a:endParaRPr lang="en-US">
              <a:ea typeface="Calibri"/>
              <a:cs typeface="Calibri"/>
            </a:endParaRPr>
          </a:p>
          <a:p>
            <a:r>
              <a:rPr lang="en-US">
                <a:ea typeface="+mn-lt"/>
                <a:cs typeface="+mn-lt"/>
              </a:rPr>
              <a:t>End of sumptuary laws: The sumptuary laws, which restricted women's clothing and behavior, were abolished during the French Revolution. This helped to challenge traditional gender roles and attitudes towards women</a:t>
            </a:r>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1537408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4CC1C6-9AC8-49FD-362B-FA0ACD730258}"/>
              </a:ext>
            </a:extLst>
          </p:cNvPr>
          <p:cNvPicPr>
            <a:picLocks noChangeAspect="1"/>
          </p:cNvPicPr>
          <p:nvPr/>
        </p:nvPicPr>
        <p:blipFill>
          <a:blip r:embed="rId2"/>
          <a:stretch>
            <a:fillRect/>
          </a:stretch>
        </p:blipFill>
        <p:spPr>
          <a:xfrm>
            <a:off x="1262062" y="785812"/>
            <a:ext cx="9667875" cy="5286375"/>
          </a:xfrm>
          <a:prstGeom prst="rect">
            <a:avLst/>
          </a:prstGeom>
        </p:spPr>
      </p:pic>
    </p:spTree>
    <p:extLst>
      <p:ext uri="{BB962C8B-B14F-4D97-AF65-F5344CB8AC3E}">
        <p14:creationId xmlns:p14="http://schemas.microsoft.com/office/powerpoint/2010/main" val="2470078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31A6C-E1E9-333C-9A74-B2CD57ADCC77}"/>
              </a:ext>
            </a:extLst>
          </p:cNvPr>
          <p:cNvSpPr>
            <a:spLocks noGrp="1"/>
          </p:cNvSpPr>
          <p:nvPr>
            <p:ph type="title"/>
          </p:nvPr>
        </p:nvSpPr>
        <p:spPr/>
        <p:txBody>
          <a:bodyPr/>
          <a:lstStyle/>
          <a:p>
            <a:r>
              <a:rPr lang="en-US">
                <a:ea typeface="Calibri Light"/>
                <a:cs typeface="Calibri Light"/>
              </a:rPr>
              <a:t>Aftermath of Revolution</a:t>
            </a:r>
            <a:endParaRPr lang="en-US"/>
          </a:p>
        </p:txBody>
      </p:sp>
      <p:sp>
        <p:nvSpPr>
          <p:cNvPr id="3" name="Content Placeholder 2">
            <a:extLst>
              <a:ext uri="{FF2B5EF4-FFF2-40B4-BE49-F238E27FC236}">
                <a16:creationId xmlns:a16="http://schemas.microsoft.com/office/drawing/2014/main" id="{0C6F7512-2E2B-8E2A-FFBD-B650B6D506AD}"/>
              </a:ext>
            </a:extLst>
          </p:cNvPr>
          <p:cNvSpPr>
            <a:spLocks noGrp="1"/>
          </p:cNvSpPr>
          <p:nvPr>
            <p:ph idx="1"/>
          </p:nvPr>
        </p:nvSpPr>
        <p:spPr/>
        <p:txBody>
          <a:bodyPr vert="horz" lIns="91440" tIns="45720" rIns="91440" bIns="45720" rtlCol="0" anchor="t">
            <a:normAutofit fontScale="70000" lnSpcReduction="20000"/>
          </a:bodyPr>
          <a:lstStyle/>
          <a:p>
            <a:r>
              <a:rPr lang="en-US">
                <a:ea typeface="+mn-lt"/>
                <a:cs typeface="+mn-lt"/>
              </a:rPr>
              <a:t>The aftermath of the French Revolution with respect to women was mixed. On the one hand, some women made gains during the revolution, such as increased political and social visibility, as well as a greater sense of empowerment and agency. Women's clubs and societies, such as the Society of Revolutionary Republican Women, sprang up during the revolution, and women played an important role in the popular uprisings that took place.</a:t>
            </a:r>
            <a:endParaRPr lang="en-US">
              <a:ea typeface="Calibri" panose="020F0502020204030204"/>
              <a:cs typeface="Calibri" panose="020F0502020204030204"/>
            </a:endParaRPr>
          </a:p>
          <a:p>
            <a:r>
              <a:rPr lang="en-US">
                <a:ea typeface="+mn-lt"/>
                <a:cs typeface="+mn-lt"/>
              </a:rPr>
              <a:t>However, these gains were largely short-lived, and after the revolution, women's rights and freedoms were significantly restricted. The Napoleonic Code of 1804, which established the legal framework for French society, reinforced patriarchal norms and denied women many of their rights, including the right to vote and to own property. Women were effectively relegated to the status of second-class citizens, and their contributions to the revolution were largely erased from the historical record.</a:t>
            </a:r>
            <a:endParaRPr lang="en-US"/>
          </a:p>
          <a:p>
            <a:r>
              <a:rPr lang="en-US">
                <a:ea typeface="+mn-lt"/>
                <a:cs typeface="+mn-lt"/>
              </a:rPr>
              <a:t>In the decades that followed, the struggle for women's rights continued, with various movements and campaigns aimed at improving the status of women in society. However, it was not until the late 19th and early 20th centuries that the women's rights movement in France gained significant traction and led to meaningful legal and political changes for women.</a:t>
            </a:r>
            <a:endParaRPr lang="en-US"/>
          </a:p>
          <a:p>
            <a:r>
              <a:rPr lang="en-US">
                <a:ea typeface="+mn-lt"/>
                <a:cs typeface="+mn-lt"/>
              </a:rPr>
              <a:t>Overall, while the French Revolution had a profound impact on the political and social landscape of France, its impact on women's rights was mixed, with some gains being made during the revolution, but these gains were largely rolled back in the aftermath.</a:t>
            </a:r>
            <a:endParaRPr lang="en-US"/>
          </a:p>
          <a:p>
            <a:endParaRPr lang="en-US">
              <a:ea typeface="Calibri"/>
              <a:cs typeface="Calibri"/>
            </a:endParaRPr>
          </a:p>
        </p:txBody>
      </p:sp>
    </p:spTree>
    <p:extLst>
      <p:ext uri="{BB962C8B-B14F-4D97-AF65-F5344CB8AC3E}">
        <p14:creationId xmlns:p14="http://schemas.microsoft.com/office/powerpoint/2010/main" val="236614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05FA-889C-C525-8E9C-4B1ACB9E1537}"/>
              </a:ext>
            </a:extLst>
          </p:cNvPr>
          <p:cNvSpPr>
            <a:spLocks noGrp="1"/>
          </p:cNvSpPr>
          <p:nvPr>
            <p:ph type="title"/>
          </p:nvPr>
        </p:nvSpPr>
        <p:spPr/>
        <p:txBody>
          <a:bodyPr/>
          <a:lstStyle/>
          <a:p>
            <a:r>
              <a:rPr lang="en-US" b="1">
                <a:ea typeface="Calibri Light"/>
                <a:cs typeface="Calibri Light"/>
              </a:rPr>
              <a:t>WHY REVOLUTION?</a:t>
            </a:r>
          </a:p>
        </p:txBody>
      </p:sp>
      <p:sp>
        <p:nvSpPr>
          <p:cNvPr id="3" name="Content Placeholder 2">
            <a:extLst>
              <a:ext uri="{FF2B5EF4-FFF2-40B4-BE49-F238E27FC236}">
                <a16:creationId xmlns:a16="http://schemas.microsoft.com/office/drawing/2014/main" id="{61F35328-5546-6228-F086-516BCEF5C6D9}"/>
              </a:ext>
            </a:extLst>
          </p:cNvPr>
          <p:cNvSpPr>
            <a:spLocks noGrp="1"/>
          </p:cNvSpPr>
          <p:nvPr>
            <p:ph idx="1"/>
          </p:nvPr>
        </p:nvSpPr>
        <p:spPr/>
        <p:txBody>
          <a:bodyPr vert="horz" lIns="91440" tIns="45720" rIns="91440" bIns="45720" rtlCol="0" anchor="t">
            <a:normAutofit fontScale="92500" lnSpcReduction="10000"/>
          </a:bodyPr>
          <a:lstStyle/>
          <a:p>
            <a:pPr marL="0" indent="0">
              <a:buNone/>
            </a:pPr>
            <a:endParaRPr lang="en-US">
              <a:ea typeface="Calibri"/>
              <a:cs typeface="Calibri"/>
            </a:endParaRPr>
          </a:p>
          <a:p>
            <a:r>
              <a:rPr lang="en-US" b="1">
                <a:ea typeface="+mn-lt"/>
                <a:cs typeface="+mn-lt"/>
              </a:rPr>
              <a:t>Economic hardship</a:t>
            </a:r>
            <a:r>
              <a:rPr lang="en-US">
                <a:ea typeface="+mn-lt"/>
                <a:cs typeface="+mn-lt"/>
              </a:rPr>
              <a:t>: The high cost of living, food shortages, and high taxes meant that women, particularly those from the lower classes, faced significant economic hardship. The Revolution offered the opportunity to demand change and relief from their struggles.</a:t>
            </a:r>
            <a:endParaRPr lang="en-US">
              <a:ea typeface="Calibri"/>
              <a:cs typeface="Calibri"/>
            </a:endParaRPr>
          </a:p>
          <a:p>
            <a:r>
              <a:rPr lang="en-US" b="1">
                <a:ea typeface="+mn-lt"/>
                <a:cs typeface="+mn-lt"/>
              </a:rPr>
              <a:t>Legal Inequality</a:t>
            </a:r>
            <a:r>
              <a:rPr lang="en-US">
                <a:ea typeface="+mn-lt"/>
                <a:cs typeface="+mn-lt"/>
              </a:rPr>
              <a:t>- Women were considered second-class citizens and were denied many basic legal rights, such as the right to own property, sign contracts, or sue in court.</a:t>
            </a:r>
          </a:p>
          <a:p>
            <a:r>
              <a:rPr lang="en-US" b="1">
                <a:ea typeface="+mn-lt"/>
                <a:cs typeface="+mn-lt"/>
              </a:rPr>
              <a:t>Lack of Education</a:t>
            </a:r>
            <a:r>
              <a:rPr lang="en-US">
                <a:ea typeface="+mn-lt"/>
                <a:cs typeface="+mn-lt"/>
              </a:rPr>
              <a:t>- Women were often denied an education, and if they were educated, it was usually limited to subjects like needlework, music, and etiquette</a:t>
            </a:r>
          </a:p>
          <a:p>
            <a:pPr marL="0" indent="0">
              <a:buNone/>
            </a:pPr>
            <a:endParaRPr lang="en-US">
              <a:ea typeface="Calibri" panose="020F0502020204030204"/>
              <a:cs typeface="Calibri" panose="020F0502020204030204"/>
            </a:endParaRPr>
          </a:p>
        </p:txBody>
      </p:sp>
    </p:spTree>
    <p:extLst>
      <p:ext uri="{BB962C8B-B14F-4D97-AF65-F5344CB8AC3E}">
        <p14:creationId xmlns:p14="http://schemas.microsoft.com/office/powerpoint/2010/main" val="306966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C5EF1F-5238-001D-099E-C7824F41E877}"/>
              </a:ext>
            </a:extLst>
          </p:cNvPr>
          <p:cNvSpPr>
            <a:spLocks noGrp="1"/>
          </p:cNvSpPr>
          <p:nvPr>
            <p:ph idx="1"/>
          </p:nvPr>
        </p:nvSpPr>
        <p:spPr>
          <a:xfrm>
            <a:off x="838200" y="359353"/>
            <a:ext cx="10515600" cy="5817610"/>
          </a:xfrm>
        </p:spPr>
        <p:txBody>
          <a:bodyPr vert="horz" lIns="91440" tIns="45720" rIns="91440" bIns="45720" rtlCol="0" anchor="t">
            <a:normAutofit fontScale="92500" lnSpcReduction="20000"/>
          </a:bodyPr>
          <a:lstStyle/>
          <a:p>
            <a:r>
              <a:rPr lang="en-US">
                <a:ea typeface="Söhne"/>
                <a:cs typeface="Söhne"/>
              </a:rPr>
              <a:t>The French Revolution of 1789 is often seen as a key moment in the development of modern politics and democracy, but it was not specifically a feminist revolution. While women played a significant role in the events of the revolution and made some gains in terms of political rights and representation, these gains were short-lived and were later rolled back.</a:t>
            </a:r>
          </a:p>
          <a:p>
            <a:r>
              <a:rPr lang="en-US">
                <a:ea typeface="Söhne"/>
                <a:cs typeface="Söhne"/>
              </a:rPr>
              <a:t>During the revolution, women from different social classes organized themselves into political clubs and marched on the streets demanding equality, suffrage, and an end to social and economic oppression. They also played important roles in the popular uprisings that occurred during the revolution, such as the storming of the Bastille. However, despite their contributions, the revolution did not result in any significant advancements in the legal or political status of women in France.</a:t>
            </a:r>
          </a:p>
          <a:p>
            <a:r>
              <a:rPr lang="en-US">
                <a:ea typeface="Söhne"/>
                <a:cs typeface="Söhne"/>
              </a:rPr>
              <a:t>In fact, after the revolution, the rights that women had gained during the revolution were largely revoked, and the </a:t>
            </a:r>
            <a:r>
              <a:rPr lang="en-US" b="1">
                <a:ea typeface="Söhne"/>
                <a:cs typeface="Söhne"/>
              </a:rPr>
              <a:t>Napoleonic Code of 1804</a:t>
            </a:r>
            <a:r>
              <a:rPr lang="en-US">
                <a:ea typeface="Söhne"/>
                <a:cs typeface="Söhne"/>
              </a:rPr>
              <a:t>, which established the legal framework for French society, reinforced patriarchal norms and denied women many of their rights.</a:t>
            </a:r>
          </a:p>
          <a:p>
            <a:r>
              <a:rPr lang="en-US">
                <a:ea typeface="Söhne"/>
                <a:cs typeface="Söhne"/>
              </a:rPr>
              <a:t>So while the French Revolution was a significant turning point in history and had a profound impact on the political and social landscape of France, it cannot be accurately described as a feminist revolution.</a:t>
            </a:r>
            <a:endParaRPr lang="en-US">
              <a:ea typeface="Calibri"/>
              <a:cs typeface="Calibri"/>
            </a:endParaRPr>
          </a:p>
        </p:txBody>
      </p:sp>
    </p:spTree>
    <p:extLst>
      <p:ext uri="{BB962C8B-B14F-4D97-AF65-F5344CB8AC3E}">
        <p14:creationId xmlns:p14="http://schemas.microsoft.com/office/powerpoint/2010/main" val="606717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A7DD7D-9EB7-75E5-4CD5-575C7277AFEE}"/>
              </a:ext>
            </a:extLst>
          </p:cNvPr>
          <p:cNvPicPr>
            <a:picLocks noChangeAspect="1"/>
          </p:cNvPicPr>
          <p:nvPr/>
        </p:nvPicPr>
        <p:blipFill>
          <a:blip r:embed="rId3"/>
          <a:stretch>
            <a:fillRect/>
          </a:stretch>
        </p:blipFill>
        <p:spPr>
          <a:xfrm>
            <a:off x="759360" y="414087"/>
            <a:ext cx="10442369" cy="5798916"/>
          </a:xfrm>
          <a:prstGeom prst="rect">
            <a:avLst/>
          </a:prstGeom>
        </p:spPr>
      </p:pic>
    </p:spTree>
    <p:extLst>
      <p:ext uri="{BB962C8B-B14F-4D97-AF65-F5344CB8AC3E}">
        <p14:creationId xmlns:p14="http://schemas.microsoft.com/office/powerpoint/2010/main" val="210733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A11912-0A0D-4FA4-91AF-DD9CB33D336A}"/>
              </a:ext>
            </a:extLst>
          </p:cNvPr>
          <p:cNvSpPr>
            <a:spLocks noGrp="1"/>
          </p:cNvSpPr>
          <p:nvPr>
            <p:ph idx="1"/>
          </p:nvPr>
        </p:nvSpPr>
        <p:spPr>
          <a:xfrm>
            <a:off x="838200" y="760306"/>
            <a:ext cx="10515600" cy="5416657"/>
          </a:xfrm>
        </p:spPr>
        <p:txBody>
          <a:bodyPr vert="horz" lIns="91440" tIns="45720" rIns="91440" bIns="45720" rtlCol="0" anchor="t">
            <a:normAutofit fontScale="92500" lnSpcReduction="10000"/>
          </a:bodyPr>
          <a:lstStyle/>
          <a:p>
            <a:endParaRPr lang="en-US">
              <a:ea typeface="Calibri" panose="020F0502020204030204"/>
              <a:cs typeface="Calibri" panose="020F0502020204030204"/>
            </a:endParaRPr>
          </a:p>
          <a:p>
            <a:endParaRPr lang="en-US">
              <a:ea typeface="+mn-lt"/>
              <a:cs typeface="+mn-lt"/>
            </a:endParaRPr>
          </a:p>
          <a:p>
            <a:r>
              <a:rPr lang="en-US" b="1">
                <a:ea typeface="+mn-lt"/>
                <a:cs typeface="+mn-lt"/>
              </a:rPr>
              <a:t>Marriage</a:t>
            </a:r>
            <a:r>
              <a:rPr lang="en-US">
                <a:ea typeface="+mn-lt"/>
                <a:cs typeface="+mn-lt"/>
              </a:rPr>
              <a:t>- Marriage was seen as a financial transaction, and women were often married off at a young age to men chosen by their fathers. Once married, women had few rights and were expected to be submissive to their husbands</a:t>
            </a:r>
          </a:p>
          <a:p>
            <a:r>
              <a:rPr lang="en-US" b="1">
                <a:ea typeface="+mn-lt"/>
                <a:cs typeface="+mn-lt"/>
              </a:rPr>
              <a:t>Restrictions on Movement</a:t>
            </a:r>
            <a:r>
              <a:rPr lang="en-US">
                <a:ea typeface="+mn-lt"/>
                <a:cs typeface="+mn-lt"/>
              </a:rPr>
              <a:t>- Women were expected to stay in the domestic sphere and were not allowed to participate in public life. They were also subject to strict codes of moral </a:t>
            </a:r>
            <a:r>
              <a:rPr lang="en-US" err="1">
                <a:ea typeface="+mn-lt"/>
                <a:cs typeface="+mn-lt"/>
              </a:rPr>
              <a:t>behaviour</a:t>
            </a:r>
            <a:r>
              <a:rPr lang="en-US">
                <a:ea typeface="+mn-lt"/>
                <a:cs typeface="+mn-lt"/>
              </a:rPr>
              <a:t> and faced social restrictions on their ability to travel or attend public events</a:t>
            </a:r>
          </a:p>
          <a:p>
            <a:r>
              <a:rPr lang="en-US" b="1">
                <a:ea typeface="+mn-lt"/>
                <a:cs typeface="+mn-lt"/>
              </a:rPr>
              <a:t>Political discontent</a:t>
            </a:r>
            <a:r>
              <a:rPr lang="en-US">
                <a:ea typeface="+mn-lt"/>
                <a:cs typeface="+mn-lt"/>
              </a:rPr>
              <a:t>: Women, like many other members of French society, were dissatisfied with the absolute monarchy and the lack of political representation. The Revolution presented an opportunity for women to voice their political opinions and demand change.</a:t>
            </a:r>
          </a:p>
          <a:p>
            <a:endParaRPr lang="en-US">
              <a:ea typeface="Calibri" panose="020F0502020204030204"/>
              <a:cs typeface="Calibri" panose="020F0502020204030204"/>
            </a:endParaRPr>
          </a:p>
        </p:txBody>
      </p:sp>
    </p:spTree>
    <p:extLst>
      <p:ext uri="{BB962C8B-B14F-4D97-AF65-F5344CB8AC3E}">
        <p14:creationId xmlns:p14="http://schemas.microsoft.com/office/powerpoint/2010/main" val="148635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43A8B5-9C91-8A04-1E92-9571F06BA1CE}"/>
              </a:ext>
            </a:extLst>
          </p:cNvPr>
          <p:cNvPicPr>
            <a:picLocks noChangeAspect="1"/>
          </p:cNvPicPr>
          <p:nvPr/>
        </p:nvPicPr>
        <p:blipFill>
          <a:blip r:embed="rId2"/>
          <a:stretch>
            <a:fillRect/>
          </a:stretch>
        </p:blipFill>
        <p:spPr>
          <a:xfrm>
            <a:off x="758855" y="182340"/>
            <a:ext cx="10678208" cy="6302700"/>
          </a:xfrm>
          <a:prstGeom prst="rect">
            <a:avLst/>
          </a:prstGeom>
        </p:spPr>
      </p:pic>
    </p:spTree>
    <p:extLst>
      <p:ext uri="{BB962C8B-B14F-4D97-AF65-F5344CB8AC3E}">
        <p14:creationId xmlns:p14="http://schemas.microsoft.com/office/powerpoint/2010/main" val="136159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FBF2-A99A-0567-B948-957D88423B87}"/>
              </a:ext>
            </a:extLst>
          </p:cNvPr>
          <p:cNvSpPr>
            <a:spLocks noGrp="1"/>
          </p:cNvSpPr>
          <p:nvPr>
            <p:ph type="title"/>
          </p:nvPr>
        </p:nvSpPr>
        <p:spPr/>
        <p:txBody>
          <a:bodyPr/>
          <a:lstStyle/>
          <a:p>
            <a:r>
              <a:rPr lang="en-IN">
                <a:ea typeface="Calibri Light"/>
                <a:cs typeface="Calibri Light"/>
              </a:rPr>
              <a:t>Female Citizens</a:t>
            </a:r>
            <a:endParaRPr lang="en-IN"/>
          </a:p>
        </p:txBody>
      </p:sp>
      <p:sp>
        <p:nvSpPr>
          <p:cNvPr id="3" name="Content Placeholder 2">
            <a:extLst>
              <a:ext uri="{FF2B5EF4-FFF2-40B4-BE49-F238E27FC236}">
                <a16:creationId xmlns:a16="http://schemas.microsoft.com/office/drawing/2014/main" id="{8386A68A-9F2D-E765-4ADF-BFE5611BCEA5}"/>
              </a:ext>
            </a:extLst>
          </p:cNvPr>
          <p:cNvSpPr>
            <a:spLocks noGrp="1"/>
          </p:cNvSpPr>
          <p:nvPr>
            <p:ph idx="1"/>
          </p:nvPr>
        </p:nvSpPr>
        <p:spPr/>
        <p:txBody>
          <a:bodyPr vert="horz" lIns="91440" tIns="45720" rIns="91440" bIns="45720" rtlCol="0" anchor="t">
            <a:normAutofit/>
          </a:bodyPr>
          <a:lstStyle/>
          <a:p>
            <a:r>
              <a:rPr lang="en-US" sz="2800"/>
              <a:t>The failure of the Declaration of the Rights of Men and Citizens to include women was intentional and not a sentiment shared by all</a:t>
            </a:r>
          </a:p>
          <a:p>
            <a:r>
              <a:rPr lang="en-US" sz="2800"/>
              <a:t>The Marquis de Condorcet published in 1790 the essay </a:t>
            </a:r>
            <a:r>
              <a:rPr lang="en-US"/>
              <a:t>"</a:t>
            </a:r>
            <a:r>
              <a:rPr lang="en-US" sz="2800"/>
              <a:t>On Giving Women the Right of Citizenship</a:t>
            </a:r>
            <a:r>
              <a:rPr lang="en-US"/>
              <a:t>":</a:t>
            </a:r>
            <a:endParaRPr lang="en-US" sz="2800">
              <a:ea typeface="Calibri"/>
              <a:cs typeface="Calibri"/>
            </a:endParaRPr>
          </a:p>
          <a:p>
            <a:pPr marL="457200" indent="-457200">
              <a:buAutoNum type="romanUcPeriod"/>
            </a:pPr>
            <a:r>
              <a:rPr lang="en-US"/>
              <a:t>Responded to every objection posed to women's political equality including pregnancy, lack of educational brilliance, emotionalism, dependence on husbands, and the social problem society would face if women abandoned their domestic responsibilities to rule. </a:t>
            </a:r>
            <a:endParaRPr lang="en-US">
              <a:ea typeface="Calibri" panose="020F0502020204030204"/>
              <a:cs typeface="Calibri" panose="020F0502020204030204"/>
            </a:endParaRPr>
          </a:p>
          <a:p>
            <a:pPr marL="457200" indent="-457200">
              <a:buAutoNum type="romanUcPeriod"/>
            </a:pPr>
            <a:r>
              <a:rPr lang="en-US"/>
              <a:t>Logical and systematic response in the spirit of the Enlightenment.</a:t>
            </a:r>
            <a:endParaRPr lang="en-IN">
              <a:ea typeface="Calibri" panose="020F0502020204030204"/>
              <a:cs typeface="Calibri" panose="020F0502020204030204"/>
            </a:endParaRPr>
          </a:p>
        </p:txBody>
      </p:sp>
    </p:spTree>
    <p:extLst>
      <p:ext uri="{BB962C8B-B14F-4D97-AF65-F5344CB8AC3E}">
        <p14:creationId xmlns:p14="http://schemas.microsoft.com/office/powerpoint/2010/main" val="132772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800B3E-F38F-9452-8950-DB0247AB308F}"/>
              </a:ext>
            </a:extLst>
          </p:cNvPr>
          <p:cNvSpPr>
            <a:spLocks noGrp="1"/>
          </p:cNvSpPr>
          <p:nvPr>
            <p:ph idx="1"/>
          </p:nvPr>
        </p:nvSpPr>
        <p:spPr>
          <a:xfrm>
            <a:off x="5183188" y="987425"/>
            <a:ext cx="6172200" cy="5639517"/>
          </a:xfrm>
        </p:spPr>
        <p:txBody>
          <a:bodyPr vert="horz" lIns="91440" tIns="45720" rIns="91440" bIns="45720" rtlCol="0" anchor="t">
            <a:normAutofit fontScale="85000" lnSpcReduction="20000"/>
          </a:bodyPr>
          <a:lstStyle/>
          <a:p>
            <a:pPr marL="0" indent="0">
              <a:buNone/>
            </a:pPr>
            <a:r>
              <a:rPr lang="en-IN" b="0" i="0">
                <a:solidFill>
                  <a:srgbClr val="000000"/>
                </a:solidFill>
                <a:effectLst/>
                <a:latin typeface="Linux Libertine"/>
              </a:rPr>
              <a:t>              </a:t>
            </a:r>
          </a:p>
          <a:p>
            <a:pPr marL="0" indent="0">
              <a:buNone/>
            </a:pPr>
            <a:r>
              <a:rPr lang="en-IN"/>
              <a:t>  </a:t>
            </a:r>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sz="2400" b="1" i="1"/>
          </a:p>
          <a:p>
            <a:pPr marL="0" indent="0">
              <a:buNone/>
            </a:pPr>
            <a:r>
              <a:rPr lang="en-IN" sz="2400" b="0" i="0">
                <a:solidFill>
                  <a:srgbClr val="000000"/>
                </a:solidFill>
                <a:effectLst/>
                <a:latin typeface="Linux Libertine"/>
              </a:rPr>
              <a:t>                                </a:t>
            </a:r>
          </a:p>
          <a:p>
            <a:pPr marL="0" indent="0">
              <a:buNone/>
            </a:pPr>
            <a:endParaRPr lang="en-IN" sz="2400" b="0" i="0">
              <a:solidFill>
                <a:srgbClr val="000000"/>
              </a:solidFill>
              <a:effectLst/>
              <a:latin typeface="Linux Libertine"/>
            </a:endParaRPr>
          </a:p>
          <a:p>
            <a:pPr marL="0" indent="0">
              <a:buNone/>
            </a:pPr>
            <a:endParaRPr lang="en-IN" sz="2400" b="0" i="0">
              <a:solidFill>
                <a:srgbClr val="000000"/>
              </a:solidFill>
              <a:effectLst/>
              <a:latin typeface="Linux Libertine"/>
            </a:endParaRPr>
          </a:p>
          <a:p>
            <a:pPr marL="0" indent="0">
              <a:buNone/>
            </a:pPr>
            <a:endParaRPr lang="en-IN" sz="2400" b="0" i="0">
              <a:solidFill>
                <a:srgbClr val="000000"/>
              </a:solidFill>
              <a:effectLst/>
              <a:latin typeface="Linux Libertine"/>
            </a:endParaRPr>
          </a:p>
          <a:p>
            <a:pPr marL="0" indent="0">
              <a:buNone/>
            </a:pPr>
            <a:endParaRPr lang="en-IN" sz="2400" b="0" i="0">
              <a:solidFill>
                <a:srgbClr val="000000"/>
              </a:solidFill>
              <a:effectLst/>
              <a:latin typeface="Linux Libertine"/>
            </a:endParaRPr>
          </a:p>
          <a:p>
            <a:pPr marL="0" indent="0">
              <a:buNone/>
            </a:pPr>
            <a:r>
              <a:rPr lang="en-IN" sz="2400">
                <a:solidFill>
                  <a:srgbClr val="000000"/>
                </a:solidFill>
                <a:latin typeface="Linux Libertine"/>
              </a:rPr>
              <a:t>                               </a:t>
            </a:r>
            <a:r>
              <a:rPr lang="en-IN" sz="2800" b="0" i="0">
                <a:solidFill>
                  <a:srgbClr val="000000"/>
                </a:solidFill>
                <a:effectLst/>
                <a:latin typeface="Linux Libertine"/>
              </a:rPr>
              <a:t>Olympe de Gouges</a:t>
            </a:r>
            <a:endParaRPr lang="en-IN" sz="2800" b="1" i="1"/>
          </a:p>
          <a:p>
            <a:pPr marL="0" indent="0">
              <a:buNone/>
            </a:pPr>
            <a:r>
              <a:rPr lang="en-IN" sz="2400" b="1" i="1"/>
              <a:t>                   “Declaration of rights of women and citizens”</a:t>
            </a:r>
            <a:endParaRPr lang="en-IN" sz="2400" b="1" i="1">
              <a:ea typeface="Calibri"/>
              <a:cs typeface="Calibri"/>
            </a:endParaRPr>
          </a:p>
          <a:p>
            <a:pPr marL="0" indent="0">
              <a:buNone/>
            </a:pPr>
            <a:endParaRPr lang="en-IN"/>
          </a:p>
          <a:p>
            <a:pPr marL="0" indent="0">
              <a:buNone/>
            </a:pPr>
            <a:endParaRPr lang="en-IN"/>
          </a:p>
          <a:p>
            <a:pPr marL="0" indent="0">
              <a:buNone/>
            </a:pPr>
            <a:endParaRPr lang="en-IN"/>
          </a:p>
        </p:txBody>
      </p:sp>
      <p:sp>
        <p:nvSpPr>
          <p:cNvPr id="4" name="Text Placeholder 3">
            <a:extLst>
              <a:ext uri="{FF2B5EF4-FFF2-40B4-BE49-F238E27FC236}">
                <a16:creationId xmlns:a16="http://schemas.microsoft.com/office/drawing/2014/main" id="{8FA6F0CB-F81B-DEEB-47AD-2A401A8314F3}"/>
              </a:ext>
            </a:extLst>
          </p:cNvPr>
          <p:cNvSpPr>
            <a:spLocks noGrp="1"/>
          </p:cNvSpPr>
          <p:nvPr>
            <p:ph type="body" sz="half" idx="2"/>
          </p:nvPr>
        </p:nvSpPr>
        <p:spPr>
          <a:xfrm>
            <a:off x="1067398" y="1621971"/>
            <a:ext cx="3932237" cy="3811588"/>
          </a:xfrm>
        </p:spPr>
        <p:txBody>
          <a:bodyPr vert="horz" lIns="91440" tIns="45720" rIns="91440" bIns="45720" rtlCol="0" anchor="t">
            <a:noAutofit/>
          </a:bodyPr>
          <a:lstStyle/>
          <a:p>
            <a:pPr marL="285750" indent="-285750">
              <a:buFont typeface="Arial" panose="020B0604020202020204" pitchFamily="34" charset="0"/>
              <a:buChar char="•"/>
            </a:pPr>
            <a:r>
              <a:rPr lang="en-IN" sz="2000"/>
              <a:t>A French playwright and political activist, she wrote the famous Declaration shortly after passing the French constitution of 1791</a:t>
            </a:r>
            <a:endParaRPr lang="en-IN" sz="2000">
              <a:ea typeface="Calibri"/>
              <a:cs typeface="Calibri"/>
            </a:endParaRPr>
          </a:p>
          <a:p>
            <a:pPr marL="285750" indent="-285750">
              <a:buFont typeface="Arial" panose="020B0604020202020204" pitchFamily="34" charset="0"/>
              <a:buChar char="•"/>
            </a:pPr>
            <a:r>
              <a:rPr lang="en-IN" sz="2000"/>
              <a:t>Challenged the practice of male authority and the motion of male-female inequality</a:t>
            </a:r>
            <a:endParaRPr lang="en-IN" sz="2000">
              <a:ea typeface="Calibri"/>
              <a:cs typeface="Calibri"/>
            </a:endParaRPr>
          </a:p>
          <a:p>
            <a:pPr marL="285750" indent="-285750">
              <a:buFont typeface="Arial" panose="020B0604020202020204" pitchFamily="34" charset="0"/>
              <a:buChar char="•"/>
            </a:pPr>
            <a:r>
              <a:rPr lang="en-IN" sz="2000"/>
              <a:t>She was executed by guillotine during the Reign of Terror (1793-1794) for attacking the regime of the Revolutionary govt. </a:t>
            </a:r>
            <a:r>
              <a:rPr lang="en-US" sz="2000" b="0" i="0">
                <a:solidFill>
                  <a:srgbClr val="202122"/>
                </a:solidFill>
                <a:effectLst/>
                <a:ea typeface="Calibri"/>
                <a:cs typeface="Arial"/>
              </a:rPr>
              <a:t>and for her association with the </a:t>
            </a:r>
            <a:r>
              <a:rPr lang="en-US" sz="2000" b="0" i="0" u="none" strike="noStrike">
                <a:solidFill>
                  <a:srgbClr val="3366CC"/>
                </a:solidFill>
                <a:effectLst/>
                <a:ea typeface="Calibri"/>
                <a:cs typeface="Arial"/>
                <a:hlinkClick r:id="rId2" tooltip="Girondist"/>
              </a:rPr>
              <a:t>Girondists</a:t>
            </a:r>
            <a:r>
              <a:rPr lang="en-US" sz="2000">
                <a:solidFill>
                  <a:srgbClr val="3366CC"/>
                </a:solidFill>
                <a:ea typeface="Calibri"/>
                <a:cs typeface="Arial"/>
              </a:rPr>
              <a:t>.</a:t>
            </a:r>
          </a:p>
          <a:p>
            <a:pPr marL="285750" indent="-285750">
              <a:buFont typeface="Arial" panose="020B0604020202020204" pitchFamily="34" charset="0"/>
              <a:buChar char="•"/>
            </a:pPr>
            <a:r>
              <a:rPr lang="en-US" sz="2000"/>
              <a:t>Members of the Girondist political party tried to end the Reign of Terror</a:t>
            </a:r>
            <a:endParaRPr lang="en-IN" sz="2000">
              <a:ea typeface="Calibri"/>
              <a:cs typeface="Calibri"/>
            </a:endParaRPr>
          </a:p>
        </p:txBody>
      </p:sp>
      <p:pic>
        <p:nvPicPr>
          <p:cNvPr id="8" name="Picture 7">
            <a:extLst>
              <a:ext uri="{FF2B5EF4-FFF2-40B4-BE49-F238E27FC236}">
                <a16:creationId xmlns:a16="http://schemas.microsoft.com/office/drawing/2014/main" id="{3C88ED46-2D53-DED8-15DC-A59A02C70F8C}"/>
              </a:ext>
            </a:extLst>
          </p:cNvPr>
          <p:cNvPicPr>
            <a:picLocks noChangeAspect="1"/>
          </p:cNvPicPr>
          <p:nvPr/>
        </p:nvPicPr>
        <p:blipFill>
          <a:blip r:embed="rId3"/>
          <a:stretch>
            <a:fillRect/>
          </a:stretch>
        </p:blipFill>
        <p:spPr>
          <a:xfrm>
            <a:off x="7217487" y="1580807"/>
            <a:ext cx="3171825" cy="3705225"/>
          </a:xfrm>
          <a:prstGeom prst="rect">
            <a:avLst/>
          </a:prstGeom>
        </p:spPr>
      </p:pic>
      <p:sp>
        <p:nvSpPr>
          <p:cNvPr id="7" name="TextBox 6">
            <a:extLst>
              <a:ext uri="{FF2B5EF4-FFF2-40B4-BE49-F238E27FC236}">
                <a16:creationId xmlns:a16="http://schemas.microsoft.com/office/drawing/2014/main" id="{72D9FBD9-2988-8FCA-2671-C2BC31C3B732}"/>
              </a:ext>
            </a:extLst>
          </p:cNvPr>
          <p:cNvSpPr txBox="1"/>
          <p:nvPr/>
        </p:nvSpPr>
        <p:spPr>
          <a:xfrm>
            <a:off x="1062842" y="577932"/>
            <a:ext cx="1015538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a:latin typeface="Calibri Light"/>
              </a:rPr>
              <a:t>Some</a:t>
            </a:r>
            <a:r>
              <a:rPr lang="en-IN" sz="4400">
                <a:latin typeface="Calibri Light"/>
                <a:ea typeface="Calibri Light"/>
                <a:cs typeface="Calibri Light"/>
              </a:rPr>
              <a:t> Revolutionary Faces</a:t>
            </a:r>
            <a:endParaRPr lang="en-US" sz="4400">
              <a:latin typeface="Calibri Light"/>
              <a:ea typeface="Calibri Light"/>
              <a:cs typeface="Calibri Light"/>
            </a:endParaRPr>
          </a:p>
        </p:txBody>
      </p:sp>
    </p:spTree>
    <p:extLst>
      <p:ext uri="{BB962C8B-B14F-4D97-AF65-F5344CB8AC3E}">
        <p14:creationId xmlns:p14="http://schemas.microsoft.com/office/powerpoint/2010/main" val="344250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7B9-A0EA-F8B3-6EB8-EAC22DB1C723}"/>
              </a:ext>
            </a:extLst>
          </p:cNvPr>
          <p:cNvSpPr>
            <a:spLocks noGrp="1"/>
          </p:cNvSpPr>
          <p:nvPr>
            <p:ph type="title"/>
          </p:nvPr>
        </p:nvSpPr>
        <p:spPr>
          <a:xfrm>
            <a:off x="210400" y="-127818"/>
            <a:ext cx="4561626" cy="2054941"/>
          </a:xfrm>
        </p:spPr>
        <p:txBody>
          <a:bodyPr/>
          <a:lstStyle/>
          <a:p>
            <a:r>
              <a:rPr lang="en-IN" b="1" i="1"/>
              <a:t>          </a:t>
            </a:r>
            <a:r>
              <a:rPr lang="en-IN"/>
              <a:t> Mary Wollstonecraft</a:t>
            </a:r>
            <a:br>
              <a:rPr lang="en-IN" b="1" i="1"/>
            </a:br>
            <a:endParaRPr lang="en-IN" b="1" i="1"/>
          </a:p>
        </p:txBody>
      </p:sp>
      <p:sp>
        <p:nvSpPr>
          <p:cNvPr id="4" name="Text Placeholder 3">
            <a:extLst>
              <a:ext uri="{FF2B5EF4-FFF2-40B4-BE49-F238E27FC236}">
                <a16:creationId xmlns:a16="http://schemas.microsoft.com/office/drawing/2014/main" id="{2BF08D17-E1FB-4B4A-02C1-0693A5CCF141}"/>
              </a:ext>
            </a:extLst>
          </p:cNvPr>
          <p:cNvSpPr>
            <a:spLocks noGrp="1"/>
          </p:cNvSpPr>
          <p:nvPr>
            <p:ph type="body" sz="half" idx="2"/>
          </p:nvPr>
        </p:nvSpPr>
        <p:spPr>
          <a:xfrm>
            <a:off x="839788" y="2057400"/>
            <a:ext cx="6358454" cy="3811588"/>
          </a:xfrm>
        </p:spPr>
        <p:txBody>
          <a:bodyPr vert="horz" lIns="91440" tIns="45720" rIns="91440" bIns="45720" rtlCol="0" anchor="t">
            <a:normAutofit/>
          </a:bodyPr>
          <a:lstStyle/>
          <a:p>
            <a:pPr marL="342900" indent="-342900">
              <a:buFont typeface="Arial" panose="020B0604020202020204" pitchFamily="34" charset="0"/>
              <a:buChar char="•"/>
            </a:pPr>
            <a:r>
              <a:rPr lang="en-US" sz="1800">
                <a:solidFill>
                  <a:srgbClr val="333333"/>
                </a:solidFill>
              </a:rPr>
              <a:t>She was a </a:t>
            </a:r>
            <a:r>
              <a:rPr lang="en-US" sz="1800" err="1">
                <a:solidFill>
                  <a:srgbClr val="333333"/>
                </a:solidFill>
              </a:rPr>
              <a:t>british</a:t>
            </a:r>
            <a:r>
              <a:rPr lang="en-US" sz="1800">
                <a:solidFill>
                  <a:srgbClr val="333333"/>
                </a:solidFill>
              </a:rPr>
              <a:t> writer. In</a:t>
            </a:r>
            <a:r>
              <a:rPr lang="en-US" sz="1800" b="0" i="0">
                <a:solidFill>
                  <a:srgbClr val="333333"/>
                </a:solidFill>
                <a:effectLst/>
              </a:rPr>
              <a:t> 1792, she wrote '</a:t>
            </a:r>
            <a:r>
              <a:rPr lang="en-US" sz="1800" b="0" i="0" u="sng">
                <a:solidFill>
                  <a:srgbClr val="548DD4"/>
                </a:solidFill>
                <a:effectLst/>
                <a:hlinkClick r:id="rId2"/>
              </a:rPr>
              <a:t>A Vindication of the Rights of Woman</a:t>
            </a:r>
            <a:endParaRPr lang="en-US" sz="1800" b="0" u="sng">
              <a:solidFill>
                <a:srgbClr val="548DD4"/>
              </a:solidFill>
            </a:endParaRPr>
          </a:p>
          <a:p>
            <a:pPr marL="342900" indent="-342900">
              <a:buFont typeface="Arial" panose="020B0604020202020204" pitchFamily="34" charset="0"/>
              <a:buChar char="•"/>
            </a:pPr>
            <a:r>
              <a:rPr lang="en-US" sz="1800" i="0">
                <a:solidFill>
                  <a:srgbClr val="333333"/>
                </a:solidFill>
                <a:effectLst/>
              </a:rPr>
              <a:t>She argued tirelessly that women were no less human beings than men and, as such, deserved the same fundamental rights - the rights of the Revolution.</a:t>
            </a:r>
            <a:endParaRPr lang="en-US" sz="1800" i="0">
              <a:solidFill>
                <a:srgbClr val="548DD4"/>
              </a:solidFill>
              <a:effectLst/>
            </a:endParaRPr>
          </a:p>
          <a:p>
            <a:pPr marL="285750" indent="-285750">
              <a:buFont typeface="Arial" panose="020B0604020202020204" pitchFamily="34" charset="0"/>
              <a:buChar char="•"/>
            </a:pPr>
            <a:r>
              <a:rPr lang="en-US" sz="1800" b="0" i="0">
                <a:solidFill>
                  <a:srgbClr val="333333"/>
                </a:solidFill>
                <a:effectLst/>
              </a:rPr>
              <a:t>Wollstonecraft revealed that the only reason some contemporary </a:t>
            </a:r>
            <a:r>
              <a:rPr lang="en-US" sz="1800">
                <a:solidFill>
                  <a:srgbClr val="333333"/>
                </a:solidFill>
              </a:rPr>
              <a:t>women are not</a:t>
            </a:r>
            <a:r>
              <a:rPr lang="en-US" sz="1800">
                <a:solidFill>
                  <a:srgbClr val="333333"/>
                </a:solidFill>
                <a:ea typeface="+mn-lt"/>
                <a:cs typeface="+mn-lt"/>
              </a:rPr>
              <a:t> naturally inferior to men and they appear to be just because of lack of education </a:t>
            </a:r>
            <a:r>
              <a:rPr lang="en-US" sz="1800">
                <a:ea typeface="+mn-lt"/>
                <a:cs typeface="+mn-lt"/>
              </a:rPr>
              <a:t>She suggests </a:t>
            </a:r>
            <a:r>
              <a:rPr lang="en-US" sz="1800" b="0" i="0">
                <a:effectLst/>
                <a:ea typeface="+mn-lt"/>
                <a:cs typeface="+mn-lt"/>
              </a:rPr>
              <a:t>that </a:t>
            </a:r>
            <a:r>
              <a:rPr lang="en-US" sz="1800">
                <a:ea typeface="+mn-lt"/>
                <a:cs typeface="+mn-lt"/>
              </a:rPr>
              <a:t>both men and women should be treated as rational beings </a:t>
            </a:r>
            <a:r>
              <a:rPr lang="en-US" sz="1800" b="0" i="0">
                <a:effectLst/>
                <a:ea typeface="+mn-lt"/>
                <a:cs typeface="+mn-lt"/>
              </a:rPr>
              <a:t>and</a:t>
            </a:r>
            <a:r>
              <a:rPr lang="en-US" sz="1800">
                <a:ea typeface="+mn-lt"/>
                <a:cs typeface="+mn-lt"/>
              </a:rPr>
              <a:t> imagines a </a:t>
            </a:r>
            <a:r>
              <a:rPr lang="en-US" sz="1800">
                <a:ea typeface="+mn-lt"/>
                <a:cs typeface="+mn-lt"/>
                <a:hlinkClick r:id="rId3">
                  <a:extLst>
                    <a:ext uri="{A12FA001-AC4F-418D-AE19-62706E023703}">
                      <ahyp:hlinkClr xmlns:ahyp="http://schemas.microsoft.com/office/drawing/2018/hyperlinkcolor" val="tx"/>
                    </a:ext>
                  </a:extLst>
                </a:hlinkClick>
              </a:rPr>
              <a:t>social order</a:t>
            </a:r>
            <a:r>
              <a:rPr lang="en-US" sz="1800">
                <a:ea typeface="+mn-lt"/>
                <a:cs typeface="+mn-lt"/>
              </a:rPr>
              <a:t> founded on reason.</a:t>
            </a:r>
            <a:endParaRPr lang="en-US" sz="1800" b="0" i="0">
              <a:effectLst/>
              <a:ea typeface="Calibri"/>
              <a:cs typeface="Calibri"/>
            </a:endParaRPr>
          </a:p>
          <a:p>
            <a:pPr marL="285750" indent="-285750">
              <a:buFont typeface="Arial" panose="020B0604020202020204" pitchFamily="34" charset="0"/>
              <a:buChar char="•"/>
            </a:pPr>
            <a:r>
              <a:rPr lang="en-US" sz="1800">
                <a:solidFill>
                  <a:srgbClr val="333333"/>
                </a:solidFill>
              </a:rPr>
              <a:t>Counter attack on Bruke, who texted against the French working class who followed Marie Antoinette from Versailles to Paris.</a:t>
            </a:r>
            <a:endParaRPr lang="en-IN" sz="1800"/>
          </a:p>
        </p:txBody>
      </p:sp>
      <p:pic>
        <p:nvPicPr>
          <p:cNvPr id="6" name="Content Placeholder 4">
            <a:extLst>
              <a:ext uri="{FF2B5EF4-FFF2-40B4-BE49-F238E27FC236}">
                <a16:creationId xmlns:a16="http://schemas.microsoft.com/office/drawing/2014/main" id="{F1233224-1CA7-DFB0-E6CB-F9AE65134283}"/>
              </a:ext>
            </a:extLst>
          </p:cNvPr>
          <p:cNvPicPr>
            <a:picLocks noGrp="1" noChangeAspect="1"/>
          </p:cNvPicPr>
          <p:nvPr>
            <p:ph idx="1"/>
          </p:nvPr>
        </p:nvPicPr>
        <p:blipFill>
          <a:blip r:embed="rId4"/>
          <a:stretch>
            <a:fillRect/>
          </a:stretch>
        </p:blipFill>
        <p:spPr>
          <a:xfrm>
            <a:off x="7827631" y="1068441"/>
            <a:ext cx="3080082" cy="4734402"/>
          </a:xfrm>
        </p:spPr>
      </p:pic>
    </p:spTree>
    <p:extLst>
      <p:ext uri="{BB962C8B-B14F-4D97-AF65-F5344CB8AC3E}">
        <p14:creationId xmlns:p14="http://schemas.microsoft.com/office/powerpoint/2010/main" val="363095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AAC35D4-0AE0-615D-DA70-4CB25C00A2CE}"/>
              </a:ext>
            </a:extLst>
          </p:cNvPr>
          <p:cNvPicPr>
            <a:picLocks noGrp="1" noChangeAspect="1"/>
          </p:cNvPicPr>
          <p:nvPr>
            <p:ph idx="1"/>
          </p:nvPr>
        </p:nvPicPr>
        <p:blipFill>
          <a:blip r:embed="rId2"/>
          <a:stretch>
            <a:fillRect/>
          </a:stretch>
        </p:blipFill>
        <p:spPr>
          <a:xfrm>
            <a:off x="5183187" y="1319515"/>
            <a:ext cx="6414645" cy="4143736"/>
          </a:xfrm>
        </p:spPr>
      </p:pic>
      <p:sp>
        <p:nvSpPr>
          <p:cNvPr id="4" name="Text Placeholder 3">
            <a:extLst>
              <a:ext uri="{FF2B5EF4-FFF2-40B4-BE49-F238E27FC236}">
                <a16:creationId xmlns:a16="http://schemas.microsoft.com/office/drawing/2014/main" id="{3C723C59-B35A-A8B8-CE7B-5DE8D93C448F}"/>
              </a:ext>
            </a:extLst>
          </p:cNvPr>
          <p:cNvSpPr>
            <a:spLocks noGrp="1"/>
          </p:cNvSpPr>
          <p:nvPr>
            <p:ph type="body" sz="half" idx="2"/>
          </p:nvPr>
        </p:nvSpPr>
        <p:spPr>
          <a:xfrm>
            <a:off x="343043" y="1315192"/>
            <a:ext cx="4671909" cy="3811588"/>
          </a:xfrm>
        </p:spPr>
        <p:txBody>
          <a:bodyPr vert="horz" lIns="91440" tIns="45720" rIns="91440" bIns="45720" rtlCol="0" anchor="t">
            <a:noAutofit/>
          </a:bodyPr>
          <a:lstStyle/>
          <a:p>
            <a:pPr marL="285750" indent="-285750">
              <a:buFont typeface="Arial" panose="020B0604020202020204" pitchFamily="34" charset="0"/>
              <a:buChar char="•"/>
            </a:pPr>
            <a:r>
              <a:rPr lang="en-US" sz="2000" b="0" i="0">
                <a:solidFill>
                  <a:srgbClr val="242424"/>
                </a:solidFill>
                <a:effectLst/>
                <a:latin typeface="Open Sans"/>
                <a:ea typeface="Open Sans"/>
                <a:cs typeface="Open Sans"/>
              </a:rPr>
              <a:t>She went to political meetings and became inspired by the ideas of the Revolution and, in particular, the Girondin faction</a:t>
            </a:r>
          </a:p>
          <a:p>
            <a:pPr marL="285750" indent="-285750">
              <a:buFont typeface="Arial" panose="020B0604020202020204" pitchFamily="34" charset="0"/>
              <a:buChar char="•"/>
            </a:pPr>
            <a:r>
              <a:rPr lang="en-US" sz="2000" b="0" i="0">
                <a:solidFill>
                  <a:srgbClr val="242424"/>
                </a:solidFill>
                <a:effectLst/>
                <a:latin typeface="Open Sans"/>
                <a:ea typeface="Open Sans"/>
                <a:cs typeface="Open Sans"/>
              </a:rPr>
              <a:t>The Girondins were a more moderate faction </a:t>
            </a:r>
            <a:r>
              <a:rPr lang="en-US" sz="2000" b="0" i="0" err="1">
                <a:solidFill>
                  <a:srgbClr val="242424"/>
                </a:solidFill>
                <a:effectLst/>
                <a:latin typeface="Open Sans"/>
                <a:ea typeface="Open Sans"/>
                <a:cs typeface="Open Sans"/>
              </a:rPr>
              <a:t>favouring</a:t>
            </a:r>
            <a:r>
              <a:rPr lang="en-US" sz="2000" b="0" i="0">
                <a:solidFill>
                  <a:srgbClr val="242424"/>
                </a:solidFill>
                <a:effectLst/>
                <a:latin typeface="Open Sans"/>
                <a:ea typeface="Open Sans"/>
                <a:cs typeface="Open Sans"/>
              </a:rPr>
              <a:t> a Constitutional government. </a:t>
            </a:r>
          </a:p>
          <a:p>
            <a:pPr marL="285750" indent="-285750">
              <a:buFont typeface="Arial" panose="020B0604020202020204" pitchFamily="34" charset="0"/>
              <a:buChar char="•"/>
            </a:pPr>
            <a:r>
              <a:rPr lang="en-US" sz="2000">
                <a:solidFill>
                  <a:srgbClr val="242424"/>
                </a:solidFill>
                <a:latin typeface="Open Sans"/>
                <a:ea typeface="Open Sans"/>
                <a:cs typeface="Open Sans"/>
              </a:rPr>
              <a:t>Assassinated </a:t>
            </a:r>
            <a:r>
              <a:rPr lang="en-US" sz="2000">
                <a:solidFill>
                  <a:srgbClr val="3366CC"/>
                </a:solidFill>
                <a:latin typeface="Open Sans"/>
                <a:ea typeface="Open Sans"/>
                <a:cs typeface="Open Sans"/>
              </a:rPr>
              <a:t>Jacobin</a:t>
            </a:r>
            <a:r>
              <a:rPr lang="en-US" sz="2000" b="0" i="0">
                <a:solidFill>
                  <a:srgbClr val="202122"/>
                </a:solidFill>
                <a:effectLst/>
                <a:latin typeface="Open Sans"/>
                <a:ea typeface="Open Sans"/>
                <a:cs typeface="Open Sans"/>
              </a:rPr>
              <a:t> leader </a:t>
            </a:r>
            <a:r>
              <a:rPr lang="en-US" sz="2000" b="0" i="0" u="none" strike="noStrike">
                <a:solidFill>
                  <a:srgbClr val="3366CC"/>
                </a:solidFill>
                <a:effectLst/>
                <a:latin typeface="Open Sans"/>
                <a:ea typeface="Open Sans"/>
                <a:cs typeface="Open Sans"/>
                <a:hlinkClick r:id="rId3" tooltip="Jean-Paul Marat"/>
              </a:rPr>
              <a:t>Jean-Paul Marat</a:t>
            </a:r>
            <a:r>
              <a:rPr lang="en-US" sz="2000" b="0" i="0">
                <a:solidFill>
                  <a:srgbClr val="202122"/>
                </a:solidFill>
                <a:effectLst/>
                <a:latin typeface="Open Sans"/>
                <a:ea typeface="Open Sans"/>
                <a:cs typeface="Open Sans"/>
              </a:rPr>
              <a:t>, who was in part responsible for the more radical course the Revolution had taken through his role as a politician and journalist</a:t>
            </a:r>
          </a:p>
          <a:p>
            <a:pPr marL="285750" indent="-285750">
              <a:buFont typeface="Arial" panose="020B0604020202020204" pitchFamily="34" charset="0"/>
              <a:buChar char="•"/>
            </a:pPr>
            <a:r>
              <a:rPr lang="en-US" sz="2000">
                <a:solidFill>
                  <a:srgbClr val="202122"/>
                </a:solidFill>
                <a:latin typeface="Open Sans"/>
                <a:ea typeface="Open Sans"/>
                <a:cs typeface="Open Sans"/>
              </a:rPr>
              <a:t>And </a:t>
            </a:r>
            <a:r>
              <a:rPr lang="en-US" sz="2000" b="0" i="0">
                <a:solidFill>
                  <a:srgbClr val="202122"/>
                </a:solidFill>
                <a:effectLst/>
                <a:latin typeface="Open Sans"/>
                <a:ea typeface="Open Sans"/>
                <a:cs typeface="Open Sans"/>
              </a:rPr>
              <a:t>was executed by guillotine for the murder</a:t>
            </a:r>
          </a:p>
          <a:p>
            <a:endParaRPr lang="en-US" b="0" i="0" u="none" strike="noStrike">
              <a:solidFill>
                <a:srgbClr val="3366CC"/>
              </a:solidFill>
              <a:effectLst/>
              <a:latin typeface="Arial" panose="020B0604020202020204" pitchFamily="34" charset="0"/>
            </a:endParaRPr>
          </a:p>
        </p:txBody>
      </p:sp>
      <p:sp>
        <p:nvSpPr>
          <p:cNvPr id="3" name="Title 1">
            <a:extLst>
              <a:ext uri="{FF2B5EF4-FFF2-40B4-BE49-F238E27FC236}">
                <a16:creationId xmlns:a16="http://schemas.microsoft.com/office/drawing/2014/main" id="{4F1C23CF-0976-F97A-C908-9522D83E24E7}"/>
              </a:ext>
            </a:extLst>
          </p:cNvPr>
          <p:cNvSpPr>
            <a:spLocks noGrp="1"/>
          </p:cNvSpPr>
          <p:nvPr>
            <p:ph type="title"/>
          </p:nvPr>
        </p:nvSpPr>
        <p:spPr>
          <a:xfrm>
            <a:off x="669967" y="365125"/>
            <a:ext cx="10683833" cy="781278"/>
          </a:xfrm>
        </p:spPr>
        <p:txBody>
          <a:bodyPr/>
          <a:lstStyle/>
          <a:p>
            <a:r>
              <a:rPr lang="en-US" b="1">
                <a:ea typeface="+mj-lt"/>
                <a:cs typeface="+mj-lt"/>
              </a:rPr>
              <a:t>Charlotte Corday</a:t>
            </a:r>
            <a:endParaRPr lang="en-US" b="1"/>
          </a:p>
        </p:txBody>
      </p:sp>
    </p:spTree>
    <p:extLst>
      <p:ext uri="{BB962C8B-B14F-4D97-AF65-F5344CB8AC3E}">
        <p14:creationId xmlns:p14="http://schemas.microsoft.com/office/powerpoint/2010/main" val="3677561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E203-1EBF-8F2F-86DB-0009A170C500}"/>
              </a:ext>
            </a:extLst>
          </p:cNvPr>
          <p:cNvSpPr>
            <a:spLocks noGrp="1"/>
          </p:cNvSpPr>
          <p:nvPr>
            <p:ph type="title"/>
          </p:nvPr>
        </p:nvSpPr>
        <p:spPr>
          <a:xfrm>
            <a:off x="838200" y="365125"/>
            <a:ext cx="10515600" cy="781278"/>
          </a:xfrm>
        </p:spPr>
        <p:txBody>
          <a:bodyPr/>
          <a:lstStyle/>
          <a:p>
            <a:r>
              <a:rPr lang="en-US">
                <a:ea typeface="+mj-lt"/>
                <a:cs typeface="+mj-lt"/>
              </a:rPr>
              <a:t>Pauline Léon</a:t>
            </a:r>
            <a:endParaRPr lang="en-US"/>
          </a:p>
        </p:txBody>
      </p:sp>
      <p:sp>
        <p:nvSpPr>
          <p:cNvPr id="3" name="Content Placeholder 2">
            <a:extLst>
              <a:ext uri="{FF2B5EF4-FFF2-40B4-BE49-F238E27FC236}">
                <a16:creationId xmlns:a16="http://schemas.microsoft.com/office/drawing/2014/main" id="{5B98E3BA-DD42-3B9D-FDA7-DE9F7A2B6382}"/>
              </a:ext>
            </a:extLst>
          </p:cNvPr>
          <p:cNvSpPr>
            <a:spLocks noGrp="1"/>
          </p:cNvSpPr>
          <p:nvPr>
            <p:ph idx="1"/>
          </p:nvPr>
        </p:nvSpPr>
        <p:spPr>
          <a:xfrm>
            <a:off x="838200" y="1350613"/>
            <a:ext cx="5112327" cy="4826350"/>
          </a:xfrm>
        </p:spPr>
        <p:txBody>
          <a:bodyPr vert="horz" lIns="91440" tIns="45720" rIns="91440" bIns="45720" rtlCol="0" anchor="t">
            <a:normAutofit fontScale="92500" lnSpcReduction="10000"/>
          </a:bodyPr>
          <a:lstStyle/>
          <a:p>
            <a:r>
              <a:rPr lang="en-US">
                <a:ea typeface="+mn-lt"/>
                <a:cs typeface="+mn-lt"/>
              </a:rPr>
              <a:t>Pauline Léon was an influential woman during the French Revolution. She played an important role in the Revolution, driven by her strong feminist and anti-royalist beliefs.</a:t>
            </a:r>
          </a:p>
          <a:p>
            <a:r>
              <a:rPr lang="en-US">
                <a:ea typeface="+mn-lt"/>
                <a:cs typeface="+mn-lt"/>
              </a:rPr>
              <a:t>A political activist and one of the leaders of the Society of Revolutionary Republican Women.</a:t>
            </a:r>
            <a:endParaRPr lang="en-US"/>
          </a:p>
          <a:p>
            <a:r>
              <a:rPr lang="en-US">
                <a:ea typeface="+mn-lt"/>
                <a:cs typeface="+mn-lt"/>
              </a:rPr>
              <a:t>Léon was a strong advocate for women's rights and was involved in organizing and leading demonstrations for women's suffrage.</a:t>
            </a:r>
            <a:endParaRPr lang="en-US">
              <a:ea typeface="Calibri"/>
              <a:cs typeface="Calibri"/>
            </a:endParaRPr>
          </a:p>
        </p:txBody>
      </p:sp>
      <p:pic>
        <p:nvPicPr>
          <p:cNvPr id="4" name="Picture 4" descr="A picture containing person, person, clothing, indoor&#10;&#10;Description automatically generated">
            <a:extLst>
              <a:ext uri="{FF2B5EF4-FFF2-40B4-BE49-F238E27FC236}">
                <a16:creationId xmlns:a16="http://schemas.microsoft.com/office/drawing/2014/main" id="{8B79BBEC-33A8-5C5C-15C0-71CC74F6E6BE}"/>
              </a:ext>
            </a:extLst>
          </p:cNvPr>
          <p:cNvPicPr>
            <a:picLocks noChangeAspect="1"/>
          </p:cNvPicPr>
          <p:nvPr/>
        </p:nvPicPr>
        <p:blipFill>
          <a:blip r:embed="rId2"/>
          <a:stretch>
            <a:fillRect/>
          </a:stretch>
        </p:blipFill>
        <p:spPr>
          <a:xfrm>
            <a:off x="7228114" y="1146959"/>
            <a:ext cx="4108861" cy="4108861"/>
          </a:xfrm>
          <a:prstGeom prst="rect">
            <a:avLst/>
          </a:prstGeom>
        </p:spPr>
      </p:pic>
    </p:spTree>
    <p:extLst>
      <p:ext uri="{BB962C8B-B14F-4D97-AF65-F5344CB8AC3E}">
        <p14:creationId xmlns:p14="http://schemas.microsoft.com/office/powerpoint/2010/main" val="1073832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78A28EEA97D48A7185BAB0ADD23D0" ma:contentTypeVersion="4" ma:contentTypeDescription="Create a new document." ma:contentTypeScope="" ma:versionID="9f9097f295c19f200d3d9371d5d4365d">
  <xsd:schema xmlns:xsd="http://www.w3.org/2001/XMLSchema" xmlns:xs="http://www.w3.org/2001/XMLSchema" xmlns:p="http://schemas.microsoft.com/office/2006/metadata/properties" xmlns:ns2="1bdeda23-9c2b-4dd4-9f33-26fb157f4cc6" xmlns:ns3="e54ebed8-a7c8-4715-b082-223c5f1ad7cd" targetNamespace="http://schemas.microsoft.com/office/2006/metadata/properties" ma:root="true" ma:fieldsID="21158037d150e7409d1a4f9feb255324" ns2:_="" ns3:_="">
    <xsd:import namespace="1bdeda23-9c2b-4dd4-9f33-26fb157f4cc6"/>
    <xsd:import namespace="e54ebed8-a7c8-4715-b082-223c5f1ad7c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eda23-9c2b-4dd4-9f33-26fb157f4c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54ebed8-a7c8-4715-b082-223c5f1ad7c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C29983-8138-4336-9D95-DE58EDE5D70F}"/>
</file>

<file path=customXml/itemProps2.xml><?xml version="1.0" encoding="utf-8"?>
<ds:datastoreItem xmlns:ds="http://schemas.openxmlformats.org/officeDocument/2006/customXml" ds:itemID="{3AD06D31-4814-457D-BC0E-B65F501C62DB}"/>
</file>

<file path=customXml/itemProps3.xml><?xml version="1.0" encoding="utf-8"?>
<ds:datastoreItem xmlns:ds="http://schemas.openxmlformats.org/officeDocument/2006/customXml" ds:itemID="{2E2354E5-9FCF-47FC-82FA-B28B6135A247}"/>
</file>

<file path=docProps/app.xml><?xml version="1.0" encoding="utf-8"?>
<Properties xmlns="http://schemas.openxmlformats.org/officeDocument/2006/extended-properties" xmlns:vt="http://schemas.openxmlformats.org/officeDocument/2006/docPropsVTypes">
  <TotalTime>0</TotalTime>
  <Words>1880</Words>
  <Application>Microsoft Office PowerPoint</Application>
  <PresentationFormat>Widescreen</PresentationFormat>
  <Paragraphs>100</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Linux Libertine</vt:lpstr>
      <vt:lpstr>Open Sans</vt:lpstr>
      <vt:lpstr>Office Theme</vt:lpstr>
      <vt:lpstr> WOMEN AND THE FRENCH REVOLUTION </vt:lpstr>
      <vt:lpstr>WHY REVOLUTION?</vt:lpstr>
      <vt:lpstr>PowerPoint Presentation</vt:lpstr>
      <vt:lpstr>PowerPoint Presentation</vt:lpstr>
      <vt:lpstr>Female Citizens</vt:lpstr>
      <vt:lpstr>PowerPoint Presentation</vt:lpstr>
      <vt:lpstr>           Mary Wollstonecraft </vt:lpstr>
      <vt:lpstr>Charlotte Corday</vt:lpstr>
      <vt:lpstr>Pauline Léon</vt:lpstr>
      <vt:lpstr>Théroigne de Méricourt</vt:lpstr>
      <vt:lpstr>Women as a public revolutionary force</vt:lpstr>
      <vt:lpstr>PowerPoint Presentation</vt:lpstr>
      <vt:lpstr>PowerPoint Presentation</vt:lpstr>
      <vt:lpstr>The Women's March </vt:lpstr>
      <vt:lpstr>Women's Political Clubs</vt:lpstr>
      <vt:lpstr>Revolutionary-era women wanted </vt:lpstr>
      <vt:lpstr>What they got...</vt:lpstr>
      <vt:lpstr>PowerPoint Presentation</vt:lpstr>
      <vt:lpstr>Aftermath of Revolution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AND THE FRENCH REVOLUTION</dc:title>
  <dc:creator>Shailesh Saini</dc:creator>
  <cp:lastModifiedBy>Shailesh Saini</cp:lastModifiedBy>
  <cp:revision>2</cp:revision>
  <dcterms:created xsi:type="dcterms:W3CDTF">2023-02-09T10:54:34Z</dcterms:created>
  <dcterms:modified xsi:type="dcterms:W3CDTF">2023-02-12T05:22:33Z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0x01010013278A28EEA97D48A7185BAB0ADD23D0</vt:lpwstr>
  </property>
</Properties>
</file>