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6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2" r:id="rId17"/>
    <p:sldId id="270" r:id="rId18"/>
    <p:sldId id="263" r:id="rId19"/>
    <p:sldId id="273" r:id="rId20"/>
    <p:sldId id="274" r:id="rId21"/>
    <p:sldId id="275" r:id="rId22"/>
    <p:sldId id="291" r:id="rId23"/>
    <p:sldId id="277" r:id="rId24"/>
    <p:sldId id="296" r:id="rId25"/>
    <p:sldId id="278" r:id="rId26"/>
    <p:sldId id="279" r:id="rId27"/>
    <p:sldId id="280" r:id="rId28"/>
    <p:sldId id="315" r:id="rId29"/>
    <p:sldId id="319" r:id="rId30"/>
    <p:sldId id="321" r:id="rId31"/>
    <p:sldId id="316" r:id="rId32"/>
    <p:sldId id="317" r:id="rId33"/>
    <p:sldId id="318" r:id="rId34"/>
    <p:sldId id="320" r:id="rId35"/>
    <p:sldId id="281" r:id="rId36"/>
    <p:sldId id="283" r:id="rId37"/>
    <p:sldId id="284" r:id="rId38"/>
    <p:sldId id="282" r:id="rId39"/>
    <p:sldId id="285" r:id="rId40"/>
    <p:sldId id="302" r:id="rId41"/>
    <p:sldId id="303" r:id="rId42"/>
    <p:sldId id="286" r:id="rId43"/>
    <p:sldId id="287" r:id="rId44"/>
    <p:sldId id="307" r:id="rId45"/>
    <p:sldId id="288" r:id="rId46"/>
    <p:sldId id="304" r:id="rId47"/>
    <p:sldId id="305" r:id="rId48"/>
    <p:sldId id="314" r:id="rId49"/>
    <p:sldId id="308" r:id="rId50"/>
    <p:sldId id="309" r:id="rId51"/>
    <p:sldId id="313" r:id="rId52"/>
    <p:sldId id="322" r:id="rId53"/>
    <p:sldId id="310" r:id="rId54"/>
    <p:sldId id="298" r:id="rId55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86522" autoAdjust="0"/>
  </p:normalViewPr>
  <p:slideViewPr>
    <p:cSldViewPr>
      <p:cViewPr varScale="1">
        <p:scale>
          <a:sx n="55" d="100"/>
          <a:sy n="55" d="100"/>
        </p:scale>
        <p:origin x="90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nder Kaur" userId="a075b337-7fca-40a1-8ca5-8d5869d60408" providerId="ADAL" clId="{348F4DE9-DA5B-498E-ADA7-7A180F593B56}"/>
    <pc:docChg chg="undo custSel addSld delSld modSld">
      <pc:chgData name="Ravinder Kaur" userId="a075b337-7fca-40a1-8ca5-8d5869d60408" providerId="ADAL" clId="{348F4DE9-DA5B-498E-ADA7-7A180F593B56}" dt="2023-04-17T04:20:27.159" v="638" actId="207"/>
      <pc:docMkLst>
        <pc:docMk/>
      </pc:docMkLst>
      <pc:sldChg chg="modSp mod">
        <pc:chgData name="Ravinder Kaur" userId="a075b337-7fca-40a1-8ca5-8d5869d60408" providerId="ADAL" clId="{348F4DE9-DA5B-498E-ADA7-7A180F593B56}" dt="2023-04-13T07:17:26.036" v="20" actId="20577"/>
        <pc:sldMkLst>
          <pc:docMk/>
          <pc:sldMk cId="0" sldId="270"/>
        </pc:sldMkLst>
        <pc:spChg chg="mod">
          <ac:chgData name="Ravinder Kaur" userId="a075b337-7fca-40a1-8ca5-8d5869d60408" providerId="ADAL" clId="{348F4DE9-DA5B-498E-ADA7-7A180F593B56}" dt="2023-04-13T07:17:26.036" v="20" actId="20577"/>
          <ac:spMkLst>
            <pc:docMk/>
            <pc:sldMk cId="0" sldId="270"/>
            <ac:spMk id="33795" creationId="{6B65D105-F2C7-2D8D-C7F9-07799A473159}"/>
          </ac:spMkLst>
        </pc:spChg>
      </pc:sldChg>
      <pc:sldChg chg="modSp mod">
        <pc:chgData name="Ravinder Kaur" userId="a075b337-7fca-40a1-8ca5-8d5869d60408" providerId="ADAL" clId="{348F4DE9-DA5B-498E-ADA7-7A180F593B56}" dt="2023-04-13T07:16:20.818" v="6" actId="12"/>
        <pc:sldMkLst>
          <pc:docMk/>
          <pc:sldMk cId="0" sldId="271"/>
        </pc:sldMkLst>
        <pc:spChg chg="mod">
          <ac:chgData name="Ravinder Kaur" userId="a075b337-7fca-40a1-8ca5-8d5869d60408" providerId="ADAL" clId="{348F4DE9-DA5B-498E-ADA7-7A180F593B56}" dt="2023-04-13T07:16:20.818" v="6" actId="12"/>
          <ac:spMkLst>
            <pc:docMk/>
            <pc:sldMk cId="0" sldId="271"/>
            <ac:spMk id="34819" creationId="{BB1A2F2C-ACBD-7126-0D46-4163F4FE7034}"/>
          </ac:spMkLst>
        </pc:spChg>
      </pc:sldChg>
      <pc:sldChg chg="modSp mod">
        <pc:chgData name="Ravinder Kaur" userId="a075b337-7fca-40a1-8ca5-8d5869d60408" providerId="ADAL" clId="{348F4DE9-DA5B-498E-ADA7-7A180F593B56}" dt="2023-04-13T07:30:33.076" v="27" actId="20577"/>
        <pc:sldMkLst>
          <pc:docMk/>
          <pc:sldMk cId="0" sldId="273"/>
        </pc:sldMkLst>
        <pc:spChg chg="mod">
          <ac:chgData name="Ravinder Kaur" userId="a075b337-7fca-40a1-8ca5-8d5869d60408" providerId="ADAL" clId="{348F4DE9-DA5B-498E-ADA7-7A180F593B56}" dt="2023-04-13T07:30:33.076" v="27" actId="20577"/>
          <ac:spMkLst>
            <pc:docMk/>
            <pc:sldMk cId="0" sldId="273"/>
            <ac:spMk id="36866" creationId="{DAAB092E-5E8B-47F4-62FC-455E579963C3}"/>
          </ac:spMkLst>
        </pc:spChg>
      </pc:sldChg>
      <pc:sldChg chg="modSp mod">
        <pc:chgData name="Ravinder Kaur" userId="a075b337-7fca-40a1-8ca5-8d5869d60408" providerId="ADAL" clId="{348F4DE9-DA5B-498E-ADA7-7A180F593B56}" dt="2023-04-13T07:32:34.128" v="37" actId="20577"/>
        <pc:sldMkLst>
          <pc:docMk/>
          <pc:sldMk cId="0" sldId="275"/>
        </pc:sldMkLst>
        <pc:spChg chg="mod">
          <ac:chgData name="Ravinder Kaur" userId="a075b337-7fca-40a1-8ca5-8d5869d60408" providerId="ADAL" clId="{348F4DE9-DA5B-498E-ADA7-7A180F593B56}" dt="2023-04-13T07:32:34.128" v="37" actId="20577"/>
          <ac:spMkLst>
            <pc:docMk/>
            <pc:sldMk cId="0" sldId="275"/>
            <ac:spMk id="38915" creationId="{FDC2C271-44FD-BB32-58F8-A6F16FF21A6F}"/>
          </ac:spMkLst>
        </pc:spChg>
      </pc:sldChg>
      <pc:sldChg chg="modSp mod">
        <pc:chgData name="Ravinder Kaur" userId="a075b337-7fca-40a1-8ca5-8d5869d60408" providerId="ADAL" clId="{348F4DE9-DA5B-498E-ADA7-7A180F593B56}" dt="2023-04-13T07:05:23.050" v="0" actId="113"/>
        <pc:sldMkLst>
          <pc:docMk/>
          <pc:sldMk cId="0" sldId="276"/>
        </pc:sldMkLst>
        <pc:spChg chg="mod">
          <ac:chgData name="Ravinder Kaur" userId="a075b337-7fca-40a1-8ca5-8d5869d60408" providerId="ADAL" clId="{348F4DE9-DA5B-498E-ADA7-7A180F593B56}" dt="2023-04-13T07:05:23.050" v="0" actId="113"/>
          <ac:spMkLst>
            <pc:docMk/>
            <pc:sldMk cId="0" sldId="276"/>
            <ac:spMk id="48131" creationId="{FBF5C7D4-5081-7A51-72A4-2C2B10522119}"/>
          </ac:spMkLst>
        </pc:spChg>
      </pc:sldChg>
      <pc:sldChg chg="modSp mod">
        <pc:chgData name="Ravinder Kaur" userId="a075b337-7fca-40a1-8ca5-8d5869d60408" providerId="ADAL" clId="{348F4DE9-DA5B-498E-ADA7-7A180F593B56}" dt="2023-04-13T07:34:27.502" v="69" actId="113"/>
        <pc:sldMkLst>
          <pc:docMk/>
          <pc:sldMk cId="0" sldId="277"/>
        </pc:sldMkLst>
        <pc:spChg chg="mod">
          <ac:chgData name="Ravinder Kaur" userId="a075b337-7fca-40a1-8ca5-8d5869d60408" providerId="ADAL" clId="{348F4DE9-DA5B-498E-ADA7-7A180F593B56}" dt="2023-04-13T07:34:13.163" v="68" actId="20577"/>
          <ac:spMkLst>
            <pc:docMk/>
            <pc:sldMk cId="0" sldId="277"/>
            <ac:spMk id="50178" creationId="{A84AB382-FC0A-9358-03BA-3DB615FB600D}"/>
          </ac:spMkLst>
        </pc:spChg>
        <pc:spChg chg="mod">
          <ac:chgData name="Ravinder Kaur" userId="a075b337-7fca-40a1-8ca5-8d5869d60408" providerId="ADAL" clId="{348F4DE9-DA5B-498E-ADA7-7A180F593B56}" dt="2023-04-13T07:34:27.502" v="69" actId="113"/>
          <ac:spMkLst>
            <pc:docMk/>
            <pc:sldMk cId="0" sldId="277"/>
            <ac:spMk id="50179" creationId="{F1C5AAAA-7224-05B3-B9ED-BCCF0441607B}"/>
          </ac:spMkLst>
        </pc:spChg>
      </pc:sldChg>
      <pc:sldChg chg="modSp mod">
        <pc:chgData name="Ravinder Kaur" userId="a075b337-7fca-40a1-8ca5-8d5869d60408" providerId="ADAL" clId="{348F4DE9-DA5B-498E-ADA7-7A180F593B56}" dt="2023-04-17T03:54:55.265" v="147" actId="20577"/>
        <pc:sldMkLst>
          <pc:docMk/>
          <pc:sldMk cId="0" sldId="280"/>
        </pc:sldMkLst>
        <pc:spChg chg="mod">
          <ac:chgData name="Ravinder Kaur" userId="a075b337-7fca-40a1-8ca5-8d5869d60408" providerId="ADAL" clId="{348F4DE9-DA5B-498E-ADA7-7A180F593B56}" dt="2023-04-17T03:54:55.265" v="147" actId="20577"/>
          <ac:spMkLst>
            <pc:docMk/>
            <pc:sldMk cId="0" sldId="280"/>
            <ac:spMk id="56323" creationId="{037C507A-3118-151A-DE65-2FEEEEFE64FE}"/>
          </ac:spMkLst>
        </pc:spChg>
      </pc:sldChg>
      <pc:sldChg chg="modSp mod">
        <pc:chgData name="Ravinder Kaur" userId="a075b337-7fca-40a1-8ca5-8d5869d60408" providerId="ADAL" clId="{348F4DE9-DA5B-498E-ADA7-7A180F593B56}" dt="2023-04-17T04:06:58.058" v="564" actId="20577"/>
        <pc:sldMkLst>
          <pc:docMk/>
          <pc:sldMk cId="0" sldId="282"/>
        </pc:sldMkLst>
        <pc:spChg chg="mod">
          <ac:chgData name="Ravinder Kaur" userId="a075b337-7fca-40a1-8ca5-8d5869d60408" providerId="ADAL" clId="{348F4DE9-DA5B-498E-ADA7-7A180F593B56}" dt="2023-04-17T04:06:58.058" v="564" actId="20577"/>
          <ac:spMkLst>
            <pc:docMk/>
            <pc:sldMk cId="0" sldId="282"/>
            <ac:spMk id="58371" creationId="{6D18681E-D325-2483-746D-41CAE52B3B5A}"/>
          </ac:spMkLst>
        </pc:spChg>
      </pc:sldChg>
      <pc:sldChg chg="modSp mod">
        <pc:chgData name="Ravinder Kaur" userId="a075b337-7fca-40a1-8ca5-8d5869d60408" providerId="ADAL" clId="{348F4DE9-DA5B-498E-ADA7-7A180F593B56}" dt="2023-04-13T07:47:46.261" v="120" actId="20577"/>
        <pc:sldMkLst>
          <pc:docMk/>
          <pc:sldMk cId="0" sldId="296"/>
        </pc:sldMkLst>
        <pc:spChg chg="mod">
          <ac:chgData name="Ravinder Kaur" userId="a075b337-7fca-40a1-8ca5-8d5869d60408" providerId="ADAL" clId="{348F4DE9-DA5B-498E-ADA7-7A180F593B56}" dt="2023-04-13T07:47:46.261" v="120" actId="20577"/>
          <ac:spMkLst>
            <pc:docMk/>
            <pc:sldMk cId="0" sldId="296"/>
            <ac:spMk id="87043" creationId="{F4E30578-0AC8-A52D-365D-67EE986CF8FF}"/>
          </ac:spMkLst>
        </pc:spChg>
      </pc:sldChg>
      <pc:sldChg chg="modSp mod">
        <pc:chgData name="Ravinder Kaur" userId="a075b337-7fca-40a1-8ca5-8d5869d60408" providerId="ADAL" clId="{348F4DE9-DA5B-498E-ADA7-7A180F593B56}" dt="2023-04-17T04:15:01.959" v="568" actId="20577"/>
        <pc:sldMkLst>
          <pc:docMk/>
          <pc:sldMk cId="0" sldId="308"/>
        </pc:sldMkLst>
        <pc:spChg chg="mod">
          <ac:chgData name="Ravinder Kaur" userId="a075b337-7fca-40a1-8ca5-8d5869d60408" providerId="ADAL" clId="{348F4DE9-DA5B-498E-ADA7-7A180F593B56}" dt="2023-04-17T04:15:01.959" v="568" actId="20577"/>
          <ac:spMkLst>
            <pc:docMk/>
            <pc:sldMk cId="0" sldId="308"/>
            <ac:spMk id="101379" creationId="{C5E71353-D305-5B5B-E89A-C70FB68C7448}"/>
          </ac:spMkLst>
        </pc:spChg>
      </pc:sldChg>
      <pc:sldChg chg="modSp mod">
        <pc:chgData name="Ravinder Kaur" userId="a075b337-7fca-40a1-8ca5-8d5869d60408" providerId="ADAL" clId="{348F4DE9-DA5B-498E-ADA7-7A180F593B56}" dt="2023-04-17T03:56:28.910" v="170" actId="20577"/>
        <pc:sldMkLst>
          <pc:docMk/>
          <pc:sldMk cId="0" sldId="315"/>
        </pc:sldMkLst>
        <pc:spChg chg="mod">
          <ac:chgData name="Ravinder Kaur" userId="a075b337-7fca-40a1-8ca5-8d5869d60408" providerId="ADAL" clId="{348F4DE9-DA5B-498E-ADA7-7A180F593B56}" dt="2023-04-17T03:56:28.910" v="170" actId="20577"/>
          <ac:spMkLst>
            <pc:docMk/>
            <pc:sldMk cId="0" sldId="315"/>
            <ac:spMk id="2" creationId="{F51B6B00-519C-015C-3BBB-54815195E62C}"/>
          </ac:spMkLst>
        </pc:spChg>
      </pc:sldChg>
      <pc:sldChg chg="modSp mod">
        <pc:chgData name="Ravinder Kaur" userId="a075b337-7fca-40a1-8ca5-8d5869d60408" providerId="ADAL" clId="{348F4DE9-DA5B-498E-ADA7-7A180F593B56}" dt="2023-04-17T03:56:38.975" v="193" actId="20577"/>
        <pc:sldMkLst>
          <pc:docMk/>
          <pc:sldMk cId="0" sldId="316"/>
        </pc:sldMkLst>
        <pc:spChg chg="mod">
          <ac:chgData name="Ravinder Kaur" userId="a075b337-7fca-40a1-8ca5-8d5869d60408" providerId="ADAL" clId="{348F4DE9-DA5B-498E-ADA7-7A180F593B56}" dt="2023-04-17T03:56:38.975" v="193" actId="20577"/>
          <ac:spMkLst>
            <pc:docMk/>
            <pc:sldMk cId="0" sldId="316"/>
            <ac:spMk id="2" creationId="{EBEC55F8-CCAC-397A-6605-BEB3FE3C6F48}"/>
          </ac:spMkLst>
        </pc:spChg>
      </pc:sldChg>
      <pc:sldChg chg="modSp mod">
        <pc:chgData name="Ravinder Kaur" userId="a075b337-7fca-40a1-8ca5-8d5869d60408" providerId="ADAL" clId="{348F4DE9-DA5B-498E-ADA7-7A180F593B56}" dt="2023-04-17T04:04:01.055" v="491" actId="20577"/>
        <pc:sldMkLst>
          <pc:docMk/>
          <pc:sldMk cId="0" sldId="319"/>
        </pc:sldMkLst>
        <pc:spChg chg="mod">
          <ac:chgData name="Ravinder Kaur" userId="a075b337-7fca-40a1-8ca5-8d5869d60408" providerId="ADAL" clId="{348F4DE9-DA5B-498E-ADA7-7A180F593B56}" dt="2023-04-17T04:04:01.055" v="491" actId="20577"/>
          <ac:spMkLst>
            <pc:docMk/>
            <pc:sldMk cId="0" sldId="319"/>
            <ac:spMk id="5" creationId="{C9867BB0-875C-F3E6-4151-E132A00EB6AE}"/>
          </ac:spMkLst>
        </pc:spChg>
      </pc:sldChg>
      <pc:sldChg chg="modSp mod">
        <pc:chgData name="Ravinder Kaur" userId="a075b337-7fca-40a1-8ca5-8d5869d60408" providerId="ADAL" clId="{348F4DE9-DA5B-498E-ADA7-7A180F593B56}" dt="2023-04-17T03:56:48.676" v="216" actId="20577"/>
        <pc:sldMkLst>
          <pc:docMk/>
          <pc:sldMk cId="0" sldId="320"/>
        </pc:sldMkLst>
        <pc:spChg chg="mod">
          <ac:chgData name="Ravinder Kaur" userId="a075b337-7fca-40a1-8ca5-8d5869d60408" providerId="ADAL" clId="{348F4DE9-DA5B-498E-ADA7-7A180F593B56}" dt="2023-04-17T03:56:48.676" v="216" actId="20577"/>
          <ac:spMkLst>
            <pc:docMk/>
            <pc:sldMk cId="0" sldId="320"/>
            <ac:spMk id="2" creationId="{F0FCFB8F-5D6C-7725-CA8B-38966543C5B7}"/>
          </ac:spMkLst>
        </pc:spChg>
      </pc:sldChg>
      <pc:sldChg chg="modSp new mod">
        <pc:chgData name="Ravinder Kaur" userId="a075b337-7fca-40a1-8ca5-8d5869d60408" providerId="ADAL" clId="{348F4DE9-DA5B-498E-ADA7-7A180F593B56}" dt="2023-04-17T04:06:10.476" v="563" actId="20577"/>
        <pc:sldMkLst>
          <pc:docMk/>
          <pc:sldMk cId="3047282999" sldId="321"/>
        </pc:sldMkLst>
        <pc:spChg chg="mod">
          <ac:chgData name="Ravinder Kaur" userId="a075b337-7fca-40a1-8ca5-8d5869d60408" providerId="ADAL" clId="{348F4DE9-DA5B-498E-ADA7-7A180F593B56}" dt="2023-04-17T04:06:10.476" v="563" actId="20577"/>
          <ac:spMkLst>
            <pc:docMk/>
            <pc:sldMk cId="3047282999" sldId="321"/>
            <ac:spMk id="2" creationId="{E7989AD3-3E4E-59D0-91D4-E8F894EABA6B}"/>
          </ac:spMkLst>
        </pc:spChg>
        <pc:spChg chg="mod">
          <ac:chgData name="Ravinder Kaur" userId="a075b337-7fca-40a1-8ca5-8d5869d60408" providerId="ADAL" clId="{348F4DE9-DA5B-498E-ADA7-7A180F593B56}" dt="2023-04-17T04:05:50.336" v="547" actId="20577"/>
          <ac:spMkLst>
            <pc:docMk/>
            <pc:sldMk cId="3047282999" sldId="321"/>
            <ac:spMk id="3" creationId="{C58235A0-C02C-35F1-561B-4CF1D3CFD888}"/>
          </ac:spMkLst>
        </pc:spChg>
      </pc:sldChg>
      <pc:sldChg chg="modSp new mod">
        <pc:chgData name="Ravinder Kaur" userId="a075b337-7fca-40a1-8ca5-8d5869d60408" providerId="ADAL" clId="{348F4DE9-DA5B-498E-ADA7-7A180F593B56}" dt="2023-04-17T04:20:27.159" v="638" actId="207"/>
        <pc:sldMkLst>
          <pc:docMk/>
          <pc:sldMk cId="3797546338" sldId="322"/>
        </pc:sldMkLst>
        <pc:spChg chg="mod">
          <ac:chgData name="Ravinder Kaur" userId="a075b337-7fca-40a1-8ca5-8d5869d60408" providerId="ADAL" clId="{348F4DE9-DA5B-498E-ADA7-7A180F593B56}" dt="2023-04-17T04:18:50.573" v="580" actId="20577"/>
          <ac:spMkLst>
            <pc:docMk/>
            <pc:sldMk cId="3797546338" sldId="322"/>
            <ac:spMk id="2" creationId="{2E8A51EC-7D5B-EAAA-D976-3E865D38E924}"/>
          </ac:spMkLst>
        </pc:spChg>
        <pc:spChg chg="mod">
          <ac:chgData name="Ravinder Kaur" userId="a075b337-7fca-40a1-8ca5-8d5869d60408" providerId="ADAL" clId="{348F4DE9-DA5B-498E-ADA7-7A180F593B56}" dt="2023-04-17T04:20:27.159" v="638" actId="207"/>
          <ac:spMkLst>
            <pc:docMk/>
            <pc:sldMk cId="3797546338" sldId="322"/>
            <ac:spMk id="3" creationId="{B21FF90B-D8EE-E3DE-B286-BFB1C82644A0}"/>
          </ac:spMkLst>
        </pc:spChg>
      </pc:sldChg>
      <pc:sldChg chg="new del">
        <pc:chgData name="Ravinder Kaur" userId="a075b337-7fca-40a1-8ca5-8d5869d60408" providerId="ADAL" clId="{348F4DE9-DA5B-498E-ADA7-7A180F593B56}" dt="2023-04-17T04:18:35.008" v="570" actId="680"/>
        <pc:sldMkLst>
          <pc:docMk/>
          <pc:sldMk cId="4119227416" sldId="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0F49711-415B-8DC4-42E0-963EF935D4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0F7D623-4EE4-D5AC-FBFF-DA078207E0D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7A671EF-8278-501A-4252-3BE8DD19E12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BC6CD6D-625E-94E2-251C-A1A922F9240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DFDE6798-2532-CC17-EF61-969B03627A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0B75FB51-A9CE-1712-1E3A-AC6B8BE95E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3993867-AD02-41E7-8DA9-D3E1B18AD8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5BF6CC7A-D55F-CF67-9A87-94DC258F73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B776C33-D870-4C1F-B74F-BA34F780ECCB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AD82AB4-E101-894E-42FE-F172CB361A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B4636B6-ABA8-2B9C-6147-309D9E9E0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6B87D8A-2265-03FC-3286-D4D1D391AD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925D740-6BAC-4298-B582-A558A71A1811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02BCC5F-F24A-FCF6-EFC0-0500E8ED74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D7C6A55-2F65-8D9A-81BC-9E086747C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A7665677-0F1D-CCC3-AF32-DA25EA5964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DD53766-E02B-41C0-8860-402564ED6C3A}" type="slidenum">
              <a:rPr lang="en-US" altLang="en-US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465D17E-150B-9A77-427D-AF19924D5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CB97956-5588-C1E7-8042-16E8F21CE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39B4FE0-E592-7AC4-F7AB-BF82EEC431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4FC88B-C24D-41EA-A377-CB402F8F7E9B}" type="slidenum">
              <a:rPr lang="en-US" altLang="en-US">
                <a:latin typeface="Arial" panose="020B0604020202020204" pitchFamily="34" charset="0"/>
              </a:rPr>
              <a:pPr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C9A5B10-119E-4258-D001-BE8563A582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0A3A6B3-7C2C-4000-54D0-F04558E6F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15C4347-8D03-D10E-6962-F55C21C1E4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F392950-80F1-4F2C-BA10-9CB298457090}" type="slidenum">
              <a:rPr lang="en-US" altLang="en-US">
                <a:latin typeface="Arial" panose="020B0604020202020204" pitchFamily="34" charset="0"/>
              </a:rPr>
              <a:pPr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C60D1EA-3949-4FAE-36D7-4F952A92E7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87F127B-F6CF-D37B-6197-17C907215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424C608-AB2B-4B7D-EB53-918764016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E45FE3E-9995-456F-B966-75DDA878D8BF}" type="slidenum">
              <a:rPr lang="en-US" altLang="en-US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B0AC126-50CB-4B1A-54F9-8610941287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A3520FE-2138-08DC-5066-18B9C60A8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772A5061-2992-2232-3B42-DD0A69DFD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59E57E0-DD43-46C9-BC05-41996E923DAE}" type="slidenum">
              <a:rPr lang="en-US" altLang="en-US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FA81C56-6826-BB9F-491D-A4A23E63CF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778BB25-1548-83C8-55A7-1F4EE6E11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9849001-3546-B7C2-C39C-10531FDC8D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1E73E51-73D0-4243-AB69-AEF4A4B9E6E9}" type="slidenum">
              <a:rPr lang="en-US" altLang="en-US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B404416-6A96-E988-9B23-6B0B578630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F19A122-ADDD-4C37-70A6-DD83452FA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BA272B57-D797-1FD9-7717-3B7399E228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A4F79B9-8CBA-42EB-BB8F-EF3E3C501D2E}" type="slidenum">
              <a:rPr lang="en-US" altLang="en-US">
                <a:latin typeface="Arial" panose="020B0604020202020204" pitchFamily="34" charset="0"/>
              </a:rPr>
              <a:pPr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4DF72EF-404E-3C7C-8100-0FE72F23D0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E2A51D97-A0BC-C88C-9DDC-83DD6159E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1A24989-6B99-C1B7-AE51-1116B52FF5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01B696-38B3-4312-8F98-11087D6BA99F}" type="slidenum">
              <a:rPr lang="en-US" altLang="en-US">
                <a:latin typeface="Arial" panose="020B0604020202020204" pitchFamily="34" charset="0"/>
              </a:rPr>
              <a:pPr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D929136-A031-656B-9D48-8FD4523AA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87318DB-CE0C-27A1-F418-195CEEFA7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6617D58-0F24-3975-7E50-447DC451C2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F92D7DB-8120-40FD-9EDA-866745AA07D7}" type="slidenum">
              <a:rPr lang="en-US" altLang="en-US">
                <a:latin typeface="Arial" panose="020B0604020202020204" pitchFamily="34" charset="0"/>
              </a:rPr>
              <a:pPr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381F43D-2943-FBF7-359E-5F6C145940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4478E07-D20F-1C2E-E788-97275B14D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FEA3915-1BA6-94CB-E23E-2C097C8CDD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6BF298-901A-436E-A5F9-CA6B4C2DD06A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56AE215-382E-1EA7-B63F-10E1C8A1FA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DB470C1-5831-EDA7-F1EF-E17CA7402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C4A1805-D1E6-0733-A572-DF20EDDD3B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3B31997-94F0-4E0E-8A1E-3934353F9BC9}" type="slidenum">
              <a:rPr lang="en-US" altLang="en-US">
                <a:latin typeface="Arial" panose="020B0604020202020204" pitchFamily="34" charset="0"/>
              </a:rPr>
              <a:pPr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4B9351D-87F5-4917-6085-952549FA3E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AD42E01-AC1F-1CE5-31B9-20A179484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AEAF9689-94B5-B4D3-4BB2-3826FC901A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46CED44-2BBA-4E02-B453-477898D635BA}" type="slidenum">
              <a:rPr lang="en-US" altLang="en-US">
                <a:latin typeface="Arial" panose="020B0604020202020204" pitchFamily="34" charset="0"/>
              </a:rPr>
              <a:pPr/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D01E0E09-8B9D-269C-D245-39B8702028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24D2B5C-951A-D8C0-7A99-3D30FCE89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454B9311-7DCA-B58D-364E-06770F5C66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400D305-6D8C-44D9-80E8-4EC027B5B61A}" type="slidenum">
              <a:rPr lang="en-US" altLang="en-US">
                <a:latin typeface="Arial" panose="020B0604020202020204" pitchFamily="34" charset="0"/>
              </a:rPr>
              <a:pPr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C815358-FABA-237E-5F96-4B7684666C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95C9944-906A-9F9B-8DB6-4284C9270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48BD3B5-E02A-BB04-6209-7CAB00B4F5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7DFF87-3A21-44ED-AFDF-1864E04829E4}" type="slidenum">
              <a:rPr lang="en-US" altLang="en-US">
                <a:latin typeface="Arial" panose="020B0604020202020204" pitchFamily="34" charset="0"/>
              </a:rPr>
              <a:pPr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46E9E01-F7DB-DF69-48CE-AD7C1938DD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BB8B449-BAC5-54F2-8CA6-41C37EC8B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948B81F3-EBF7-2A59-4BD1-72409C120F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703F750A-0A48-93C1-6DB5-7A7D990FD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C096C2C6-C9E8-92A8-3CF0-E26719B138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2767C89-459A-417C-8301-235EF313EEE0}" type="slidenum">
              <a:rPr lang="en-US" altLang="en-US">
                <a:latin typeface="Arial" panose="020B0604020202020204" pitchFamily="34" charset="0"/>
              </a:rPr>
              <a:pPr/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E3B0F189-253B-02DA-26BA-30FBB4FAF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C9BF33D-14DE-47F4-AA8A-117BC4C9547E}" type="slidenum">
              <a:rPr lang="en-US" altLang="en-US">
                <a:latin typeface="Arial" panose="020B0604020202020204" pitchFamily="34" charset="0"/>
              </a:rPr>
              <a:pPr/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455A93F-21F3-81E9-2D16-5016E294FE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F487BC0-1A2A-4096-83DA-E2B2843C7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935CF686-0A30-4E2A-8C63-DA6967B211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CD39ED0-5A1E-46A2-A482-44956F7E9A92}" type="slidenum">
              <a:rPr lang="en-US" altLang="en-US">
                <a:latin typeface="Arial" panose="020B0604020202020204" pitchFamily="34" charset="0"/>
              </a:rPr>
              <a:pPr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4D7CB12-4471-51F8-D1B4-B02529DB50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49D5D5D-4393-4098-4F0D-AB46FB89C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A3ACC91-5911-FF07-DD8A-2DEE62E3FB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E58645D-2BD1-47B0-AAC4-217A27410896}" type="slidenum">
              <a:rPr lang="en-US" altLang="en-US">
                <a:latin typeface="Arial" panose="020B0604020202020204" pitchFamily="34" charset="0"/>
              </a:rPr>
              <a:pPr/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9392213-66FB-7700-5705-06834C3618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F320FF7-CAD5-E308-9EE9-6BC399917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99B4F6A2-F445-082A-ABE9-DD1D6D0BCB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5072CA1-BBA8-48D3-8E81-CD172D8E7DBA}" type="slidenum">
              <a:rPr lang="en-US" altLang="en-US">
                <a:latin typeface="Arial" panose="020B0604020202020204" pitchFamily="34" charset="0"/>
              </a:rPr>
              <a:pPr/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37B62A73-DF33-B384-12BA-9DB82328A9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D290F6E0-170D-C829-E914-B9409C950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286C7C13-9E68-A813-327A-0CD04BB91C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B95DC03-DF90-44BA-8B99-B0BF9BE08E5E}" type="slidenum">
              <a:rPr lang="en-US" altLang="en-US">
                <a:latin typeface="Arial" panose="020B0604020202020204" pitchFamily="34" charset="0"/>
              </a:rPr>
              <a:pPr/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3B88B9D9-3B7C-AD40-53E9-DCD0669A12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EB9C476-0956-A02B-6412-3593B9654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0189775-9D8C-313A-F7E1-30ED06060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515F2F6-A152-417A-AC16-EC59465DABBB}" type="slidenum">
              <a:rPr lang="en-US" altLang="en-US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A45269A-E421-BDD5-6DBA-E6285B340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AC0265D-64BC-C65E-E74D-77B956A1D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52C58A58-CA28-7C06-C0D2-B73CDDFAEC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4562CB-113A-4136-A682-B33DE3A26040}" type="slidenum">
              <a:rPr lang="en-US" altLang="en-US">
                <a:latin typeface="Arial" panose="020B0604020202020204" pitchFamily="34" charset="0"/>
              </a:rPr>
              <a:pPr/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0BFC4ED7-8389-E621-F5CD-B418C58A1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6CE1181-8491-A15D-A084-97B80DEEB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7817A8A1-D005-FC84-05F5-900DC1B7D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150E32-E528-4F2E-89D4-FA9C03A5E8CC}" type="slidenum">
              <a:rPr lang="en-US" altLang="en-US">
                <a:latin typeface="Arial" panose="020B0604020202020204" pitchFamily="34" charset="0"/>
              </a:rPr>
              <a:pPr/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6A92639-A9B8-CAD0-FD6F-6635754F85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6838212-0E04-389F-944D-B519909C7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55D1155D-9C5A-A407-4A0D-55C479FC64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5320321-4964-464F-B5EE-57DFAE304E9B}" type="slidenum">
              <a:rPr lang="en-US" altLang="en-US">
                <a:latin typeface="Arial" panose="020B0604020202020204" pitchFamily="34" charset="0"/>
              </a:rPr>
              <a:pPr/>
              <a:t>39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7C475F3-C301-C94D-758F-E7F389E16A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9EBB62C-C32B-A2AE-DDE8-BA4814661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7CD48A84-FB99-62CC-E255-FE856A607E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F2444C06-517C-AD46-2FBA-B37F7E831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41ED64DB-3665-5366-2C4E-9C1CF0555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29B6519-9D4E-4497-942D-09C81046EAB5}" type="slidenum">
              <a:rPr lang="en-US" altLang="en-US">
                <a:latin typeface="Arial" panose="020B0604020202020204" pitchFamily="34" charset="0"/>
              </a:rPr>
              <a:pPr/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B78C267B-2444-7DFB-FBF4-237BECA86E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39A70DA5-61B6-4221-559C-19CD7623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CAD8D99D-A667-100F-EAD1-008A86F94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6920B4B-1B07-44F3-B095-34C30959B15C}" type="slidenum">
              <a:rPr lang="en-US" altLang="en-US">
                <a:latin typeface="Arial" panose="020B0604020202020204" pitchFamily="34" charset="0"/>
              </a:rPr>
              <a:pPr/>
              <a:t>41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1FB6D6E6-8EE9-7B1F-5EFD-D4C1BB97CB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6CE9247-117B-49C7-B688-08C5B6C41808}" type="slidenum">
              <a:rPr lang="en-US" altLang="en-US">
                <a:latin typeface="Arial" panose="020B0604020202020204" pitchFamily="34" charset="0"/>
              </a:rPr>
              <a:pPr/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60BD3416-8EE6-0CCA-D108-B99D3E6AE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F8219F1F-9971-2F6F-EB5E-09D31231B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68583FA-7238-4163-5385-9047461E70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A6F56D3-6161-49C2-968D-A0B8EA6DD117}" type="slidenum">
              <a:rPr lang="en-US" altLang="en-US">
                <a:latin typeface="Arial" panose="020B0604020202020204" pitchFamily="34" charset="0"/>
              </a:rPr>
              <a:pPr/>
              <a:t>43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EDFAEB9-5A6A-049E-E5AE-B7CF97BEE1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19030E04-C0A5-FF07-5F10-639596CCD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271D45E6-D6D8-67BE-1AB0-0D32C8BF18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58BA323B-109E-684C-21F6-703FAAC72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53E5193B-384B-FFB8-ED4C-3B5A5029B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7E8DCE9-543D-429D-B1E8-7725023E8FF2}" type="slidenum">
              <a:rPr lang="en-US" altLang="en-US">
                <a:latin typeface="Arial" panose="020B0604020202020204" pitchFamily="34" charset="0"/>
              </a:rPr>
              <a:pPr/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EE738497-1B09-B334-9454-BC9053B501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22EEA4-5954-4FFA-A3E5-729ADA443336}" type="slidenum">
              <a:rPr lang="en-US" altLang="en-US">
                <a:latin typeface="Arial" panose="020B0604020202020204" pitchFamily="34" charset="0"/>
              </a:rPr>
              <a:pPr/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41D68FD-16A5-146B-B168-8165BCAF95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3982CF82-7BC7-7252-FC35-0E7598FDF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9D094720-4327-F111-9C93-0CB260839D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4FB11C64-9735-578A-8AF1-754481C79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8C511475-4796-E367-2C26-3ED18303C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F94C250-89F2-4A04-A2EA-B81DE4B5C070}" type="slidenum">
              <a:rPr lang="en-US" altLang="en-US">
                <a:latin typeface="Arial" panose="020B0604020202020204" pitchFamily="34" charset="0"/>
              </a:rPr>
              <a:pPr/>
              <a:t>46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EC6AC2B-E17D-A009-AF43-038DCC131A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9BDAF84-D542-4FF8-B6B4-C0AC4954DA09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947CB91-F436-015B-F2C9-126EFF58AE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A0BEF3A-9555-2B3B-EEF6-3061FC838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3237A6C9-E322-7D16-B51A-A78C1B61C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12D402C3-8375-04B7-A9F2-05378430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AE62CE4F-4521-9125-A6E2-A3281D926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057EF8E-4025-465B-905E-07A0ADD86393}" type="slidenum">
              <a:rPr lang="en-US" altLang="en-US">
                <a:latin typeface="Arial" panose="020B0604020202020204" pitchFamily="34" charset="0"/>
              </a:rPr>
              <a:pPr/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88D0CEB8-B69C-A869-53FE-901BE855E9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1546F295-50A2-BD4F-A454-AADB2CDF1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33865E0A-1D5C-0B61-3622-4C16BA33B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43EB060-BE20-4FD5-BE88-96CB6FE72FDA}" type="slidenum">
              <a:rPr lang="en-US" altLang="en-US">
                <a:latin typeface="Arial" panose="020B0604020202020204" pitchFamily="34" charset="0"/>
              </a:rPr>
              <a:pPr/>
              <a:t>48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6FFFE589-2B09-5A23-CF6A-C70C2DBD3F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A805EDA8-4F38-ED4A-6C6D-28F3EAF5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47525AD6-1373-AB66-DF32-6139F4EBFB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D6F20A6-287E-4E74-B002-23A38B50627E}" type="slidenum">
              <a:rPr lang="en-US" altLang="en-US">
                <a:latin typeface="Arial" panose="020B0604020202020204" pitchFamily="34" charset="0"/>
              </a:rPr>
              <a:pPr/>
              <a:t>49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6E9F3C01-AEFC-E88D-4AF0-969FED10B2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E9D82B4A-56F2-8D83-F36C-E8E4BA0CE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25D43F78-C07B-4D97-1945-0891CE407A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70F5111-FF15-498C-9903-762FD8CCF58C}" type="slidenum">
              <a:rPr lang="en-US" altLang="en-US">
                <a:latin typeface="Arial" panose="020B0604020202020204" pitchFamily="34" charset="0"/>
              </a:rPr>
              <a:pPr/>
              <a:t>50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B3EE0789-7FAA-4DEA-9C74-E73C68BF79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BC2CA1D6-7F72-CF1D-613F-84729119C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C48B68D8-BB55-9197-5B90-D0FCEBA3C7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A379071-89B3-4149-8B8D-C30AE54E776C}" type="slidenum">
              <a:rPr lang="en-US" altLang="en-US">
                <a:latin typeface="Arial" panose="020B0604020202020204" pitchFamily="34" charset="0"/>
              </a:rPr>
              <a:pPr/>
              <a:t>51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7BF77BF4-5846-4606-1D48-C17C4FB458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C41115A3-6B0E-7DEF-4D2D-094CC3BA0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F96510F6-59D1-6590-79D8-F11F200A5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42D5BCF-C3FD-448B-AFFB-726F23FA016D}" type="slidenum">
              <a:rPr lang="en-US" altLang="en-US">
                <a:latin typeface="Arial" panose="020B0604020202020204" pitchFamily="34" charset="0"/>
              </a:rPr>
              <a:pPr/>
              <a:t>53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830A9322-3FC9-04F7-C210-E086FF5C66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BAE25806-5036-DD51-10A0-4DAD34A99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2B46D2C1-8E3F-01DF-7466-3F38F52A4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BC45E04-CF89-4BD7-AA9F-EC494E608753}" type="slidenum">
              <a:rPr lang="en-US" altLang="en-US">
                <a:latin typeface="Arial" panose="020B0604020202020204" pitchFamily="34" charset="0"/>
              </a:rPr>
              <a:pPr/>
              <a:t>54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5BE6FB0-DA6E-3341-2703-C83157AFEC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1F5BA85-97A2-422C-989C-A131C5ABB68E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7BC3C0E-3B7F-D32D-256F-28A053D01D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4317FDE-F1D5-2EC4-EC63-B7C208CC4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9ED31CD-9EC4-1295-0B62-EEE2A6273E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3CF215C-ED1E-46A1-910F-C1B892BC822F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15260C2-10D2-D6D0-BBC9-BFB824693A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34C3F2D-B5CF-EFE4-E469-9EE48C8E2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47E7556-C956-5402-701E-E98D8FFD85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279A1CE-8CC4-4408-9D19-628D9BF8EE8A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30EA697-BCB4-ABA9-67AC-4BBC30E0C2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162E07A-910D-154E-AA05-C728A712A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4A84DFBF-B048-F4E7-0298-3E2F921156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595489B-6D38-4D31-942D-E9C30A15D391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1B0881F-4448-8DE8-EE25-DBF2A427D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60BDBD8-02E9-AB5C-126A-2B8E15554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23063F06-B754-4F32-AC5E-25E9B20BC1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AA308EE-FB26-420C-8698-DF50263019DD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98F1242-5D76-BD45-335C-F2ABC85E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CAF2785-E85A-4FE9-F870-EF6CFA5A3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8E406EC5-96CA-9B84-A347-B072A85E5FA9}"/>
              </a:ext>
            </a:extLst>
          </p:cNvPr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w 1588"/>
              <a:gd name="T1" fmla="*/ 0 h 1912"/>
              <a:gd name="T2" fmla="*/ 0 w 1588"/>
              <a:gd name="T3" fmla="*/ 2147483646 h 1912"/>
              <a:gd name="T4" fmla="*/ 0 w 1588"/>
              <a:gd name="T5" fmla="*/ 2147483646 h 1912"/>
              <a:gd name="T6" fmla="*/ 0 w 1588"/>
              <a:gd name="T7" fmla="*/ 2147483646 h 1912"/>
              <a:gd name="T8" fmla="*/ 0 w 1588"/>
              <a:gd name="T9" fmla="*/ 2147483646 h 1912"/>
              <a:gd name="T10" fmla="*/ 0 w 1588"/>
              <a:gd name="T11" fmla="*/ 2147483646 h 1912"/>
              <a:gd name="T12" fmla="*/ 0 w 1588"/>
              <a:gd name="T13" fmla="*/ 0 h 1912"/>
              <a:gd name="T14" fmla="*/ 0 w 1588"/>
              <a:gd name="T15" fmla="*/ 0 h 1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88" h="1912">
                <a:moveTo>
                  <a:pt x="0" y="0"/>
                </a:move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67786D-E177-CFE2-1C74-935B0D77BD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5A729A9-3D00-B535-E61E-EF0264513B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93A981-DA34-4BD4-86CE-40AD2D5690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43DE12B-1FB7-B9CA-26BA-2E53E23EEF8E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7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DB20F9-6DD6-ABC7-B0ED-44865854EE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F6D11C-A667-0028-709E-D14C86C641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6784DA-D8E5-FC6C-A1A5-8C06C664A4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AFA57-7FA2-455D-86DD-09AFBA6A8B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2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687EF1-E344-EBEB-8657-A69481009B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C30C93-6827-3FC0-FD09-0CBBA6D366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59C642-3941-9D22-659B-928E9665A9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C06D4-EC98-4DF7-A4A4-F8FAB28B30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73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A69FA6-D730-B3B6-0966-F161B37B01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5E549F-E7C0-864C-A103-132EF509CC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918249-59D0-B423-6677-4E109E9708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F7EF7-711C-4263-80A9-4AC74BF588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55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3FAB15-5E01-EF6F-B068-41CEED0525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3CBADB-CE62-22EA-8D0F-A7DC8BE8AC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5A94D2-FF60-9B8F-15FD-814290B98C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65DD4-EE75-42A3-A146-ACEF719781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8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0EFE9D-6D49-8818-2B8D-507ED50DA9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9C837-2B1E-6CC5-1DB0-9F5744C7B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46F9A-EDB9-CC5F-9797-CCE2E62A03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C4E03-2DAF-46CC-BF11-540EBC2BC3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9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0F69F6A-8B86-9DC6-F94A-2784A05C4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647A1EF-15FF-5BF7-FA7A-6747CACB15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1633F7E-69E6-9ED4-2E96-E4DFA1157C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BA1F1-9589-4B7A-84C0-BC3905E7DE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98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022DA5-C153-EDE4-03C4-69329B7A76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BCB171-D900-74B3-5445-53EBB429C1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C17F67A-13A4-9B1B-F883-ECD0EF4C53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1C94-2C11-46E8-B4CB-271E38EB52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58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41077C3-0601-D705-E25E-A447D2AA42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53FC7ED-7FB0-ADC9-581F-698E2E908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508744A-C139-2F49-9E10-8E4D2A1714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00CF4-6ABB-4197-8002-AFE15A5126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3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2C0D1E-B72B-B609-E5E5-9E2C48CA2F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345A3F-8848-4A11-8F7F-3B15E91E6A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BD1B6-6DBA-B8A9-C514-A7F78D0469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AB717-67C1-4811-A37C-3C12FEBBA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21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7F7FF-5D78-DE6B-B745-2F70291AFD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8F3EF3-6340-9889-523D-CA1EE70753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5157A-5524-BE0C-DFA2-187FEE014E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758F6-E8B9-4690-8B3C-84976C103B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5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5F22923-05D2-7E46-51AF-6EC9851DA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245373B-8DD2-1B8A-8FE3-76DBE4802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D58CC07-43E9-793E-1093-B72C0A4685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DB1DF8B9-A855-0803-FC9A-4A928DB6DB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14C520E-FAAF-36C0-69CF-B19C274D6A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84DC11-C700-4EEC-8532-660EBC51A0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egazette.nic.in/WriteReadData/2017/175248.pdf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BA22957-BC96-A5B8-6698-5F7E439C7F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675D4746-AF3D-4D3F-B68F-9D593848542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CA8A51E5-8F10-1C97-A4C1-4C3BD0553C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SUICIDE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930BFCD-85D9-797B-8582-3B5E8289071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Contd.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D2FF-AF93-D3F7-F2AB-D97DAC04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F43C6C6-BD9E-4A66-8BD1-EE92C753502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5ED448A-B3CE-2B4D-CAE9-41854D7B0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/>
              <a:t>Contd.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E1FCF90-AA9E-F3F4-30DE-3CBADDEBE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Switzerland has both French and German nationalities; here, too, Catholic cantons show less suicide than Protestant, of whichever nationality.</a:t>
            </a:r>
          </a:p>
          <a:p>
            <a:pPr eaLnBrk="1" hangingPunct="1">
              <a:buFontTx/>
              <a:buNone/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Jews have a lesser rate of suicide than either the Protestants or the Catholics.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238D3-D3A6-4540-6801-1661E672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C8F71F00-9CC9-414E-BFA8-665157A39A04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49652A42-A44C-DCC7-A16E-09A55E716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What is the explanation for these facts?</a:t>
            </a:r>
            <a:br>
              <a:rPr lang="en-US" sz="3200"/>
            </a:br>
            <a:endParaRPr lang="en-US" sz="32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DBE18AF-9B39-6157-350A-0A99168F0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Is it because Catholics and Jews are in a minority and this forces them to more rigorous moral discipline?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Argues that this is not the explanation because even in Spain where Catholics are not in a minority they tend to commit suicide less.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1DF29-EF5C-5C45-2BF7-EFA3BF54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CEFE399C-905C-4B08-9A59-FAF20F319E49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894505E-590A-2D6D-B881-91BF74B93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Nature</a:t>
            </a:r>
            <a:r>
              <a:rPr lang="en-US" sz="3200" b="1"/>
              <a:t> </a:t>
            </a:r>
            <a:r>
              <a:rPr lang="en-US" sz="3200"/>
              <a:t>of the religious confession</a:t>
            </a:r>
            <a:r>
              <a:rPr lang="en-US"/>
              <a:t> </a:t>
            </a:r>
            <a:r>
              <a:rPr lang="en-US" sz="3200"/>
              <a:t>the explanation</a:t>
            </a:r>
            <a:endParaRPr 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665485F-98D4-71AD-434A-442A79999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The difference between Catholicism and Protestantism as religions.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 Catholic accepts his faith ready made, without scrutiny. “All variation is abhorrent to the Catholic”.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The Protestant is more the author of his faith – religious individualism is stressed.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41A39-002E-1B38-A221-7B86B151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1CC145D-3719-4F92-BCEB-4B6DE6FB00F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B2372893-66E0-70E4-8E68-E10B2FB0D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 dirty="0"/>
              <a:t>How a religion binds an individual to itself and to society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CFCEB67-9A06-DC15-C5EA-15E3E50BB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Protestantism concedes greater freedom to individual thought than Catholicism because it has fewer common beliefs and practices.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The higher rate of suicide among Protestants is thus to be explained by the fact that it is a less integrated church than the Catholic church.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80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Importance of possession of a common, collective credo.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17D4-63B1-D56B-5666-2235446D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5720451C-E500-4934-BA4D-85E435492154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EDC708A-9A0E-D696-1499-6B9DD4747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 dirty="0"/>
              <a:t>Protestantism and the spirit of free enquiry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F51365E-196D-39FF-CF88-8314A9A7B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Protestantism – permits ‘</a:t>
            </a:r>
            <a:r>
              <a:rPr lang="en-US" sz="2800" b="1" dirty="0"/>
              <a:t>free enquiry’</a:t>
            </a:r>
            <a:r>
              <a:rPr lang="en-US" sz="2800" dirty="0"/>
              <a:t> to a greater degree than Catholicism.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But can </a:t>
            </a:r>
            <a:r>
              <a:rPr lang="en-US" sz="2800" i="1" dirty="0"/>
              <a:t>free enquiry </a:t>
            </a:r>
            <a:r>
              <a:rPr lang="en-US" sz="2800" dirty="0"/>
              <a:t>be the cause of a higher rate of suicide?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Durkheim argues that reflection develops when ideas and sentiments which had earlier guided conduct become ineffective.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6B124-61C3-690A-771F-04EB256C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676891A0-73B1-4329-A1B9-C7DD001F2621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42D4682F-11F5-AAD7-5436-B407C75EB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Free enquiry, learning and suicide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B1A2F2C-ACBD-7126-0D46-4163F4FE7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The more you learn, the more your beliefs weaken; hence suicide should increase with the acquisition of knowledge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Protestants more educated than Catholics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Women less educated than men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Jews – more education but less suicide, Why?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  “The Jew has all the intelligence of modern man without sharing his despair”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7B637-573E-05E0-9F4E-6644AB37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E70EBA4-BE3F-415C-AF73-B19B850B304C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07FBA778-2AE4-6EDD-5A77-B80C78BA3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Is knowledge the cause of suicide? 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6150664-4059-3029-85E3-CE1516669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No</a:t>
            </a:r>
          </a:p>
          <a:p>
            <a:pPr eaLnBrk="1" hangingPunct="1">
              <a:buFontTx/>
              <a:buNone/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Man kills himself because of the loss of cohesion in his religious society; he does not kill himself because of his learning. The desire for knowledge wakens because religion become disorganized.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C27E-08BD-261F-E2E8-720145B1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B8079001-5785-4F1D-987D-F8EF3474A39A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89B5F44-67C9-5822-247C-C3824DDA8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Anomalies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B65D105-F2C7-2D8D-C7F9-07799A473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England is Protestant - yet has less suicide – because the Anglican church is far more integrated; has a hierarchical clergy.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Jews – intellectual, spirit of free enquiry, yet have less suicide?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Jewish church very strongly united due to the hostility of the surrounding populations; religious society creates solidarity.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A2BD-1323-FB18-AEE9-D4FE954D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F851BD1-79E8-4566-BC01-A9186E3734B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3764B94-80A5-1849-304B-2ABB75680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Egoistic Suicide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D6192A0-1956-E39A-FD67-FCF5AD13F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As a society weakens or disintegrates, the individual depends less on the group and more upon himself, and recognizes no rules of conduct beyond those based upon private interests. </a:t>
            </a:r>
          </a:p>
          <a:p>
            <a:pPr eaLnBrk="1" hangingPunct="1">
              <a:buFontTx/>
              <a:buNone/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A state of “excessive individualism” - egoism develops leading to egoistic suicide.</a:t>
            </a:r>
          </a:p>
          <a:p>
            <a:pPr eaLnBrk="1" hangingPunct="1">
              <a:buFontTx/>
              <a:buNone/>
              <a:defRPr/>
            </a:pPr>
            <a:endParaRPr 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6E7F3-0825-5663-C95C-93DB9449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10126033-F779-4954-B8A1-21FD5E5C8F8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AAB092E-5E8B-47F4-62FC-455E57996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Hence, Durkheim’s general proposition: “Suicide varies inversely with the degree of integration of social groups of which the individual forms a part”.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6987ED5-C672-999B-7CEC-863907809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If group is weak, the individual becomes more dependent on himself; recognizes no rules of conduct except those based on his own private interests.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Personal troubles felt less deeply in integrated societies.</a:t>
            </a:r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7FEE-7EFD-A4CB-AAE4-400F6D35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21DAB6F-F9F3-4F4B-9459-D468FA08EEC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EBD4532C-4D2C-E57B-D52C-9605F3633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 b="1">
                <a:latin typeface="Arial" charset="0"/>
              </a:rPr>
              <a:t>How to determine social causes and social types of suicide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AD1281F-7427-5110-2463-ECFB89E2A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System of classification</a:t>
            </a:r>
          </a:p>
          <a:p>
            <a:pPr eaLnBrk="1" hangingPunct="1">
              <a:defRPr/>
            </a:pPr>
            <a:endParaRPr lang="en-US" b="1" dirty="0"/>
          </a:p>
          <a:p>
            <a:pPr eaLnBrk="1" hangingPunct="1">
              <a:defRPr/>
            </a:pPr>
            <a:r>
              <a:rPr lang="en-US" b="1" dirty="0"/>
              <a:t> </a:t>
            </a:r>
            <a:r>
              <a:rPr lang="en-US" dirty="0"/>
              <a:t>‘etiological’  - the study of causes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 ‘morphological’ - form and structure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E87A8-58DD-C516-E730-39A9A07F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93533CEE-35B4-45C3-A2CE-9929C132A174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566A2C34-2BEE-12F6-D7A0-2D58EF854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600"/>
              <a:t>Contd.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04DA466-DACF-DF00-95EB-2682B65270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Egoism means detachment from social ends; but these very social ends are needed to give meaning to life.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The bond attaching man to life relaxes because that attaching him to society itself is slack.</a:t>
            </a:r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11D1A-6AFE-2F67-8917-0B82912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A0C3E46-A494-4104-ACF6-DBD12F87CD7B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DD9DCEF5-E89A-EDF7-B98B-DC1285ECB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How does excessive individualism lead to the suicidal urge?</a:t>
            </a:r>
            <a:br>
              <a:rPr lang="en-US" sz="4000"/>
            </a:br>
            <a:endParaRPr lang="en-US" sz="400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DC2C271-44FD-BB32-58F8-A6F16FF21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An egoist feels weary, sad and depressed, letting go of all activity; in this case he elevates himself beyond collective constraints.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Women commit suicide less because they are less involved in collective (public) life; the same with children and with old people.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53947-272C-EBFD-D02B-73443C06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9BC6C87-0641-42A8-93B7-C85E0D276BB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D65F95B4-7157-4788-6C2C-1E59DD646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600"/>
              <a:t>Marriage, family and suicide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E7D7BE5-107A-61D3-3B4C-42BFF9390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A new study finds that divorced and separated men are two and a half times more likely to commit suicide than married men.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Divorce, however, doesn't seem to lead more women to commit suicide -- a surprising finding considering the popular wisdom that women suffer more than men after a divorce, according to the study, published in the Journal of Epidemiology and Community Health.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Unlike prior research on marriage and suicide, this study shows that widowed and single people weren't at higher risk for suicide.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6B9AD-2BCD-D6F8-AEAA-5AF239D6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84E378-A158-4F80-8B34-9A46707F135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A84AB382-FC0A-9358-03BA-3DB615FB6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dirty="0"/>
              <a:t>Durkheim’s proposition</a:t>
            </a:r>
            <a:endParaRPr lang="en-US" dirty="0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1C5AAAA-7224-05B3-B9ED-BCCF04416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Marriage, according to Durkheim has a preservative effect against suicide – </a:t>
            </a:r>
            <a:r>
              <a:rPr lang="en-US" b="1" dirty="0"/>
              <a:t>for men.</a:t>
            </a:r>
          </a:p>
          <a:p>
            <a:pPr eaLnBrk="1" hangingPunct="1">
              <a:defRPr/>
            </a:pPr>
            <a:r>
              <a:rPr lang="en-US" dirty="0"/>
              <a:t>Family unit provides immunity to both husband and wife.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Immunity increases with the size of the family.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070B6-E7EC-218A-A80B-BDC5A82C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AD4140F3-5F51-44A5-897A-C7D8538F632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1E54B90B-D8DF-4FB0-A9F2-7A7AD5308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India</a:t>
            </a:r>
            <a:endParaRPr lang="en-IN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4E30578-0AC8-A52D-365D-67EE986CF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N" dirty="0"/>
              <a:t>A study of Indian data by Peter Mayer reveals that while marriage provides better protection against suicide for Indian women it does not do so for Indian men.</a:t>
            </a:r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r>
              <a:rPr lang="en-IN"/>
              <a:t>Changed circumstances for men and women? </a:t>
            </a: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C5DF-E260-636D-8CF8-2132BBC9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7978C74-F536-4833-A415-0F9C4E4F8C1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E9BA6E04-FEEA-9D45-DB3F-3C06E2EC8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600"/>
              <a:t>Political Society and Suicide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225E042-2D5C-896E-F479-1D2D866D3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dirty="0"/>
              <a:t>Rare in a society’s early stages; increases as society matures.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/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i="1" dirty="0"/>
              <a:t>Suicide goes down </a:t>
            </a:r>
            <a:r>
              <a:rPr lang="en-US" sz="2400" dirty="0"/>
              <a:t>during social disturbances and great popular wars – because these cause a greater integration of society.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/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dirty="0"/>
              <a:t>Is it because records kept during disturbances are inadequate? Not so.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endParaRPr lang="en-US" sz="2400" dirty="0"/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dirty="0"/>
              <a:t>Also, not all political crises cause the drop; only those which excite the passions – in which people get involved.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870-4109-3703-53EA-50334111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0C32055-E60D-49C6-89BD-F07B48852C9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5FD8E88C-4C6E-D9C9-7BBD-6736BB635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600"/>
              <a:t>Altruistic Suicide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9344E99-BE90-FCEE-3FB9-AFCEED02F7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 opposite of egoistic suicide: insufficient individuation.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Among simpler and traditional societies: several such categories of suicide – old men; women on the death of their husbands, followers and servants upon the death of their chiefs.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8DE95-ACFB-A9FA-970E-900CF820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CAB48B97-17B5-4427-B558-252C4BAA018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A05F44D-6DD2-868F-EA33-D32EEEBEB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600"/>
              <a:t>Altruistic Suicide (contd.)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37C507A-3118-151A-DE65-2FEEEEFE6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The person kills himself because he sees it as his </a:t>
            </a:r>
            <a:r>
              <a:rPr lang="en-US" sz="2400" i="1" dirty="0"/>
              <a:t>duty.</a:t>
            </a:r>
            <a:r>
              <a:rPr lang="en-US" sz="2400" dirty="0"/>
              <a:t> </a:t>
            </a:r>
            <a:r>
              <a:rPr lang="en-US" sz="2400" i="1" dirty="0"/>
              <a:t>Society imposes this sacrifice </a:t>
            </a:r>
            <a:r>
              <a:rPr lang="en-US" sz="2400" dirty="0"/>
              <a:t>and for society to be able to do so, the individual personality must have little value, a state called altruism.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“Obligatory altruistic suicide”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Optional altruistic suicide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Acute altruistic suicide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Suicide by old people, sick people, by followers,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Ritualistic Suicide - </a:t>
            </a:r>
            <a:r>
              <a:rPr lang="en-US" sz="2400" dirty="0" err="1"/>
              <a:t>Santhara</a:t>
            </a:r>
            <a:r>
              <a:rPr lang="en-US" sz="2400" dirty="0"/>
              <a:t>, Sati, Hara-kiri or Seppuku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6B00-519C-015C-3BBB-54815195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Seppuku in Japan – ritualistic suicide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6AE4-AB33-E290-F010-C910411D5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Seppuku, the ancient samurai ritual of suicide by self-stabbing, was long considered an honorable act of self-resolve such that despite the removal of cultural sanctioning, the rate of suicide in Japan remains high with suicide masquerading as seppuku still carried out both there and abroad.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C4C98-C483-23A0-8620-1047DD54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BC5C234D-A35B-4C49-B8F2-AEA550745C4B}" type="slidenum">
              <a:rPr lang="en-US" altLang="en-US" smtClean="0">
                <a:latin typeface="Arial" panose="020B0604020202020204" pitchFamily="34" charset="0"/>
              </a:rPr>
              <a:pPr>
                <a:defRPr/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B7C3-7390-243B-2AC1-59D7FFD6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Seppuku, hara-kiri in Japan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AEEDA-8BA4-A637-2199-BDEDD25B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03FE7A3C-6586-4066-B555-C5B21F9892BA}" type="slidenum">
              <a:rPr lang="en-US" altLang="en-US" smtClean="0">
                <a:latin typeface="Arial" panose="020B0604020202020204" pitchFamily="34" charset="0"/>
              </a:rPr>
              <a:pPr>
                <a:defRPr/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" name="AutoShape 2" descr="Image result for samurai seppuku gif">
            <a:extLst>
              <a:ext uri="{FF2B5EF4-FFF2-40B4-BE49-F238E27FC236}">
                <a16:creationId xmlns:a16="http://schemas.microsoft.com/office/drawing/2014/main" id="{C9867BB0-875C-F3E6-4151-E132A00EB6AE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Yukio Mishima, world famous Japanese novelist who committed </a:t>
            </a:r>
            <a:r>
              <a:rPr lang="en-US" dirty="0" err="1"/>
              <a:t>Harakiri</a:t>
            </a:r>
            <a:r>
              <a:rPr lang="en-US" dirty="0"/>
              <a:t> in 1975</a:t>
            </a:r>
          </a:p>
          <a:p>
            <a:pPr>
              <a:defRPr/>
            </a:pPr>
            <a:r>
              <a:rPr lang="en-US" dirty="0"/>
              <a:t>Banned in 1991; yet cases up to 2001</a:t>
            </a:r>
          </a:p>
        </p:txBody>
      </p:sp>
      <p:pic>
        <p:nvPicPr>
          <p:cNvPr id="60421" name="Picture 4" descr="Image result for yukio mishima seppuku">
            <a:extLst>
              <a:ext uri="{FF2B5EF4-FFF2-40B4-BE49-F238E27FC236}">
                <a16:creationId xmlns:a16="http://schemas.microsoft.com/office/drawing/2014/main" id="{1C7595EF-3131-244F-D3A7-73072EC43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57600"/>
            <a:ext cx="29146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401F2-CA0D-CA65-57DF-8EC8912F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B3B90B0A-7E9F-4029-B626-D8E498EA16B9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19C8161B-B715-8D9C-804A-1A6135ECD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Etiological System of Classification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7A3E8C8-4934-5007-A637-C75538137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There are as many types of suicide as there are special causes producing them.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Specific type of suicide would correspond to classes/types -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created by organizing the social conditions (on the basis of their resemblances and differences) responsible for them.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9AD3-3E4E-59D0-91D4-E8F894EA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seppuku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5A0-C02C-35F1-561B-4CF1D3CF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Voluntary</a:t>
            </a:r>
          </a:p>
          <a:p>
            <a:r>
              <a:rPr lang="en-US" dirty="0"/>
              <a:t>Obligatory – for disgraced samurai (immoral conduct); losing in battle</a:t>
            </a:r>
          </a:p>
          <a:p>
            <a:r>
              <a:rPr lang="en-US" dirty="0"/>
              <a:t>At the death of one’s leader</a:t>
            </a:r>
          </a:p>
          <a:p>
            <a:r>
              <a:rPr lang="en-US" dirty="0"/>
              <a:t>Preferring death rather than defeat (after losing world war II</a:t>
            </a:r>
          </a:p>
          <a:p>
            <a:r>
              <a:rPr lang="en-US" dirty="0"/>
              <a:t>Loss of </a:t>
            </a:r>
            <a:r>
              <a:rPr lang="en-US" dirty="0" err="1"/>
              <a:t>honour</a:t>
            </a:r>
            <a:r>
              <a:rPr lang="en-US" dirty="0"/>
              <a:t> – failure in business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333F7-8826-CB73-CF2D-E4A896B9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F7EF7-711C-4263-80A9-4AC74BF5883F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282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55F8-CCAC-397A-6605-BEB3FE3C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Sati in India – ritualistic suicide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023B3-5F1B-5FEB-1E9D-6471497E6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Self-immolation by widow on funeral pyre of husband.</a:t>
            </a:r>
          </a:p>
          <a:p>
            <a:pPr>
              <a:defRPr/>
            </a:pPr>
            <a:r>
              <a:rPr lang="en-US" dirty="0"/>
              <a:t>Earlier considered as obligatory</a:t>
            </a:r>
          </a:p>
          <a:p>
            <a:pPr>
              <a:defRPr/>
            </a:pPr>
            <a:r>
              <a:rPr lang="en-US" dirty="0"/>
              <a:t>Today it is contested whether the woman commits it out of her own volition or is forced by family and society</a:t>
            </a:r>
          </a:p>
          <a:p>
            <a:pPr>
              <a:defRPr/>
            </a:pPr>
            <a:r>
              <a:rPr lang="en-US" dirty="0"/>
              <a:t>Sati-</a:t>
            </a:r>
            <a:r>
              <a:rPr lang="en-US" dirty="0" err="1"/>
              <a:t>mata</a:t>
            </a:r>
            <a:r>
              <a:rPr lang="en-US" dirty="0"/>
              <a:t> temples glorify those women who commit sati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1BD59-F9AE-4679-5C90-98F23C25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CF13243D-0ED8-42D0-B4EA-E2257D8E07B3}" type="slidenum">
              <a:rPr lang="en-US" altLang="en-US" smtClean="0">
                <a:latin typeface="Arial" panose="020B0604020202020204" pitchFamily="34" charset="0"/>
              </a:rPr>
              <a:pPr>
                <a:defRPr/>
              </a:pPr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9C41-2032-2804-6C89-014CE57F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Religious sanction and glorification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43CF0-89AC-3299-23B2-8520F5F6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A4C7965B-CD0E-4444-B904-2293916CEC39}" type="slidenum">
              <a:rPr lang="en-US" altLang="en-US" smtClean="0">
                <a:latin typeface="Arial" panose="020B0604020202020204" pitchFamily="34" charset="0"/>
              </a:rPr>
              <a:pPr>
                <a:defRPr/>
              </a:pPr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62468" name="Picture 2" descr="Image result for sati">
            <a:extLst>
              <a:ext uri="{FF2B5EF4-FFF2-40B4-BE49-F238E27FC236}">
                <a16:creationId xmlns:a16="http://schemas.microsoft.com/office/drawing/2014/main" id="{8E3572EA-446C-EC2B-656D-DFE87D842F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7050" y="1905000"/>
            <a:ext cx="5549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764F-F196-AA39-46F6-D386C227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Roop</a:t>
            </a:r>
            <a:r>
              <a:rPr lang="en-US" dirty="0"/>
              <a:t> </a:t>
            </a:r>
            <a:r>
              <a:rPr lang="en-US" dirty="0" err="1"/>
              <a:t>Kanwar</a:t>
            </a:r>
            <a:r>
              <a:rPr lang="en-US" dirty="0"/>
              <a:t> sati in 1987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CD3BF-1220-C17A-E837-839506E1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59BF4C4F-DA77-4818-ADEB-548C0AC5D17D}" type="slidenum">
              <a:rPr lang="en-US" altLang="en-US" smtClean="0">
                <a:latin typeface="Arial" panose="020B0604020202020204" pitchFamily="34" charset="0"/>
              </a:rPr>
              <a:pPr>
                <a:defRPr/>
              </a:pPr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63492" name="Picture 2" descr="Image result for sati mata roop kanwar">
            <a:extLst>
              <a:ext uri="{FF2B5EF4-FFF2-40B4-BE49-F238E27FC236}">
                <a16:creationId xmlns:a16="http://schemas.microsoft.com/office/drawing/2014/main" id="{4B93F168-E586-27C3-D4C7-D3B1648A82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2625" y="2200275"/>
            <a:ext cx="5238750" cy="3524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FB8F-5D6C-7725-CA8B-3896654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Santhara</a:t>
            </a:r>
            <a:r>
              <a:rPr lang="en-US" dirty="0"/>
              <a:t> among the Jains – ritual fast unto death – ritualistic suicide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79AE8-88EB-82F9-BB4E-E15D5AC3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A7E7449B-7D01-4383-9B92-61DBD9B71B93}" type="slidenum">
              <a:rPr lang="en-US" altLang="en-US" smtClean="0">
                <a:latin typeface="Arial" panose="020B0604020202020204" pitchFamily="34" charset="0"/>
              </a:rPr>
              <a:pPr>
                <a:defRPr/>
              </a:pPr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64516" name="Picture 2" descr="Image result for santhara">
            <a:extLst>
              <a:ext uri="{FF2B5EF4-FFF2-40B4-BE49-F238E27FC236}">
                <a16:creationId xmlns:a16="http://schemas.microsoft.com/office/drawing/2014/main" id="{56BF7404-B415-3272-FFAD-88C0CB4197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0750" y="2381250"/>
            <a:ext cx="4762500" cy="3162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CD6B7-736D-ECC5-DC05-9BBE16B6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6587513-546A-41AB-ABE2-DC54DF9D6574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B3A2472D-698B-8D0B-833A-23B6C55C0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/>
              <a:t>Contd.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7033DDB-8B7C-7705-2B31-74CE5D899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 of altruistic suicide in advanced societies – martyrs, revolutionaries, the army.</a:t>
            </a:r>
          </a:p>
          <a:p>
            <a:pPr eaLnBrk="1" hangingPunct="1">
              <a:buFontTx/>
              <a:buNone/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Suicide by military men; according to Durkheim their society is like those of earlier times.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F807E-768A-F591-89B9-445181BD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E0C2E07-9150-4EB2-82A0-5D2025EC019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D034D5BF-7ECE-7614-70DB-B64408FEB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600"/>
              <a:t>The military as a society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4044155-8980-43A9-9D29-18E70B9A8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“The soldier kills himself at the least disappointment, for the most futile reasons, for a refusal of leave, a reprimand or an unjust punishment, a delay in promotion, a question of honour, a flush of momentary jealousy, or simply because other suicides have occurred before his eyes or to his knowledge.”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9F119-8A2B-EE4B-C365-0091C372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C8AAEB05-70CF-4BA6-AFA3-C9898D2BD27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AC408362-99CA-1D0A-1802-DD7C8B1E2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/>
              <a:t>Contd.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E18EF38-F3C5-456F-510F-8D9CB4A36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Altruistic suicide reflects a courageous indifference to the loss of one’s own life.</a:t>
            </a:r>
          </a:p>
          <a:p>
            <a:pPr eaLnBrk="1" hangingPunct="1">
              <a:buFontTx/>
              <a:buNone/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He seeks to strip himself of his personal being in order to be engulfed in something which he regards as his true essence.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6F03C-959B-652E-5E36-6FAA4E39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20B85A9-48FA-4B6B-97CD-755FB7213FC7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C854B2-B73D-2516-0775-2843872E9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/>
              <a:t>Contd.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D18681E-D325-2483-746D-41CAE52B3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While the egoist sees no goal to which he might commit himself and thus </a:t>
            </a:r>
            <a:r>
              <a:rPr lang="en-US" i="1" dirty="0"/>
              <a:t>feels useless and without purpose</a:t>
            </a:r>
            <a:r>
              <a:rPr lang="en-US" dirty="0"/>
              <a:t>, </a:t>
            </a:r>
          </a:p>
          <a:p>
            <a:pPr eaLnBrk="1" hangingPunct="1">
              <a:defRPr/>
            </a:pPr>
            <a:r>
              <a:rPr lang="en-US" dirty="0"/>
              <a:t>the altruist commits himself to a </a:t>
            </a:r>
            <a:r>
              <a:rPr lang="en-US" i="1" dirty="0"/>
              <a:t>goal beyond this world</a:t>
            </a:r>
            <a:r>
              <a:rPr lang="en-US" dirty="0"/>
              <a:t>, the world then becoming an </a:t>
            </a:r>
            <a:r>
              <a:rPr lang="en-US" b="1" dirty="0"/>
              <a:t>obstacle and a burden</a:t>
            </a:r>
            <a:r>
              <a:rPr lang="en-US" dirty="0"/>
              <a:t> to him.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0203-312B-0D21-4EA3-F4F1EB12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C6882AD5-2B5F-48FA-82BB-801AD7CFAC1E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C42DD993-AFEA-26A3-9090-FC99A20A0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600"/>
              <a:t>Anomic Suicide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1CC9DE62-7BE4-081C-0014-A14E10BC9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Economic Anomie</a:t>
            </a:r>
          </a:p>
          <a:p>
            <a:pPr eaLnBrk="1" hangingPunct="1">
              <a:defRPr/>
            </a:pPr>
            <a:r>
              <a:rPr lang="en-US"/>
              <a:t>Domestic Anomie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Society’s ‘regulative’ function</a:t>
            </a:r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77150-BA81-998C-2BC6-F249AC1F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885CC90-6B0F-4100-88AF-3B5C5E3CE4CE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ACC41FDB-1D19-F852-016E-A79C7F851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600"/>
              <a:t>Studying suicide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712488D-949B-EF6C-2160-C04C93446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Presumptive motives of suicide – do the statistical records of these constitute data?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80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Poverty, losses, family troubles, love, jealousy, remorse, physical pain, religious mania, anger, fear of criminal sentence, unknown causes.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Are the apparent causes (motives) the real causes? These only imperfectly express the real causes.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E479E-5783-7D9B-E70E-A04F3D90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64C2536D-8EBE-42E2-852C-EC5099578BC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9B99FAC4-9ABB-69CA-3259-05BF06F8C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Economic crises and suicide</a:t>
            </a:r>
            <a:endParaRPr lang="en-IN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F6EB2DEC-D06D-B969-37B7-CEB2D6B12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Do economic crises lead to greater suicide?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Is it because they decrease wealth and increase poverty?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If so, suicides should keep on increasing with life becoming more difficult.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08C24-53DC-5182-1DD1-25FD4705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3E5D9AC-E99E-46FF-B354-A4BABAC83B7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DB475C0F-DA6B-04DE-8270-DB143689B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Evidence</a:t>
            </a:r>
            <a:endParaRPr lang="en-IN" dirty="0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04CB4D6B-A0EB-994B-6F1C-EAA6B88EF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Yet, sudden </a:t>
            </a:r>
            <a:r>
              <a:rPr lang="en-US" i="1" dirty="0"/>
              <a:t>increases</a:t>
            </a:r>
            <a:r>
              <a:rPr lang="en-US" dirty="0"/>
              <a:t> in economic prosperity also increase the suicide rate just as industrial and financial crises do.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If industrial and financial crises increase suicide, it is not because they cause poverty </a:t>
            </a:r>
            <a:r>
              <a:rPr lang="en-US" i="1" dirty="0"/>
              <a:t>but because they are crises</a:t>
            </a:r>
            <a:r>
              <a:rPr lang="en-US" dirty="0"/>
              <a:t>, that is, </a:t>
            </a:r>
            <a:r>
              <a:rPr lang="en-US" i="1" dirty="0"/>
              <a:t>disturbances of the collective order.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D416-2141-0686-3133-6383DDEB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5F69868-BD26-4EC9-ADBB-127A358569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ADC14B39-D193-62FB-9770-248A1BEBF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/>
              <a:t>Economic Anomie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A99C9F62-DF1A-BEC1-6435-45B00DE9B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endParaRPr lang="en-US" sz="2800" i="1" dirty="0"/>
          </a:p>
          <a:p>
            <a:pPr eaLnBrk="1" hangingPunct="1">
              <a:defRPr/>
            </a:pPr>
            <a:r>
              <a:rPr lang="en-US" sz="2800" dirty="0"/>
              <a:t>How does this affect suicide?  When society is disturbed by some crisis, its “scale” is altered and its members reclassified accordingly 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in the ensuing period of disequilibrium, </a:t>
            </a:r>
            <a:r>
              <a:rPr lang="en-US" sz="2800" i="1" dirty="0"/>
              <a:t>society is temporarily incapable of exercising its regulative function.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C9B33-B549-FEFA-51B9-30FAFBE3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A396B9B7-CDD5-4AF7-8030-25337006C26A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80D5C81-20D1-27F5-D990-92304F8A2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/>
              <a:t>Economic Anomie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396963F-055D-9C9B-49E3-C4C7CEA2C8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Durkheim called this state ‘anomie’. Temporary condition of ‘social deregulation’.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However, this state can be chronic in the sphere of trade and industry where the traditional sources of societal regulation </a:t>
            </a:r>
            <a:r>
              <a:rPr lang="en-US" sz="2400" b="1" dirty="0"/>
              <a:t>religion, government and occupational groups</a:t>
            </a:r>
            <a:r>
              <a:rPr lang="en-US" sz="2400" dirty="0"/>
              <a:t> – have failed to exercise moral constraints on an increasingly unregulated capitalist economy.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Hence, industrial and commercial occupations furnish the greatest numbers of suicides – </a:t>
            </a:r>
            <a:r>
              <a:rPr lang="en-US" sz="2400" b="1" dirty="0"/>
              <a:t>economic anomie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68030-CC12-D2FE-F11D-A2B541FD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EDCCED9-5988-4C11-8032-3D42325E101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00BF1D45-1A9B-E93B-52D2-0A8D51B8E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Domestic anomie</a:t>
            </a:r>
            <a:endParaRPr lang="en-IN" sz="4000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246EC2AD-F2CD-7487-8A3B-9DA7F54EA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Afflicts widows and widowers and those who have experienced separation and divorce. </a:t>
            </a:r>
          </a:p>
          <a:p>
            <a:pPr eaLnBrk="1" hangingPunct="1">
              <a:defRPr/>
            </a:pPr>
            <a:r>
              <a:rPr lang="en-US" dirty="0"/>
              <a:t>With frequent divorce, the immunity granted by marriage weakens.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Men need more regulation than women?</a:t>
            </a:r>
          </a:p>
          <a:p>
            <a:pPr eaLnBrk="1" hangingPunct="1"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1A5A0-7C8A-BE40-8C21-16ACB935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5C5EF4B-E274-4286-AE42-A158E7C67731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B99EFEB8-41AC-85BA-A32C-EB02B80C2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Needs, rewards and anomic suicide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1A43770-E148-BE33-205D-50C3A8B65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Society creates needs; these needs must be regulated by society.</a:t>
            </a:r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Society must legitimate functions and rewards; these are not immutable.</a:t>
            </a:r>
          </a:p>
          <a:p>
            <a:pPr eaLnBrk="1" hangingPunct="1">
              <a:buFontTx/>
              <a:buNone/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For humans to be happy, their individual needs and aspirations must be constrained, regulated.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14564-8876-DFD1-6317-021B9457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12DF8A8-BD84-4629-A3A0-AA675245681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B9B07494-49FD-8AEF-332F-796369B6C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Regulation and Integration</a:t>
            </a:r>
            <a:endParaRPr lang="en-IN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E564E71B-56AC-A2BD-5956-D38453156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The regulatory function must be performed by an external, moral agency superior to the individual – i.e., by society.</a:t>
            </a:r>
          </a:p>
          <a:p>
            <a:pPr eaLnBrk="1" hangingPunct="1">
              <a:buFontTx/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Society determines the respective value of different social services, the relative reward allocated to each, and the consequent degree of comfort appropriate to the average worker in each occupation.</a:t>
            </a:r>
            <a:endParaRPr lang="en-IN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IN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BC441-53A5-8BF7-FFB1-CBD7CDE0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6D72A036-5530-4276-B995-36B7CD183874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67BA51F6-2917-0EC7-696F-B4FB019C0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Contd.</a:t>
            </a:r>
            <a:endParaRPr lang="en-IN" dirty="0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8A33FEA-E881-60A5-9845-C3F9D73A6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defRPr/>
            </a:pPr>
            <a:endParaRPr lang="en-US" sz="24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2800" dirty="0"/>
              <a:t>In modern societies the rate of suicide has gone up – of both egoistic and anomic.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Arial" pitchFamily="34" charset="0"/>
              <a:buChar char="•"/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800" dirty="0"/>
              <a:t>The types of causes of suicide are not necessarily found alone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800" dirty="0"/>
              <a:t>Different causes may simultaneously afflict the same individuals, giving rise to composite modes of suicidal expression.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endParaRPr lang="en-IN" sz="24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defRPr/>
            </a:pPr>
            <a:endParaRPr lang="en-US" sz="24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4B57-DD33-A1AE-EE1E-3A75300D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91B5F-A648-3067-7D1D-0E8F2A27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Egoism and Anomie have a special ‘affinity’ for one another.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Under particular circumstances, anomie and altruism may come together.</a:t>
            </a:r>
          </a:p>
          <a:p>
            <a:pPr>
              <a:defRPr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56A14-A5FE-1DC7-D569-6D49A49D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6D6EFF62-E479-4C98-BF68-26B832B6EE04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C413-DB7D-B175-EA22-F129335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DB3984B-8951-47CC-974D-F97B76D9A87B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8B8680B1-8EDD-6F2A-F8B5-04A3F0064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How to address the ‘pathological’ rate of suicide?</a:t>
            </a:r>
            <a:endParaRPr lang="en-IN" sz="4000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5E71353-D305-5B5B-E89A-C70FB68C7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defRPr/>
            </a:pPr>
            <a:r>
              <a:rPr lang="en-US" sz="2400" dirty="0"/>
              <a:t>Bond between individual and society must be re-established.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defRPr/>
            </a:pPr>
            <a:endParaRPr lang="en-US" sz="24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defRPr/>
            </a:pPr>
            <a:r>
              <a:rPr lang="en-US" sz="2400" dirty="0"/>
              <a:t>Not political society, not religion, not even family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24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defRPr/>
            </a:pPr>
            <a:r>
              <a:rPr lang="en-US" sz="2400" b="1" dirty="0"/>
              <a:t>Argued that in modern society, it is the occupational group that has the integrative potential. Work?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2400" b="1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defRPr/>
            </a:pPr>
            <a:r>
              <a:rPr lang="en-US" sz="2400" dirty="0"/>
              <a:t>Pensions, welfare, insurance; rights and duties of the occupational group – the moral function of the occupational group – integrates as well as regulates.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6AEE-1DB5-E7B5-91EC-555EF8B2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14190A2-A142-4B2E-A0FD-E6E67F5D964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070DB59-2F49-590B-DEAF-E2B6E45DD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 dirty="0"/>
              <a:t>Classification of suicides into three major groups on the basis of social factors/integration/regulation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2E24C3E-3C59-11A5-ABDD-D67D852DE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dirty="0"/>
              <a:t>Egoistic Suicide: excessiveness of the individual personality 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dirty="0"/>
              <a:t>Altruistic Suicide: sacrifice of the personality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n-US" sz="2800" dirty="0"/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dirty="0"/>
              <a:t>Anomic Suicide: individual sensitivity to ideas of social progress/change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dirty="0"/>
              <a:t>Fourth: Fatalistic Suicide – excessive regulation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3E18-ED77-6EFF-4A41-39C8289D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C43936AA-3F89-42AD-82BB-03E08EBC1EBB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9CE7C11C-681B-C0AB-671D-3E1FC5E49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How does society perceive suicide today?</a:t>
            </a:r>
            <a:endParaRPr lang="en-IN" sz="4000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23605590-E2C9-19E2-543D-D2F29C015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SzTx/>
              <a:defRPr/>
            </a:pPr>
            <a:endParaRPr lang="en-US" sz="1600" dirty="0"/>
          </a:p>
          <a:p>
            <a:pPr eaLnBrk="1" hangingPunct="1">
              <a:lnSpc>
                <a:spcPct val="80000"/>
              </a:lnSpc>
              <a:buSzTx/>
              <a:defRPr/>
            </a:pPr>
            <a:r>
              <a:rPr lang="en-US" dirty="0"/>
              <a:t>In antiquity, it was a civil offense.</a:t>
            </a:r>
          </a:p>
          <a:p>
            <a:pPr eaLnBrk="1" hangingPunct="1">
              <a:lnSpc>
                <a:spcPct val="80000"/>
              </a:lnSpc>
              <a:buSzTx/>
              <a:defRPr/>
            </a:pPr>
            <a:endParaRPr lang="en-US" dirty="0"/>
          </a:p>
          <a:p>
            <a:pPr eaLnBrk="1" hangingPunct="1">
              <a:lnSpc>
                <a:spcPct val="80000"/>
              </a:lnSpc>
              <a:buSzTx/>
              <a:defRPr/>
            </a:pPr>
            <a:r>
              <a:rPr lang="en-US" dirty="0"/>
              <a:t>In modern times, suicide is viewed as a religious crime – one does not have the right to take one’s own life which is given to us by God. </a:t>
            </a:r>
          </a:p>
          <a:p>
            <a:pPr eaLnBrk="1" hangingPunct="1">
              <a:lnSpc>
                <a:spcPct val="80000"/>
              </a:lnSpc>
              <a:buSzTx/>
              <a:buFontTx/>
              <a:buNone/>
              <a:defRPr/>
            </a:pPr>
            <a:endParaRPr lang="en-US" dirty="0"/>
          </a:p>
          <a:p>
            <a:pPr eaLnBrk="1" hangingPunct="1">
              <a:lnSpc>
                <a:spcPct val="80000"/>
              </a:lnSpc>
              <a:defRPr/>
            </a:pPr>
            <a:endParaRPr lang="en-IN"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FCF6-A1C6-3107-33BA-F8BF9D25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48DC-1146-8B54-0D0E-4E616610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SzTx/>
              <a:defRPr/>
            </a:pPr>
            <a:r>
              <a:rPr lang="en-US" sz="2800" dirty="0"/>
              <a:t>Christian conception of the human personality as a ‘sacred’ thing – man tinged with religious value – becomes a god for men – hence any attempt against his life suggests sacrilege.</a:t>
            </a:r>
          </a:p>
          <a:p>
            <a:pPr eaLnBrk="1" hangingPunct="1">
              <a:lnSpc>
                <a:spcPct val="80000"/>
              </a:lnSpc>
              <a:buSzTx/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buSzTx/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buSzTx/>
              <a:defRPr/>
            </a:pPr>
            <a:r>
              <a:rPr lang="en-US" sz="2800" dirty="0"/>
              <a:t>Considered a criminal offence in many societies even today – punishable crime – those who attempt suicide may be imprisoned for up to a year.</a:t>
            </a:r>
          </a:p>
          <a:p>
            <a:pPr eaLnBrk="1" hangingPunct="1">
              <a:lnSpc>
                <a:spcPct val="80000"/>
              </a:lnSpc>
              <a:buSzTx/>
              <a:buFontTx/>
              <a:buNone/>
              <a:defRPr/>
            </a:pPr>
            <a:r>
              <a:rPr lang="en-US" sz="2800" dirty="0"/>
              <a:t> </a:t>
            </a:r>
            <a:endParaRPr lang="en-IN" sz="2800" dirty="0"/>
          </a:p>
          <a:p>
            <a:pPr>
              <a:defRPr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ABFB3-AA8A-B47E-8F9C-467D2CF1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2FA5D4D-0D5F-4D19-9672-DF0198740D99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51EC-7D5B-EAAA-D976-3E865D38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F90B-D8EE-E3DE-B286-BFB1C826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Noto Serif" panose="02020600060500020200" pitchFamily="18" charset="0"/>
              </a:rPr>
              <a:t>conflict between IPC Section 309 which </a:t>
            </a:r>
            <a:r>
              <a:rPr lang="en-US" b="0" i="0" dirty="0" err="1">
                <a:effectLst/>
                <a:latin typeface="Noto Serif" panose="02020600060500020200" pitchFamily="18" charset="0"/>
              </a:rPr>
              <a:t>criminalises</a:t>
            </a:r>
            <a:r>
              <a:rPr lang="en-US" b="0" i="0" dirty="0">
                <a:effectLst/>
                <a:latin typeface="Noto Serif" panose="02020600060500020200" pitchFamily="18" charset="0"/>
              </a:rPr>
              <a:t> attempt to suicide and the </a:t>
            </a:r>
            <a:r>
              <a:rPr lang="en-US" b="0" i="0" u="sng" strike="noStrike" dirty="0">
                <a:effectLst/>
                <a:latin typeface="Noto Serif" panose="02020600060500020200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Mental Healthcare Act, 2017</a:t>
            </a:r>
            <a:r>
              <a:rPr lang="en-US" b="0" i="0" dirty="0">
                <a:effectLst/>
                <a:latin typeface="Noto Serif" panose="02020600060500020200" pitchFamily="18" charset="0"/>
              </a:rPr>
              <a:t> which bars prosecution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effectLst/>
              <a:latin typeface="Noto Serif" panose="02020600060500020200" pitchFamily="18" charset="0"/>
            </a:endParaRPr>
          </a:p>
          <a:p>
            <a:r>
              <a:rPr lang="en-US" dirty="0">
                <a:effectLst/>
                <a:latin typeface="Noto Serif" panose="02020600060500020200" pitchFamily="18" charset="0"/>
              </a:rPr>
              <a:t>Decriminalization for all practical purposes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6C071-9E3F-2E92-071B-250F9CD0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F7EF7-711C-4263-80A9-4AC74BF5883F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5463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68B7-32AE-7C9A-3285-4C81DF00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FDE0960-F17C-4177-BDF1-F34A57BB5264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7ABB5425-3508-3DC2-0BC0-82B759B10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Contd. </a:t>
            </a:r>
            <a:endParaRPr lang="en-I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9D8F838-EBB3-F409-114C-3924D4641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 modern societies the human person is considered in some sense ‘sacred’ –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elevation of the individual personality - this view is what joins the members of society – hence the abhorrence of suicide.</a:t>
            </a: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6FFDD-A538-D2F2-1D07-CCFD7282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13CF380B-DD58-4724-9DCD-5794E0055EB1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BB8D2DEB-1B49-FFA9-EE84-BC6BD290A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On methods of committing suicide</a:t>
            </a:r>
            <a:endParaRPr lang="en-IN" dirty="0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8BEE66B7-1D7F-FFBA-124F-12A7DB553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Is there a causal relationship between the mode of the suicidal act and the nature of the suicide.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Societies place different instruments of death at one’s disposal, attaching differing degrees of dignity even to the various means available.</a:t>
            </a:r>
          </a:p>
          <a:p>
            <a:pPr eaLnBrk="1" hangingPunct="1"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AF98-6FA9-8EB1-2989-3CDB40B8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CCC999F-3F57-4AC8-ADBF-EA4BA361744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A7B37D06-AD53-F210-BBE8-C1F101115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Explanation in terms of other social facts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D9B8764-87C6-1B1F-77AD-3AB6AA951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Forsaking </a:t>
            </a:r>
            <a:r>
              <a:rPr lang="en-US" sz="2800" i="1" dirty="0"/>
              <a:t>individual motives</a:t>
            </a:r>
            <a:r>
              <a:rPr lang="en-US" sz="2800" dirty="0"/>
              <a:t>, one must seek directly the states of the various social environments –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religious confessions  (religion)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Family (marriage)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political society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occupational groups etc.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in terms of which the variations of suicides occur.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CCCF-D53C-B5C6-3548-EC69D864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EE4410B-A998-4051-80F3-59A8139292C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D62E013-D94C-9EFC-D803-A1F5F71C2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/>
              <a:t>Egoistic Suicide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143523A-95C3-B01C-9741-4A7AB1B39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/>
              <a:t>        Durkheim takes up three factors: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n-US" sz="280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800"/>
              <a:t>The relationship of suicide with religious confessions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endParaRPr lang="en-US" sz="280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800"/>
              <a:t>The relationship of suicide with the family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endParaRPr lang="en-US" sz="280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800"/>
              <a:t>The relationship of suicide with ‘political society’.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85FA-2A32-9C8A-CD6F-C79B4603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ACA081F-C2D7-4F7F-8B28-B054E512B07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D70E7C03-8C66-7C1E-0A4C-B1071C795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Exploring the variations in suicide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BF5C7D4-5081-7A51-72A4-2C2B10522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Durkheim discusses religion, family and political life </a:t>
            </a:r>
            <a:r>
              <a:rPr lang="en-US" sz="2800" b="1" i="1" dirty="0"/>
              <a:t>as forms of society </a:t>
            </a:r>
            <a:r>
              <a:rPr lang="en-US" sz="2800" dirty="0"/>
              <a:t>which bind and integrate individuals to their world.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Explores first correlations between suicide rates and the above factors.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Then explains them in terms of the </a:t>
            </a:r>
            <a:r>
              <a:rPr lang="en-US" sz="2800" i="1" dirty="0"/>
              <a:t>measure of solidarity</a:t>
            </a:r>
            <a:r>
              <a:rPr lang="en-US" sz="2800" dirty="0"/>
              <a:t> afforded by these institutions.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95EA8-3CAE-FFFC-C2B9-DD6302E8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420975F-F91E-47E5-862F-341B8DA506C9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BB7D3DC-D572-106E-1104-61575421F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/>
              <a:t>Suicide patterns in Europe according to religion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3817501-345A-CE79-CBF8-A65DB41FB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In Europe, a correlation between Protestantism, Catholicism and Judaism and the rate of suicide.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Highest for the Protestants.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/>
          </a:p>
          <a:p>
            <a:pPr eaLnBrk="1" hangingPunct="1">
              <a:lnSpc>
                <a:spcPct val="80000"/>
              </a:lnSpc>
              <a:defRPr/>
            </a:pPr>
            <a:endParaRPr lang="en-US" sz="280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Catholic countries (Italy, Spain, Portugal) show little suicide while Protestant countries like Prussia, Saxony, Denmark show maximum suicide.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78A28EEA97D48A7185BAB0ADD23D0" ma:contentTypeVersion="4" ma:contentTypeDescription="Create a new document." ma:contentTypeScope="" ma:versionID="9f9097f295c19f200d3d9371d5d4365d">
  <xsd:schema xmlns:xsd="http://www.w3.org/2001/XMLSchema" xmlns:xs="http://www.w3.org/2001/XMLSchema" xmlns:p="http://schemas.microsoft.com/office/2006/metadata/properties" xmlns:ns2="1bdeda23-9c2b-4dd4-9f33-26fb157f4cc6" xmlns:ns3="e54ebed8-a7c8-4715-b082-223c5f1ad7cd" targetNamespace="http://schemas.microsoft.com/office/2006/metadata/properties" ma:root="true" ma:fieldsID="21158037d150e7409d1a4f9feb255324" ns2:_="" ns3:_="">
    <xsd:import namespace="1bdeda23-9c2b-4dd4-9f33-26fb157f4cc6"/>
    <xsd:import namespace="e54ebed8-a7c8-4715-b082-223c5f1ad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eda23-9c2b-4dd4-9f33-26fb157f4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ebed8-a7c8-4715-b082-223c5f1ad7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013CCD-D7E0-4A4E-AD9A-B3D59CF16AEB}"/>
</file>

<file path=customXml/itemProps2.xml><?xml version="1.0" encoding="utf-8"?>
<ds:datastoreItem xmlns:ds="http://schemas.openxmlformats.org/officeDocument/2006/customXml" ds:itemID="{B6C52ACD-EEA4-40B0-AA99-2D1D3C84609C}"/>
</file>

<file path=customXml/itemProps3.xml><?xml version="1.0" encoding="utf-8"?>
<ds:datastoreItem xmlns:ds="http://schemas.openxmlformats.org/officeDocument/2006/customXml" ds:itemID="{4FFC0952-11DA-42D7-96B1-812531193D34}"/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3479</TotalTime>
  <Words>2586</Words>
  <Application>Microsoft Office PowerPoint</Application>
  <PresentationFormat>On-screen Show (4:3)</PresentationFormat>
  <Paragraphs>375</Paragraphs>
  <Slides>54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Noto Serif</vt:lpstr>
      <vt:lpstr>Tahoma</vt:lpstr>
      <vt:lpstr>Wingdings</vt:lpstr>
      <vt:lpstr>Ocean</vt:lpstr>
      <vt:lpstr>SUICIDE</vt:lpstr>
      <vt:lpstr>How to determine social causes and social types of suicide</vt:lpstr>
      <vt:lpstr>Etiological System of Classification</vt:lpstr>
      <vt:lpstr>Studying suicide</vt:lpstr>
      <vt:lpstr>Classification of suicides into three major groups on the basis of social factors/integration/regulation</vt:lpstr>
      <vt:lpstr>Explanation in terms of other social facts</vt:lpstr>
      <vt:lpstr>Egoistic Suicide</vt:lpstr>
      <vt:lpstr>Exploring the variations in suicide</vt:lpstr>
      <vt:lpstr>Suicide patterns in Europe according to religion</vt:lpstr>
      <vt:lpstr>Contd.</vt:lpstr>
      <vt:lpstr>What is the explanation for these facts? </vt:lpstr>
      <vt:lpstr>Nature of the religious confession the explanation</vt:lpstr>
      <vt:lpstr>How a religion binds an individual to itself and to society</vt:lpstr>
      <vt:lpstr>Protestantism and the spirit of free enquiry</vt:lpstr>
      <vt:lpstr>Free enquiry, learning and suicide</vt:lpstr>
      <vt:lpstr>Is knowledge the cause of suicide? </vt:lpstr>
      <vt:lpstr>Anomalies</vt:lpstr>
      <vt:lpstr>Egoistic Suicide</vt:lpstr>
      <vt:lpstr>Hence, Durkheim’s general proposition: “Suicide varies inversely with the degree of integration of social groups of which the individual forms a part”.</vt:lpstr>
      <vt:lpstr>Contd.</vt:lpstr>
      <vt:lpstr>How does excessive individualism lead to the suicidal urge? </vt:lpstr>
      <vt:lpstr>Marriage, family and suicide</vt:lpstr>
      <vt:lpstr>Durkheim’s proposition</vt:lpstr>
      <vt:lpstr>India</vt:lpstr>
      <vt:lpstr>Political Society and Suicide</vt:lpstr>
      <vt:lpstr>Altruistic Suicide</vt:lpstr>
      <vt:lpstr>Altruistic Suicide (contd.)</vt:lpstr>
      <vt:lpstr>Seppuku in Japan – ritualistic suicide</vt:lpstr>
      <vt:lpstr>Seppuku, hara-kiri in Japan</vt:lpstr>
      <vt:lpstr>Types of seppuku</vt:lpstr>
      <vt:lpstr>Sati in India – ritualistic suicide</vt:lpstr>
      <vt:lpstr>Religious sanction and glorification</vt:lpstr>
      <vt:lpstr>Roop Kanwar sati in 1987</vt:lpstr>
      <vt:lpstr>Santhara among the Jains – ritual fast unto death – ritualistic suicide</vt:lpstr>
      <vt:lpstr>Contd.</vt:lpstr>
      <vt:lpstr>The military as a society</vt:lpstr>
      <vt:lpstr>Contd.</vt:lpstr>
      <vt:lpstr>Contd.</vt:lpstr>
      <vt:lpstr>Anomic Suicide</vt:lpstr>
      <vt:lpstr>Economic crises and suicide</vt:lpstr>
      <vt:lpstr>Evidence</vt:lpstr>
      <vt:lpstr>Economic Anomie</vt:lpstr>
      <vt:lpstr>Economic Anomie</vt:lpstr>
      <vt:lpstr>Domestic anomie</vt:lpstr>
      <vt:lpstr>Needs, rewards and anomic suicide</vt:lpstr>
      <vt:lpstr>Regulation and Integration</vt:lpstr>
      <vt:lpstr>Contd.</vt:lpstr>
      <vt:lpstr>Contd.</vt:lpstr>
      <vt:lpstr>How to address the ‘pathological’ rate of suicide?</vt:lpstr>
      <vt:lpstr>How does society perceive suicide today?</vt:lpstr>
      <vt:lpstr>Contd.</vt:lpstr>
      <vt:lpstr>In India</vt:lpstr>
      <vt:lpstr>Contd. </vt:lpstr>
      <vt:lpstr>On methods of committing suicide</vt:lpstr>
    </vt:vector>
  </TitlesOfParts>
  <Company>Oxus Research &amp; Advisory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</dc:title>
  <dc:creator>Ravinder kaur</dc:creator>
  <cp:lastModifiedBy>Ravinder Kaur</cp:lastModifiedBy>
  <cp:revision>47</cp:revision>
  <dcterms:created xsi:type="dcterms:W3CDTF">2006-03-05T03:09:40Z</dcterms:created>
  <dcterms:modified xsi:type="dcterms:W3CDTF">2023-04-17T04:20:37Z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0x01010013278A28EEA97D48A7185BAB0ADD23D0</vt:lpwstr>
  </property>
</Properties>
</file>