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62" r:id="rId2"/>
    <p:sldId id="256" r:id="rId3"/>
    <p:sldId id="258" r:id="rId4"/>
    <p:sldId id="259" r:id="rId5"/>
    <p:sldId id="264" r:id="rId6"/>
    <p:sldId id="266" r:id="rId7"/>
    <p:sldId id="267" r:id="rId8"/>
    <p:sldId id="268" r:id="rId9"/>
    <p:sldId id="263" r:id="rId10"/>
    <p:sldId id="269" r:id="rId11"/>
    <p:sldId id="270" r:id="rId12"/>
    <p:sldId id="265" r:id="rId13"/>
    <p:sldId id="26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7CB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1179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29" name="Shape 1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Shape 17"/>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Shape 29"/>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C523644-E35E-4571-8D69-F0F5ABF7D045}"/>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1</a:t>
            </a:fld>
            <a:endParaRPr lang="en-US" sz="1200" b="0" i="0" u="none" strike="noStrike" cap="none">
              <a:solidFill>
                <a:srgbClr val="888888"/>
              </a:solidFill>
              <a:latin typeface="Calibri"/>
              <a:ea typeface="Calibri"/>
              <a:cs typeface="Calibri"/>
              <a:sym typeface="Calibri"/>
            </a:endParaRPr>
          </a:p>
        </p:txBody>
      </p:sp>
      <p:sp>
        <p:nvSpPr>
          <p:cNvPr id="5" name="Title 4">
            <a:extLst>
              <a:ext uri="{FF2B5EF4-FFF2-40B4-BE49-F238E27FC236}">
                <a16:creationId xmlns:a16="http://schemas.microsoft.com/office/drawing/2014/main" xmlns="" id="{3A80FCA8-36DE-480A-BCC9-8860413B4EA8}"/>
              </a:ext>
            </a:extLst>
          </p:cNvPr>
          <p:cNvSpPr txBox="1">
            <a:spLocks noGrp="1"/>
          </p:cNvSpPr>
          <p:nvPr>
            <p:ph type="title"/>
          </p:nvPr>
        </p:nvSpPr>
        <p:spPr>
          <a:xfrm>
            <a:off x="2821744" y="1425953"/>
            <a:ext cx="6392594" cy="3508623"/>
          </a:xfrm>
          <a:prstGeom prst="rect">
            <a:avLst/>
          </a:prstGeom>
          <a:noFill/>
        </p:spPr>
        <p:txBody>
          <a:bodyPr wrap="square" rtlCol="0">
            <a:spAutoFit/>
          </a:bodyPr>
          <a:lstStyle/>
          <a:p>
            <a:pPr algn="ctr"/>
            <a:r>
              <a:rPr lang="en-US" sz="8000" b="1" dirty="0">
                <a:solidFill>
                  <a:srgbClr val="92D050"/>
                </a:solidFill>
                <a:latin typeface="Calibri" panose="020F0502020204030204" pitchFamily="34" charset="0"/>
                <a:cs typeface="Calibri" panose="020F0502020204030204" pitchFamily="34" charset="0"/>
              </a:rPr>
              <a:t>HACK YOUR REALITY</a:t>
            </a:r>
            <a:br>
              <a:rPr lang="en-US" sz="8000" b="1" dirty="0">
                <a:solidFill>
                  <a:srgbClr val="92D050"/>
                </a:solidFill>
                <a:latin typeface="Calibri" panose="020F0502020204030204" pitchFamily="34" charset="0"/>
                <a:cs typeface="Calibri" panose="020F0502020204030204" pitchFamily="34" charset="0"/>
              </a:rPr>
            </a:br>
            <a:r>
              <a:rPr lang="en-US" sz="8000" b="1" dirty="0">
                <a:solidFill>
                  <a:srgbClr val="92D050"/>
                </a:solidFill>
                <a:latin typeface="Calibri" panose="020F0502020204030204" pitchFamily="34" charset="0"/>
                <a:cs typeface="Calibri" panose="020F0502020204030204" pitchFamily="34" charset="0"/>
              </a:rPr>
              <a:t>HACKATHON</a:t>
            </a:r>
          </a:p>
        </p:txBody>
      </p:sp>
      <p:pic>
        <p:nvPicPr>
          <p:cNvPr id="3" name="Picture 2" descr="A picture containing object&#10;&#10;Description automatically generated">
            <a:extLst>
              <a:ext uri="{FF2B5EF4-FFF2-40B4-BE49-F238E27FC236}">
                <a16:creationId xmlns:a16="http://schemas.microsoft.com/office/drawing/2014/main" xmlns="" id="{1F314735-25CD-436D-B61A-EECFC685C855}"/>
              </a:ext>
            </a:extLst>
          </p:cNvPr>
          <p:cNvPicPr>
            <a:picLocks noChangeAspect="1"/>
          </p:cNvPicPr>
          <p:nvPr/>
        </p:nvPicPr>
        <p:blipFill>
          <a:blip r:embed="rId2"/>
          <a:stretch>
            <a:fillRect/>
          </a:stretch>
        </p:blipFill>
        <p:spPr>
          <a:xfrm>
            <a:off x="281353" y="199960"/>
            <a:ext cx="2264898" cy="394742"/>
          </a:xfrm>
          <a:prstGeom prst="rect">
            <a:avLst/>
          </a:prstGeom>
        </p:spPr>
      </p:pic>
      <p:pic>
        <p:nvPicPr>
          <p:cNvPr id="6" name="Shape 90">
            <a:extLst>
              <a:ext uri="{FF2B5EF4-FFF2-40B4-BE49-F238E27FC236}">
                <a16:creationId xmlns:a16="http://schemas.microsoft.com/office/drawing/2014/main" xmlns="" id="{5D1E0DA7-A8A1-4F57-A9A6-62C32E506E92}"/>
              </a:ext>
            </a:extLst>
          </p:cNvPr>
          <p:cNvPicPr preferRelativeResize="0"/>
          <p:nvPr/>
        </p:nvPicPr>
        <p:blipFill>
          <a:blip r:embed="rId3">
            <a:alphaModFix/>
          </a:blip>
          <a:stretch>
            <a:fillRect/>
          </a:stretch>
        </p:blipFill>
        <p:spPr>
          <a:xfrm>
            <a:off x="9906000" y="115890"/>
            <a:ext cx="2132650" cy="426525"/>
          </a:xfrm>
          <a:prstGeom prst="rect">
            <a:avLst/>
          </a:prstGeom>
          <a:noFill/>
          <a:ln>
            <a:noFill/>
          </a:ln>
        </p:spPr>
      </p:pic>
    </p:spTree>
    <p:extLst>
      <p:ext uri="{BB962C8B-B14F-4D97-AF65-F5344CB8AC3E}">
        <p14:creationId xmlns:p14="http://schemas.microsoft.com/office/powerpoint/2010/main" xmlns="" val="1973354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2268" y="728345"/>
            <a:ext cx="10515600" cy="4351338"/>
          </a:xfrm>
        </p:spPr>
        <p:txBody>
          <a:bodyPr/>
          <a:lstStyle/>
          <a:p>
            <a:r>
              <a:rPr lang="en-US" dirty="0" smtClean="0">
                <a:solidFill>
                  <a:schemeClr val="bg1">
                    <a:lumMod val="65000"/>
                  </a:schemeClr>
                </a:solidFill>
              </a:rPr>
              <a:t>The database for image target was made with the help of </a:t>
            </a:r>
            <a:r>
              <a:rPr lang="en-US" b="1" dirty="0" err="1" smtClean="0">
                <a:solidFill>
                  <a:schemeClr val="bg1">
                    <a:lumMod val="65000"/>
                  </a:schemeClr>
                </a:solidFill>
              </a:rPr>
              <a:t>Vuforia</a:t>
            </a:r>
            <a:r>
              <a:rPr lang="en-US" b="1" dirty="0" smtClean="0">
                <a:solidFill>
                  <a:schemeClr val="bg1">
                    <a:lumMod val="65000"/>
                  </a:schemeClr>
                </a:solidFill>
              </a:rPr>
              <a:t> </a:t>
            </a:r>
            <a:r>
              <a:rPr lang="en-US" dirty="0" smtClean="0">
                <a:solidFill>
                  <a:schemeClr val="bg1">
                    <a:lumMod val="65000"/>
                  </a:schemeClr>
                </a:solidFill>
              </a:rPr>
              <a:t>and was then imported in UNITY.</a:t>
            </a:r>
          </a:p>
          <a:p>
            <a:endParaRPr lang="en-US" dirty="0" smtClean="0">
              <a:solidFill>
                <a:schemeClr val="bg1">
                  <a:lumMod val="65000"/>
                </a:schemeClr>
              </a:solidFill>
            </a:endParaRPr>
          </a:p>
          <a:p>
            <a:endParaRPr lang="en-US" dirty="0" smtClean="0">
              <a:solidFill>
                <a:schemeClr val="bg1">
                  <a:lumMod val="65000"/>
                </a:schemeClr>
              </a:solidFill>
            </a:endParaRPr>
          </a:p>
          <a:p>
            <a:endParaRPr lang="en-US" dirty="0" smtClean="0">
              <a:solidFill>
                <a:schemeClr val="bg1">
                  <a:lumMod val="65000"/>
                </a:schemeClr>
              </a:solidFill>
            </a:endParaRPr>
          </a:p>
          <a:p>
            <a:endParaRPr lang="en-US" dirty="0" smtClean="0">
              <a:solidFill>
                <a:schemeClr val="bg1">
                  <a:lumMod val="65000"/>
                </a:schemeClr>
              </a:solidFill>
            </a:endParaRPr>
          </a:p>
          <a:p>
            <a:r>
              <a:rPr lang="en-US" dirty="0" smtClean="0">
                <a:solidFill>
                  <a:schemeClr val="bg1">
                    <a:lumMod val="65000"/>
                  </a:schemeClr>
                </a:solidFill>
              </a:rPr>
              <a:t>The model of </a:t>
            </a:r>
            <a:r>
              <a:rPr lang="en-US" b="1" dirty="0" err="1" smtClean="0">
                <a:solidFill>
                  <a:schemeClr val="bg1">
                    <a:lumMod val="65000"/>
                  </a:schemeClr>
                </a:solidFill>
              </a:rPr>
              <a:t>Taj</a:t>
            </a:r>
            <a:r>
              <a:rPr lang="en-US" b="1" dirty="0" smtClean="0">
                <a:solidFill>
                  <a:schemeClr val="bg1">
                    <a:lumMod val="65000"/>
                  </a:schemeClr>
                </a:solidFill>
              </a:rPr>
              <a:t> </a:t>
            </a:r>
            <a:r>
              <a:rPr lang="en-US" b="1" dirty="0" err="1" smtClean="0">
                <a:solidFill>
                  <a:schemeClr val="bg1">
                    <a:lumMod val="65000"/>
                  </a:schemeClr>
                </a:solidFill>
              </a:rPr>
              <a:t>Mahal</a:t>
            </a:r>
            <a:r>
              <a:rPr lang="en-US" b="1" dirty="0" smtClean="0">
                <a:solidFill>
                  <a:schemeClr val="bg1">
                    <a:lumMod val="65000"/>
                  </a:schemeClr>
                </a:solidFill>
              </a:rPr>
              <a:t> </a:t>
            </a:r>
            <a:r>
              <a:rPr lang="en-US" dirty="0" smtClean="0">
                <a:solidFill>
                  <a:schemeClr val="bg1">
                    <a:lumMod val="65000"/>
                  </a:schemeClr>
                </a:solidFill>
              </a:rPr>
              <a:t>was then made in UNITY to which we added various </a:t>
            </a:r>
            <a:r>
              <a:rPr lang="en-US" b="1" dirty="0" smtClean="0">
                <a:solidFill>
                  <a:schemeClr val="bg1">
                    <a:lumMod val="65000"/>
                  </a:schemeClr>
                </a:solidFill>
              </a:rPr>
              <a:t>effects</a:t>
            </a:r>
            <a:r>
              <a:rPr lang="en-US" dirty="0" smtClean="0">
                <a:solidFill>
                  <a:schemeClr val="bg1">
                    <a:lumMod val="65000"/>
                  </a:schemeClr>
                </a:solidFill>
              </a:rPr>
              <a:t> and </a:t>
            </a:r>
            <a:r>
              <a:rPr lang="en-US" b="1" dirty="0" smtClean="0">
                <a:solidFill>
                  <a:schemeClr val="bg1">
                    <a:lumMod val="65000"/>
                  </a:schemeClr>
                </a:solidFill>
              </a:rPr>
              <a:t>transformations.</a:t>
            </a:r>
          </a:p>
          <a:p>
            <a:pPr>
              <a:buNone/>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10</a:t>
            </a:fld>
            <a:endParaRPr lang="en-US" sz="1200" b="0" i="0" u="none" strike="noStrike" cap="none">
              <a:solidFill>
                <a:srgbClr val="888888"/>
              </a:solidFill>
              <a:latin typeface="Calibri"/>
              <a:ea typeface="Calibri"/>
              <a:cs typeface="Calibri"/>
              <a:sym typeface="Calibri"/>
            </a:endParaRPr>
          </a:p>
        </p:txBody>
      </p:sp>
      <p:pic>
        <p:nvPicPr>
          <p:cNvPr id="5" name="Picture 4" descr="950932_60c3.jpg"/>
          <p:cNvPicPr>
            <a:picLocks noChangeAspect="1"/>
          </p:cNvPicPr>
          <p:nvPr/>
        </p:nvPicPr>
        <p:blipFill>
          <a:blip r:embed="rId2"/>
          <a:stretch>
            <a:fillRect/>
          </a:stretch>
        </p:blipFill>
        <p:spPr>
          <a:xfrm>
            <a:off x="6499274" y="1371381"/>
            <a:ext cx="3764281" cy="2117408"/>
          </a:xfrm>
          <a:prstGeom prst="rect">
            <a:avLst/>
          </a:prstGeom>
        </p:spPr>
      </p:pic>
      <p:pic>
        <p:nvPicPr>
          <p:cNvPr id="6" name="Picture 5" descr="taj_mahal_3d_model_c4d_max_obj_fbx_ma_lwo_3ds_3dm_stl_2304485_o.jpg"/>
          <p:cNvPicPr>
            <a:picLocks noChangeAspect="1"/>
          </p:cNvPicPr>
          <p:nvPr/>
        </p:nvPicPr>
        <p:blipFill>
          <a:blip r:embed="rId3"/>
          <a:stretch>
            <a:fillRect/>
          </a:stretch>
        </p:blipFill>
        <p:spPr>
          <a:xfrm>
            <a:off x="6485204" y="4538588"/>
            <a:ext cx="3798279" cy="21365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0403" y="967495"/>
            <a:ext cx="10515600" cy="4351338"/>
          </a:xfrm>
        </p:spPr>
        <p:txBody>
          <a:bodyPr/>
          <a:lstStyle/>
          <a:p>
            <a:r>
              <a:rPr lang="en-US" sz="2400" dirty="0" smtClean="0">
                <a:solidFill>
                  <a:schemeClr val="bg1">
                    <a:lumMod val="65000"/>
                  </a:schemeClr>
                </a:solidFill>
              </a:rPr>
              <a:t>An instruction as well as various </a:t>
            </a:r>
            <a:r>
              <a:rPr lang="en-US" sz="2400" b="1" dirty="0" smtClean="0">
                <a:solidFill>
                  <a:schemeClr val="bg1">
                    <a:lumMod val="65000"/>
                  </a:schemeClr>
                </a:solidFill>
              </a:rPr>
              <a:t>UI buttons </a:t>
            </a:r>
            <a:r>
              <a:rPr lang="en-US" sz="2400" dirty="0" smtClean="0">
                <a:solidFill>
                  <a:schemeClr val="bg1">
                    <a:lumMod val="65000"/>
                  </a:schemeClr>
                </a:solidFill>
              </a:rPr>
              <a:t>were created to help the user navigate through the app.</a:t>
            </a:r>
          </a:p>
          <a:p>
            <a:r>
              <a:rPr lang="en-US" sz="2400" dirty="0" smtClean="0">
                <a:solidFill>
                  <a:schemeClr val="bg1">
                    <a:lumMod val="65000"/>
                  </a:schemeClr>
                </a:solidFill>
              </a:rPr>
              <a:t>Once the app was ready, we built the </a:t>
            </a:r>
            <a:r>
              <a:rPr lang="en-US" sz="2400" b="1" dirty="0" err="1" smtClean="0">
                <a:solidFill>
                  <a:schemeClr val="bg1">
                    <a:lumMod val="65000"/>
                  </a:schemeClr>
                </a:solidFill>
              </a:rPr>
              <a:t>apk</a:t>
            </a:r>
            <a:r>
              <a:rPr lang="en-US" sz="2400" dirty="0" smtClean="0">
                <a:solidFill>
                  <a:schemeClr val="bg1">
                    <a:lumMod val="65000"/>
                  </a:schemeClr>
                </a:solidFill>
              </a:rPr>
              <a:t> with the help of </a:t>
            </a:r>
            <a:r>
              <a:rPr lang="en-US" sz="2400" b="1" dirty="0" smtClean="0">
                <a:solidFill>
                  <a:schemeClr val="bg1">
                    <a:lumMod val="65000"/>
                  </a:schemeClr>
                </a:solidFill>
              </a:rPr>
              <a:t>Android SDK manager.</a:t>
            </a:r>
          </a:p>
          <a:p>
            <a:pPr>
              <a:buNone/>
            </a:pPr>
            <a:endParaRPr lang="en-US" sz="24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11</a:t>
            </a:fld>
            <a:endParaRPr lang="en-US" sz="1200" b="0" i="0" u="none" strike="noStrike" cap="none">
              <a:solidFill>
                <a:srgbClr val="888888"/>
              </a:solidFill>
              <a:latin typeface="Calibri"/>
              <a:ea typeface="Calibri"/>
              <a:cs typeface="Calibri"/>
              <a:sym typeface="Calibri"/>
            </a:endParaRPr>
          </a:p>
        </p:txBody>
      </p:sp>
      <p:pic>
        <p:nvPicPr>
          <p:cNvPr id="5" name="Picture 4" descr="1_NzAUUUZGw4-zFV33ul4Kog.png"/>
          <p:cNvPicPr>
            <a:picLocks noChangeAspect="1"/>
          </p:cNvPicPr>
          <p:nvPr/>
        </p:nvPicPr>
        <p:blipFill>
          <a:blip r:embed="rId2"/>
          <a:stretch>
            <a:fillRect/>
          </a:stretch>
        </p:blipFill>
        <p:spPr>
          <a:xfrm>
            <a:off x="894544" y="3127350"/>
            <a:ext cx="6238875" cy="32480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development</a:t>
            </a:r>
            <a:endParaRPr lang="en-US" dirty="0"/>
          </a:p>
        </p:txBody>
      </p:sp>
      <p:sp>
        <p:nvSpPr>
          <p:cNvPr id="3" name="Text Placeholder 2"/>
          <p:cNvSpPr>
            <a:spLocks noGrp="1"/>
          </p:cNvSpPr>
          <p:nvPr>
            <p:ph type="body" idx="1"/>
          </p:nvPr>
        </p:nvSpPr>
        <p:spPr/>
        <p:txBody>
          <a:bodyPr/>
          <a:lstStyle/>
          <a:p>
            <a:pPr>
              <a:buNone/>
            </a:pPr>
            <a:r>
              <a:rPr lang="en-US" dirty="0" smtClean="0"/>
              <a:t>     </a:t>
            </a:r>
            <a:r>
              <a:rPr lang="en-US" sz="2400" dirty="0" smtClean="0">
                <a:solidFill>
                  <a:schemeClr val="bg1">
                    <a:lumMod val="65000"/>
                  </a:schemeClr>
                </a:solidFill>
              </a:rPr>
              <a:t>Once the campaign is successfully completed, we plan to develop various things in our android AR application:</a:t>
            </a:r>
          </a:p>
          <a:p>
            <a:pPr>
              <a:buNone/>
            </a:pPr>
            <a:endParaRPr lang="en-US" sz="2400" dirty="0" smtClean="0">
              <a:solidFill>
                <a:schemeClr val="bg1">
                  <a:lumMod val="65000"/>
                </a:schemeClr>
              </a:solidFill>
            </a:endParaRPr>
          </a:p>
          <a:p>
            <a:pPr marL="990600" lvl="1" indent="-457200">
              <a:buFont typeface="+mj-lt"/>
              <a:buAutoNum type="arabicPeriod"/>
            </a:pPr>
            <a:r>
              <a:rPr lang="en-US" dirty="0" smtClean="0">
                <a:solidFill>
                  <a:schemeClr val="bg1">
                    <a:lumMod val="65000"/>
                  </a:schemeClr>
                </a:solidFill>
              </a:rPr>
              <a:t>We plan to build on the suggestions given by the respective jury and develop our app to a marketing level.</a:t>
            </a:r>
          </a:p>
          <a:p>
            <a:pPr marL="990600" lvl="1" indent="-457200">
              <a:buFont typeface="+mj-lt"/>
              <a:buAutoNum type="arabicPeriod"/>
            </a:pPr>
            <a:r>
              <a:rPr lang="en-US" dirty="0" smtClean="0">
                <a:solidFill>
                  <a:schemeClr val="bg1">
                    <a:lumMod val="65000"/>
                  </a:schemeClr>
                </a:solidFill>
              </a:rPr>
              <a:t>We plan to add more buildings and monuments to our database and make models for the same so that the users can enjoy the experience globally.</a:t>
            </a:r>
          </a:p>
          <a:p>
            <a:pPr marL="990600" lvl="1" indent="-457200">
              <a:buFont typeface="+mj-lt"/>
              <a:buAutoNum type="arabicPeriod"/>
            </a:pPr>
            <a:r>
              <a:rPr lang="en-US" dirty="0" smtClean="0">
                <a:solidFill>
                  <a:schemeClr val="bg1">
                    <a:lumMod val="65000"/>
                  </a:schemeClr>
                </a:solidFill>
              </a:rPr>
              <a:t>We plan to make the application more optimized and add various  other features.</a:t>
            </a:r>
          </a:p>
          <a:p>
            <a:pPr marL="990600" lvl="1" indent="-457200">
              <a:buFont typeface="+mj-lt"/>
              <a:buAutoNum type="arabicPeriod"/>
            </a:pPr>
            <a:r>
              <a:rPr lang="en-US" dirty="0" smtClean="0">
                <a:solidFill>
                  <a:schemeClr val="bg1">
                    <a:lumMod val="65000"/>
                  </a:schemeClr>
                </a:solidFill>
              </a:rPr>
              <a:t>At last, we plan to launch the application on Google play store and make this real useful to everyone instead of dumping it just as a normal </a:t>
            </a:r>
            <a:r>
              <a:rPr lang="en-US" dirty="0" err="1" smtClean="0">
                <a:solidFill>
                  <a:schemeClr val="bg1">
                    <a:lumMod val="65000"/>
                  </a:schemeClr>
                </a:solidFill>
              </a:rPr>
              <a:t>hackathon</a:t>
            </a:r>
            <a:r>
              <a:rPr lang="en-US" dirty="0" smtClean="0">
                <a:solidFill>
                  <a:schemeClr val="bg1">
                    <a:lumMod val="65000"/>
                  </a:schemeClr>
                </a:solidFill>
              </a:rPr>
              <a:t> project. </a:t>
            </a:r>
          </a:p>
          <a:p>
            <a:pPr>
              <a:buNone/>
            </a:pPr>
            <a:endParaRPr lang="en-US" dirty="0" smtClean="0"/>
          </a:p>
          <a:p>
            <a:pPr marL="565150" indent="-514350">
              <a:buNone/>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12</a:t>
            </a:fld>
            <a:endParaRPr lang="en-US" sz="1200" b="0" i="0" u="none" strike="noStrike" cap="none">
              <a:solidFill>
                <a:srgbClr val="888888"/>
              </a:solidFill>
              <a:latin typeface="Calibri"/>
              <a:ea typeface="Calibri"/>
              <a:cs typeface="Calibri"/>
              <a:sym typeface="Calibri"/>
            </a:endParaRPr>
          </a:p>
        </p:txBody>
      </p:sp>
      <p:pic>
        <p:nvPicPr>
          <p:cNvPr id="5" name="Picture 4"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2"/>
          <a:stretch>
            <a:fillRect/>
          </a:stretch>
        </p:blipFill>
        <p:spPr>
          <a:xfrm>
            <a:off x="281353" y="199960"/>
            <a:ext cx="2264898" cy="394742"/>
          </a:xfrm>
          <a:prstGeom prst="rect">
            <a:avLst/>
          </a:prstGeom>
        </p:spPr>
      </p:pic>
      <p:pic>
        <p:nvPicPr>
          <p:cNvPr id="6" name="Shape 117"/>
          <p:cNvPicPr preferRelativeResize="0"/>
          <p:nvPr/>
        </p:nvPicPr>
        <p:blipFill>
          <a:blip r:embed="rId3">
            <a:alphaModFix/>
          </a:blip>
          <a:stretch>
            <a:fillRect/>
          </a:stretch>
        </p:blipFill>
        <p:spPr>
          <a:xfrm>
            <a:off x="9906000" y="144025"/>
            <a:ext cx="2132650" cy="4265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307764" y="2222695"/>
            <a:ext cx="4584210" cy="989281"/>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THANK YOU</a:t>
            </a:r>
            <a:endParaRPr sz="6000" b="0" i="0" u="none" strike="noStrike" cap="none" dirty="0">
              <a:solidFill>
                <a:schemeClr val="dk1"/>
              </a:solidFill>
              <a:latin typeface="Calibri"/>
              <a:ea typeface="Calibri"/>
              <a:cs typeface="Calibri"/>
              <a:sym typeface="Calibri"/>
            </a:endParaRPr>
          </a:p>
        </p:txBody>
      </p:sp>
      <p:sp>
        <p:nvSpPr>
          <p:cNvPr id="132" name="Shape 132"/>
          <p:cNvSpPr txBox="1">
            <a:spLocks noGrp="1"/>
          </p:cNvSpPr>
          <p:nvPr>
            <p:ph type="body" idx="1"/>
          </p:nvPr>
        </p:nvSpPr>
        <p:spPr>
          <a:xfrm>
            <a:off x="7176378" y="2435981"/>
            <a:ext cx="715596" cy="562708"/>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888888"/>
              </a:buClr>
              <a:buSzPts val="2400"/>
              <a:buFont typeface="Arial"/>
              <a:buNone/>
            </a:pPr>
            <a:r>
              <a:rPr lang="en-US" sz="3600" b="0" i="0" u="none" strike="noStrike" cap="none" dirty="0">
                <a:solidFill>
                  <a:srgbClr val="888888"/>
                </a:solidFill>
                <a:latin typeface="Calibri"/>
                <a:ea typeface="Calibri"/>
                <a:cs typeface="Calibri"/>
                <a:sym typeface="Calibri"/>
              </a:rPr>
              <a:t>☺</a:t>
            </a:r>
            <a:endParaRPr sz="3600" dirty="0"/>
          </a:p>
        </p:txBody>
      </p:sp>
      <p:pic>
        <p:nvPicPr>
          <p:cNvPr id="133" name="Shape 133"/>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5" name="Picture 4" descr="A picture containing object&#10;&#10;Description automatically generated">
            <a:extLst>
              <a:ext uri="{FF2B5EF4-FFF2-40B4-BE49-F238E27FC236}">
                <a16:creationId xmlns:a16="http://schemas.microsoft.com/office/drawing/2014/main" xmlns="" id="{3ACF2BBF-595D-4D79-9A40-CFA5B3D030A5}"/>
              </a:ext>
            </a:extLst>
          </p:cNvPr>
          <p:cNvPicPr>
            <a:picLocks noChangeAspect="1"/>
          </p:cNvPicPr>
          <p:nvPr/>
        </p:nvPicPr>
        <p:blipFill>
          <a:blip r:embed="rId4"/>
          <a:stretch>
            <a:fillRect/>
          </a:stretch>
        </p:blipFill>
        <p:spPr>
          <a:xfrm>
            <a:off x="281353" y="199960"/>
            <a:ext cx="2264898" cy="39474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733376" y="844061"/>
            <a:ext cx="10515600" cy="1156141"/>
          </a:xfrm>
          <a:prstGeom prst="rect">
            <a:avLst/>
          </a:prstGeom>
          <a:noFill/>
          <a:ln>
            <a:noFill/>
          </a:ln>
        </p:spPr>
        <p:txBody>
          <a:bodyPr wrap="square" lIns="91425" tIns="45700" rIns="91425" bIns="45700" anchor="b" anchorCtr="0">
            <a:noAutofit/>
          </a:bodyPr>
          <a:lstStyle/>
          <a:p>
            <a:pPr lvl="0"/>
            <a:r>
              <a:rPr lang="en-US" sz="4000" b="0" i="0" u="none" strike="noStrike" cap="none" dirty="0">
                <a:solidFill>
                  <a:schemeClr val="dk1"/>
                </a:solidFill>
                <a:latin typeface="Calibri"/>
                <a:ea typeface="Calibri"/>
                <a:cs typeface="Calibri"/>
                <a:sym typeface="Calibri"/>
              </a:rPr>
              <a:t>TEAM </a:t>
            </a:r>
            <a:r>
              <a:rPr lang="en-US" sz="4000" b="0" i="0" u="none" strike="noStrike" cap="none" dirty="0" smtClean="0">
                <a:solidFill>
                  <a:schemeClr val="dk1"/>
                </a:solidFill>
                <a:latin typeface="Calibri"/>
                <a:ea typeface="Calibri"/>
                <a:cs typeface="Calibri"/>
                <a:sym typeface="Calibri"/>
              </a:rPr>
              <a:t>NAME: </a:t>
            </a:r>
            <a:r>
              <a:rPr lang="en-US" sz="2800" dirty="0" smtClean="0">
                <a:solidFill>
                  <a:schemeClr val="bg1">
                    <a:lumMod val="65000"/>
                  </a:schemeClr>
                </a:solidFill>
              </a:rPr>
              <a:t>itisha11_c025</a:t>
            </a:r>
            <a:endParaRPr sz="2800" b="0" i="0" u="none" strike="noStrike" cap="none" dirty="0">
              <a:solidFill>
                <a:schemeClr val="bg1">
                  <a:lumMod val="65000"/>
                </a:schemeClr>
              </a:solidFill>
              <a:latin typeface="Calibri"/>
              <a:ea typeface="Calibri"/>
              <a:cs typeface="Calibri"/>
              <a:sym typeface="Calibri"/>
            </a:endParaRPr>
          </a:p>
        </p:txBody>
      </p:sp>
      <p:sp>
        <p:nvSpPr>
          <p:cNvPr id="89" name="Shape 89"/>
          <p:cNvSpPr txBox="1">
            <a:spLocks noGrp="1"/>
          </p:cNvSpPr>
          <p:nvPr>
            <p:ph type="body" idx="1"/>
          </p:nvPr>
        </p:nvSpPr>
        <p:spPr>
          <a:xfrm>
            <a:off x="733376" y="2273713"/>
            <a:ext cx="10515600" cy="1496428"/>
          </a:xfrm>
          <a:prstGeom prst="rect">
            <a:avLst/>
          </a:prstGeom>
          <a:noFill/>
          <a:ln>
            <a:noFill/>
          </a:ln>
        </p:spPr>
        <p:txBody>
          <a:bodyPr wrap="square" lIns="91425" tIns="45700" rIns="91425" bIns="45700" anchor="t" anchorCtr="0">
            <a:noAutofit/>
          </a:bodyPr>
          <a:lstStyle/>
          <a:p>
            <a:pPr marL="457200" marR="0" lvl="0" indent="-457200" algn="l" rtl="0">
              <a:lnSpc>
                <a:spcPct val="90000"/>
              </a:lnSpc>
              <a:spcBef>
                <a:spcPts val="0"/>
              </a:spcBef>
              <a:spcAft>
                <a:spcPts val="0"/>
              </a:spcAft>
              <a:buClr>
                <a:srgbClr val="888888"/>
              </a:buClr>
              <a:buSzPts val="1800"/>
              <a:buFont typeface="Arial"/>
              <a:buChar char="-"/>
            </a:pPr>
            <a:r>
              <a:rPr lang="en-US" sz="2800" i="1" dirty="0">
                <a:solidFill>
                  <a:schemeClr val="bg1">
                    <a:lumMod val="75000"/>
                  </a:schemeClr>
                </a:solidFill>
              </a:rPr>
              <a:t>AKANKSHA PRASAD</a:t>
            </a:r>
            <a:endParaRPr sz="2800" dirty="0">
              <a:solidFill>
                <a:schemeClr val="bg1">
                  <a:lumMod val="75000"/>
                </a:schemeClr>
              </a:solidFill>
            </a:endParaRPr>
          </a:p>
          <a:p>
            <a:pPr marL="457200" marR="0" lvl="0" indent="-457200" algn="l" rtl="0">
              <a:lnSpc>
                <a:spcPct val="90000"/>
              </a:lnSpc>
              <a:spcBef>
                <a:spcPts val="1000"/>
              </a:spcBef>
              <a:spcAft>
                <a:spcPts val="0"/>
              </a:spcAft>
              <a:buClr>
                <a:srgbClr val="888888"/>
              </a:buClr>
              <a:buSzPts val="1800"/>
              <a:buFont typeface="Arial"/>
              <a:buChar char="-"/>
            </a:pPr>
            <a:r>
              <a:rPr lang="en-US" sz="2800" i="1" dirty="0">
                <a:solidFill>
                  <a:schemeClr val="bg1">
                    <a:lumMod val="75000"/>
                  </a:schemeClr>
                </a:solidFill>
              </a:rPr>
              <a:t>HARSHIT MITTAL</a:t>
            </a:r>
          </a:p>
          <a:p>
            <a:pPr marL="457200" marR="0" lvl="0" indent="-457200" algn="l" rtl="0">
              <a:lnSpc>
                <a:spcPct val="90000"/>
              </a:lnSpc>
              <a:spcBef>
                <a:spcPts val="1000"/>
              </a:spcBef>
              <a:spcAft>
                <a:spcPts val="0"/>
              </a:spcAft>
              <a:buClr>
                <a:srgbClr val="888888"/>
              </a:buClr>
              <a:buSzPts val="1800"/>
              <a:buFont typeface="Arial"/>
              <a:buChar char="-"/>
            </a:pPr>
            <a:r>
              <a:rPr lang="en-US" sz="2800" b="0" i="1" u="none" strike="noStrike" cap="none" dirty="0">
                <a:solidFill>
                  <a:schemeClr val="bg1">
                    <a:lumMod val="75000"/>
                  </a:schemeClr>
                </a:solidFill>
                <a:latin typeface="Calibri"/>
                <a:ea typeface="Calibri"/>
                <a:cs typeface="Calibri"/>
                <a:sym typeface="Calibri"/>
              </a:rPr>
              <a:t>ITISHA GOYAL</a:t>
            </a:r>
          </a:p>
          <a:p>
            <a:pPr marL="457200" marR="0" lvl="0" indent="-457200" algn="l" rtl="0">
              <a:lnSpc>
                <a:spcPct val="90000"/>
              </a:lnSpc>
              <a:spcBef>
                <a:spcPts val="1000"/>
              </a:spcBef>
              <a:spcAft>
                <a:spcPts val="0"/>
              </a:spcAft>
              <a:buClr>
                <a:srgbClr val="888888"/>
              </a:buClr>
              <a:buSzPts val="1800"/>
              <a:buFont typeface="Arial"/>
              <a:buChar char="-"/>
            </a:pPr>
            <a:r>
              <a:rPr lang="en-US" sz="2800" i="1" dirty="0">
                <a:solidFill>
                  <a:schemeClr val="bg1">
                    <a:lumMod val="75000"/>
                  </a:schemeClr>
                </a:solidFill>
              </a:rPr>
              <a:t>NISHANT JAIN</a:t>
            </a:r>
            <a:endParaRPr lang="en-US" sz="2800" b="0" i="1" u="none" strike="noStrike" cap="none" dirty="0">
              <a:solidFill>
                <a:schemeClr val="bg1">
                  <a:lumMod val="75000"/>
                </a:schemeClr>
              </a:solidFill>
              <a:latin typeface="Calibri"/>
              <a:ea typeface="Calibri"/>
              <a:cs typeface="Calibri"/>
              <a:sym typeface="Calibri"/>
            </a:endParaRPr>
          </a:p>
        </p:txBody>
      </p:sp>
      <p:pic>
        <p:nvPicPr>
          <p:cNvPr id="90" name="Shape 90"/>
          <p:cNvPicPr preferRelativeResize="0"/>
          <p:nvPr/>
        </p:nvPicPr>
        <p:blipFill>
          <a:blip r:embed="rId3">
            <a:alphaModFix/>
          </a:blip>
          <a:stretch>
            <a:fillRect/>
          </a:stretch>
        </p:blipFill>
        <p:spPr>
          <a:xfrm>
            <a:off x="9906000" y="115890"/>
            <a:ext cx="2132650" cy="426525"/>
          </a:xfrm>
          <a:prstGeom prst="rect">
            <a:avLst/>
          </a:prstGeom>
          <a:noFill/>
          <a:ln>
            <a:noFill/>
          </a:ln>
        </p:spPr>
      </p:pic>
      <p:sp>
        <p:nvSpPr>
          <p:cNvPr id="3" name="TextBox 2">
            <a:extLst>
              <a:ext uri="{FF2B5EF4-FFF2-40B4-BE49-F238E27FC236}">
                <a16:creationId xmlns:a16="http://schemas.microsoft.com/office/drawing/2014/main" xmlns="" id="{21BC71B4-2952-46AC-9002-9364B5B4171A}"/>
              </a:ext>
            </a:extLst>
          </p:cNvPr>
          <p:cNvSpPr txBox="1"/>
          <p:nvPr/>
        </p:nvSpPr>
        <p:spPr>
          <a:xfrm>
            <a:off x="1240972" y="4488024"/>
            <a:ext cx="10378942" cy="2431435"/>
          </a:xfrm>
          <a:prstGeom prst="rect">
            <a:avLst/>
          </a:prstGeom>
          <a:noFill/>
        </p:spPr>
        <p:txBody>
          <a:bodyPr wrap="square" rtlCol="0">
            <a:spAutoFit/>
          </a:bodyPr>
          <a:lstStyle/>
          <a:p>
            <a:r>
              <a:rPr lang="en-US" sz="4000" dirty="0">
                <a:latin typeface="Calibri" panose="020F0502020204030204" pitchFamily="34" charset="0"/>
                <a:cs typeface="Calibri" panose="020F0502020204030204" pitchFamily="34" charset="0"/>
              </a:rPr>
              <a:t>Theme Name: </a:t>
            </a:r>
            <a:r>
              <a:rPr lang="en-US" sz="3200" i="1" dirty="0">
                <a:solidFill>
                  <a:schemeClr val="bg1">
                    <a:lumMod val="75000"/>
                  </a:schemeClr>
                </a:solidFill>
                <a:latin typeface="Calibri"/>
                <a:ea typeface="Calibri"/>
                <a:cs typeface="Calibri"/>
                <a:sym typeface="Calibri"/>
              </a:rPr>
              <a:t>Immersive </a:t>
            </a:r>
            <a:r>
              <a:rPr lang="en-US" sz="3200" i="1" dirty="0" smtClean="0">
                <a:solidFill>
                  <a:schemeClr val="bg1">
                    <a:lumMod val="75000"/>
                  </a:schemeClr>
                </a:solidFill>
                <a:latin typeface="Calibri"/>
                <a:ea typeface="Calibri"/>
                <a:cs typeface="Calibri"/>
                <a:sym typeface="Calibri"/>
              </a:rPr>
              <a:t>Marketing</a:t>
            </a:r>
          </a:p>
          <a:p>
            <a:endParaRPr lang="en-US" sz="3200" i="1" dirty="0" smtClean="0">
              <a:solidFill>
                <a:schemeClr val="bg1">
                  <a:lumMod val="75000"/>
                </a:schemeClr>
              </a:solidFill>
              <a:latin typeface="Calibri"/>
              <a:cs typeface="Calibri"/>
              <a:sym typeface="Calibri"/>
            </a:endParaRPr>
          </a:p>
          <a:p>
            <a:r>
              <a:rPr lang="en-US" sz="4000" dirty="0" smtClean="0">
                <a:solidFill>
                  <a:schemeClr val="tx1"/>
                </a:solidFill>
                <a:latin typeface="Calibri"/>
                <a:cs typeface="Calibri"/>
                <a:sym typeface="Calibri"/>
              </a:rPr>
              <a:t>Idea Name: </a:t>
            </a:r>
            <a:r>
              <a:rPr lang="en-US" sz="3200" i="1" dirty="0" smtClean="0">
                <a:solidFill>
                  <a:schemeClr val="bg1">
                    <a:lumMod val="75000"/>
                  </a:schemeClr>
                </a:solidFill>
                <a:latin typeface="Calibri"/>
                <a:cs typeface="Calibri"/>
                <a:sym typeface="Calibri"/>
              </a:rPr>
              <a:t>Live it</a:t>
            </a:r>
            <a:endParaRPr lang="en-US" sz="3200" dirty="0">
              <a:solidFill>
                <a:schemeClr val="bg1">
                  <a:lumMod val="75000"/>
                </a:schemeClr>
              </a:solidFill>
            </a:endParaRPr>
          </a:p>
          <a:p>
            <a:endParaRPr lang="en-US" sz="4000" dirty="0">
              <a:latin typeface="Calibri" panose="020F0502020204030204" pitchFamily="34" charset="0"/>
              <a:cs typeface="Calibri" panose="020F0502020204030204" pitchFamily="34" charset="0"/>
            </a:endParaRPr>
          </a:p>
        </p:txBody>
      </p:sp>
      <p:pic>
        <p:nvPicPr>
          <p:cNvPr id="6" name="Picture 5" descr="A picture containing object&#10;&#10;Description automatically generated">
            <a:extLst>
              <a:ext uri="{FF2B5EF4-FFF2-40B4-BE49-F238E27FC236}">
                <a16:creationId xmlns:a16="http://schemas.microsoft.com/office/drawing/2014/main" xmlns="" id="{667B52E2-4F28-4C0D-BA96-9D9F426AFF2D}"/>
              </a:ext>
            </a:extLst>
          </p:cNvPr>
          <p:cNvPicPr>
            <a:picLocks noChangeAspect="1"/>
          </p:cNvPicPr>
          <p:nvPr/>
        </p:nvPicPr>
        <p:blipFill>
          <a:blip r:embed="rId4"/>
          <a:stretch>
            <a:fillRect/>
          </a:stretch>
        </p:blipFill>
        <p:spPr>
          <a:xfrm>
            <a:off x="281353" y="199960"/>
            <a:ext cx="2264898" cy="39474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41252" y="762013"/>
            <a:ext cx="10515600" cy="1325563"/>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PROBLEM STATEMENT</a:t>
            </a:r>
            <a:endParaRPr sz="4400" b="0" i="0" u="none" strike="noStrike" cap="none" dirty="0">
              <a:solidFill>
                <a:schemeClr val="dk1"/>
              </a:solidFill>
              <a:latin typeface="Calibri"/>
              <a:ea typeface="Calibri"/>
              <a:cs typeface="Calibri"/>
              <a:sym typeface="Calibri"/>
            </a:endParaRPr>
          </a:p>
        </p:txBody>
      </p:sp>
      <p:sp>
        <p:nvSpPr>
          <p:cNvPr id="105" name="Shape 105"/>
          <p:cNvSpPr txBox="1">
            <a:spLocks noGrp="1"/>
          </p:cNvSpPr>
          <p:nvPr>
            <p:ph type="body" idx="1"/>
          </p:nvPr>
        </p:nvSpPr>
        <p:spPr>
          <a:xfrm>
            <a:off x="641252" y="1875059"/>
            <a:ext cx="10515600" cy="4351338"/>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A5A5A5"/>
              </a:buClr>
              <a:buSzPts val="2400"/>
              <a:buFont typeface="Arial"/>
              <a:buNone/>
            </a:pPr>
            <a:r>
              <a:rPr lang="en-US" sz="2400" dirty="0">
                <a:solidFill>
                  <a:srgbClr val="A5A5A5"/>
                </a:solidFill>
              </a:rPr>
              <a:t>Sightseeing can become drab and boring when the guides tell us about events and  the socio-economic importance in history of the place we visit. At the end of the day, we take away with us a bleak memory of innumerable facts that was told and fail to really connect with what was told to us</a:t>
            </a:r>
            <a:r>
              <a:rPr lang="en-US" sz="2400" dirty="0" smtClean="0">
                <a:solidFill>
                  <a:srgbClr val="A5A5A5"/>
                </a:solidFill>
              </a:rPr>
              <a:t>.</a:t>
            </a:r>
          </a:p>
          <a:p>
            <a:pPr marL="0" marR="0" lvl="0" indent="0" algn="l" rtl="0">
              <a:lnSpc>
                <a:spcPct val="90000"/>
              </a:lnSpc>
              <a:spcBef>
                <a:spcPts val="0"/>
              </a:spcBef>
              <a:spcAft>
                <a:spcPts val="0"/>
              </a:spcAft>
              <a:buClr>
                <a:srgbClr val="A5A5A5"/>
              </a:buClr>
              <a:buSzPts val="2400"/>
              <a:buFont typeface="Arial"/>
              <a:buNone/>
            </a:pPr>
            <a:endParaRPr lang="en-US" sz="2400" dirty="0">
              <a:solidFill>
                <a:srgbClr val="A5A5A5"/>
              </a:solidFill>
            </a:endParaRPr>
          </a:p>
          <a:p>
            <a:pPr marL="0" marR="0" lvl="0" indent="0" algn="l" rtl="0">
              <a:lnSpc>
                <a:spcPct val="90000"/>
              </a:lnSpc>
              <a:spcBef>
                <a:spcPts val="0"/>
              </a:spcBef>
              <a:spcAft>
                <a:spcPts val="0"/>
              </a:spcAft>
              <a:buClr>
                <a:srgbClr val="A5A5A5"/>
              </a:buClr>
              <a:buSzPts val="2400"/>
              <a:buFont typeface="Arial"/>
              <a:buNone/>
            </a:pPr>
            <a:r>
              <a:rPr lang="en-US" sz="2400" dirty="0">
                <a:solidFill>
                  <a:srgbClr val="A5A5A5"/>
                </a:solidFill>
              </a:rPr>
              <a:t>What if we get to travel in time and see the place just the way it was as our guide describes it</a:t>
            </a:r>
            <a:r>
              <a:rPr lang="en-US" sz="2400" dirty="0" smtClean="0">
                <a:solidFill>
                  <a:srgbClr val="A5A5A5"/>
                </a:solidFill>
              </a:rPr>
              <a:t>?</a:t>
            </a:r>
          </a:p>
          <a:p>
            <a:pPr marL="0" marR="0" lvl="0" indent="0" algn="l" rtl="0">
              <a:lnSpc>
                <a:spcPct val="90000"/>
              </a:lnSpc>
              <a:spcBef>
                <a:spcPts val="0"/>
              </a:spcBef>
              <a:spcAft>
                <a:spcPts val="0"/>
              </a:spcAft>
              <a:buClr>
                <a:srgbClr val="A5A5A5"/>
              </a:buClr>
              <a:buSzPts val="2400"/>
              <a:buFont typeface="Arial"/>
              <a:buNone/>
            </a:pPr>
            <a:endParaRPr lang="en-US" sz="2400" dirty="0">
              <a:solidFill>
                <a:srgbClr val="A5A5A5"/>
              </a:solidFill>
            </a:endParaRPr>
          </a:p>
          <a:p>
            <a:pPr marL="0" marR="0" lvl="0" indent="0" algn="l" rtl="0">
              <a:lnSpc>
                <a:spcPct val="90000"/>
              </a:lnSpc>
              <a:spcBef>
                <a:spcPts val="0"/>
              </a:spcBef>
              <a:spcAft>
                <a:spcPts val="0"/>
              </a:spcAft>
              <a:buClr>
                <a:srgbClr val="A5A5A5"/>
              </a:buClr>
              <a:buSzPts val="2400"/>
              <a:buFont typeface="Arial"/>
              <a:buNone/>
            </a:pPr>
            <a:r>
              <a:rPr lang="en-US" sz="2400" dirty="0">
                <a:solidFill>
                  <a:srgbClr val="A5A5A5"/>
                </a:solidFill>
              </a:rPr>
              <a:t>Something that will make us look forward to such trips and make this experience etched in our memory forever?</a:t>
            </a:r>
          </a:p>
          <a:p>
            <a:pPr marL="0" marR="0" lvl="0" indent="0" algn="l" rtl="0">
              <a:lnSpc>
                <a:spcPct val="90000"/>
              </a:lnSpc>
              <a:spcBef>
                <a:spcPts val="0"/>
              </a:spcBef>
              <a:spcAft>
                <a:spcPts val="0"/>
              </a:spcAft>
              <a:buClr>
                <a:srgbClr val="A5A5A5"/>
              </a:buClr>
              <a:buSzPts val="2400"/>
              <a:buFont typeface="Arial"/>
              <a:buNone/>
            </a:pPr>
            <a:endParaRPr dirty="0"/>
          </a:p>
        </p:txBody>
      </p:sp>
      <p:sp>
        <p:nvSpPr>
          <p:cNvPr id="107" name="Shape 10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a:t>
            </a:fld>
            <a:endParaRPr sz="1200" b="0" i="0" u="none" strike="noStrike" cap="none">
              <a:solidFill>
                <a:srgbClr val="888888"/>
              </a:solidFill>
              <a:latin typeface="Calibri"/>
              <a:ea typeface="Calibri"/>
              <a:cs typeface="Calibri"/>
              <a:sym typeface="Calibri"/>
            </a:endParaRPr>
          </a:p>
        </p:txBody>
      </p:sp>
      <p:pic>
        <p:nvPicPr>
          <p:cNvPr id="108" name="Shape 108"/>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6" name="Picture 5" descr="A picture containing object&#10;&#10;Description automatically generated">
            <a:extLst>
              <a:ext uri="{FF2B5EF4-FFF2-40B4-BE49-F238E27FC236}">
                <a16:creationId xmlns:a16="http://schemas.microsoft.com/office/drawing/2014/main" xmlns="" id="{C1B97C63-426B-4CC0-9F02-EED825C27C5E}"/>
              </a:ext>
            </a:extLst>
          </p:cNvPr>
          <p:cNvPicPr>
            <a:picLocks noChangeAspect="1"/>
          </p:cNvPicPr>
          <p:nvPr/>
        </p:nvPicPr>
        <p:blipFill>
          <a:blip r:embed="rId4"/>
          <a:stretch>
            <a:fillRect/>
          </a:stretch>
        </p:blipFill>
        <p:spPr>
          <a:xfrm>
            <a:off x="281353" y="199960"/>
            <a:ext cx="2264898" cy="39474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958947" y="281354"/>
            <a:ext cx="10515600" cy="1325563"/>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SOLUTION</a:t>
            </a:r>
            <a:endParaRPr sz="4400" b="0" i="0" u="none" strike="noStrike" cap="none" dirty="0">
              <a:solidFill>
                <a:schemeClr val="dk1"/>
              </a:solidFill>
              <a:latin typeface="Calibri"/>
              <a:ea typeface="Calibri"/>
              <a:cs typeface="Calibri"/>
              <a:sym typeface="Calibri"/>
            </a:endParaRPr>
          </a:p>
        </p:txBody>
      </p:sp>
      <p:sp>
        <p:nvSpPr>
          <p:cNvPr id="114" name="Shape 114"/>
          <p:cNvSpPr txBox="1">
            <a:spLocks noGrp="1"/>
          </p:cNvSpPr>
          <p:nvPr>
            <p:ph type="body" idx="1"/>
          </p:nvPr>
        </p:nvSpPr>
        <p:spPr>
          <a:xfrm>
            <a:off x="0" y="1420837"/>
            <a:ext cx="10739511" cy="5437163"/>
          </a:xfrm>
          <a:prstGeom prst="rect">
            <a:avLst/>
          </a:prstGeom>
          <a:noFill/>
          <a:ln>
            <a:noFill/>
          </a:ln>
        </p:spPr>
        <p:txBody>
          <a:bodyPr wrap="square" lIns="91425" tIns="45700" rIns="91425" bIns="45700" anchor="t" anchorCtr="0">
            <a:noAutofit/>
          </a:bodyPr>
          <a:lstStyle/>
          <a:p>
            <a:pPr marL="1143000" marR="0" lvl="2" indent="-228600" algn="l" rtl="0">
              <a:lnSpc>
                <a:spcPct val="90000"/>
              </a:lnSpc>
              <a:spcBef>
                <a:spcPts val="500"/>
              </a:spcBef>
              <a:spcAft>
                <a:spcPts val="0"/>
              </a:spcAft>
              <a:buClr>
                <a:srgbClr val="A5A5A5"/>
              </a:buClr>
              <a:buSzPts val="2000"/>
              <a:buFont typeface="Arial"/>
              <a:buChar char="•"/>
            </a:pPr>
            <a:r>
              <a:rPr lang="en-US" sz="2200" dirty="0" smtClean="0">
                <a:solidFill>
                  <a:srgbClr val="A5A5A5"/>
                </a:solidFill>
              </a:rPr>
              <a:t>We build an AR app that will quench the thirst of travelers, history geeks and everyone who wishes to learn about monuments and historical places of relevance by allowing them to live those moments instead of just seeing a dull, tall, curved building.</a:t>
            </a:r>
          </a:p>
          <a:p>
            <a:pPr marL="1143000" marR="0" lvl="2" indent="-228600" algn="l" rtl="0">
              <a:lnSpc>
                <a:spcPct val="90000"/>
              </a:lnSpc>
              <a:spcBef>
                <a:spcPts val="500"/>
              </a:spcBef>
              <a:spcAft>
                <a:spcPts val="0"/>
              </a:spcAft>
              <a:buClr>
                <a:srgbClr val="A5A5A5"/>
              </a:buClr>
              <a:buSzPts val="2000"/>
              <a:buFont typeface="Arial"/>
              <a:buChar char="•"/>
            </a:pPr>
            <a:endParaRPr lang="en-US" sz="2200" dirty="0" smtClean="0">
              <a:solidFill>
                <a:srgbClr val="A5A5A5"/>
              </a:solidFill>
            </a:endParaRPr>
          </a:p>
          <a:p>
            <a:pPr marL="1143000" marR="0" lvl="2" indent="-228600" algn="l" rtl="0">
              <a:lnSpc>
                <a:spcPct val="90000"/>
              </a:lnSpc>
              <a:spcBef>
                <a:spcPts val="500"/>
              </a:spcBef>
              <a:spcAft>
                <a:spcPts val="0"/>
              </a:spcAft>
              <a:buClr>
                <a:srgbClr val="A5A5A5"/>
              </a:buClr>
              <a:buSzPts val="2000"/>
              <a:buFont typeface="Arial"/>
              <a:buChar char="•"/>
            </a:pPr>
            <a:r>
              <a:rPr lang="en-US" sz="2200" dirty="0" smtClean="0">
                <a:solidFill>
                  <a:srgbClr val="A5A5A5"/>
                </a:solidFill>
              </a:rPr>
              <a:t>The solution will not only benefit the people who get to live the past, but also the companies who will be organizing these trips, collaborating our idea and application.</a:t>
            </a:r>
          </a:p>
          <a:p>
            <a:pPr marL="1143000" marR="0" lvl="2" indent="-228600" algn="l" rtl="0">
              <a:lnSpc>
                <a:spcPct val="90000"/>
              </a:lnSpc>
              <a:spcBef>
                <a:spcPts val="500"/>
              </a:spcBef>
              <a:spcAft>
                <a:spcPts val="0"/>
              </a:spcAft>
              <a:buClr>
                <a:srgbClr val="A5A5A5"/>
              </a:buClr>
              <a:buSzPts val="2000"/>
              <a:buNone/>
            </a:pPr>
            <a:endParaRPr lang="en-US" sz="2200" dirty="0" smtClean="0">
              <a:solidFill>
                <a:srgbClr val="A5A5A5"/>
              </a:solidFill>
            </a:endParaRPr>
          </a:p>
          <a:p>
            <a:pPr marL="1143000" marR="0" lvl="2" indent="-228600" algn="l" rtl="0">
              <a:lnSpc>
                <a:spcPct val="90000"/>
              </a:lnSpc>
              <a:spcBef>
                <a:spcPts val="500"/>
              </a:spcBef>
              <a:spcAft>
                <a:spcPts val="0"/>
              </a:spcAft>
              <a:buClr>
                <a:srgbClr val="A5A5A5"/>
              </a:buClr>
              <a:buSzPts val="2000"/>
              <a:buFont typeface="Arial"/>
              <a:buChar char="•"/>
            </a:pPr>
            <a:r>
              <a:rPr lang="en-US" sz="2200" dirty="0" smtClean="0">
                <a:solidFill>
                  <a:srgbClr val="A5A5A5"/>
                </a:solidFill>
              </a:rPr>
              <a:t> It will engage more people in knowing about the history of the world, the history on which they can build a better future. Various metrics such as annual tourist reports, increased case studies can be used to infer the impact our application will create.</a:t>
            </a:r>
          </a:p>
          <a:p>
            <a:pPr marL="1143000" marR="0" lvl="2" indent="-228600" algn="l" rtl="0">
              <a:lnSpc>
                <a:spcPct val="90000"/>
              </a:lnSpc>
              <a:spcBef>
                <a:spcPts val="500"/>
              </a:spcBef>
              <a:spcAft>
                <a:spcPts val="0"/>
              </a:spcAft>
              <a:buClr>
                <a:srgbClr val="A5A5A5"/>
              </a:buClr>
              <a:buSzPts val="2000"/>
              <a:buFont typeface="Arial"/>
              <a:buChar char="•"/>
            </a:pPr>
            <a:endParaRPr lang="en-US" sz="2200" dirty="0" smtClean="0">
              <a:solidFill>
                <a:srgbClr val="A5A5A5"/>
              </a:solidFill>
            </a:endParaRPr>
          </a:p>
          <a:p>
            <a:pPr marL="1143000" lvl="2" indent="-228600">
              <a:buClr>
                <a:srgbClr val="A5A5A5"/>
              </a:buClr>
            </a:pPr>
            <a:r>
              <a:rPr lang="en-US" sz="2200" dirty="0" smtClean="0">
                <a:solidFill>
                  <a:schemeClr val="bg1">
                    <a:lumMod val="65000"/>
                  </a:schemeClr>
                </a:solidFill>
              </a:rPr>
              <a:t>With the common usage of smart phones around the globe, our application  enriches the user experience.</a:t>
            </a:r>
          </a:p>
          <a:p>
            <a:pPr marL="1143000" marR="0" lvl="2" indent="-228600" algn="l" rtl="0">
              <a:lnSpc>
                <a:spcPct val="90000"/>
              </a:lnSpc>
              <a:spcBef>
                <a:spcPts val="500"/>
              </a:spcBef>
              <a:spcAft>
                <a:spcPts val="0"/>
              </a:spcAft>
              <a:buClr>
                <a:srgbClr val="A5A5A5"/>
              </a:buClr>
              <a:buSzPts val="2000"/>
              <a:buFont typeface="Arial"/>
              <a:buChar char="•"/>
            </a:pPr>
            <a:endParaRPr lang="en-US" sz="2200" dirty="0" smtClean="0">
              <a:solidFill>
                <a:srgbClr val="A5A5A5"/>
              </a:solidFill>
            </a:endParaRPr>
          </a:p>
          <a:p>
            <a:pPr marL="1143000" marR="0" lvl="2" indent="-228600" algn="l" rtl="0">
              <a:lnSpc>
                <a:spcPct val="90000"/>
              </a:lnSpc>
              <a:spcBef>
                <a:spcPts val="500"/>
              </a:spcBef>
              <a:spcAft>
                <a:spcPts val="0"/>
              </a:spcAft>
              <a:buClr>
                <a:srgbClr val="A5A5A5"/>
              </a:buClr>
              <a:buSzPts val="2000"/>
              <a:buNone/>
            </a:pPr>
            <a:endParaRPr sz="2200" smtClean="0"/>
          </a:p>
        </p:txBody>
      </p:sp>
      <p:sp>
        <p:nvSpPr>
          <p:cNvPr id="116" name="Shape 1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4</a:t>
            </a:fld>
            <a:endParaRPr sz="1200" b="0" i="0" u="none" strike="noStrike" cap="none">
              <a:solidFill>
                <a:srgbClr val="888888"/>
              </a:solidFill>
              <a:latin typeface="Calibri"/>
              <a:ea typeface="Calibri"/>
              <a:cs typeface="Calibri"/>
              <a:sym typeface="Calibri"/>
            </a:endParaRPr>
          </a:p>
        </p:txBody>
      </p:sp>
      <p:pic>
        <p:nvPicPr>
          <p:cNvPr id="117" name="Shape 117"/>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6" name="Picture 5"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4"/>
          <a:stretch>
            <a:fillRect/>
          </a:stretch>
        </p:blipFill>
        <p:spPr>
          <a:xfrm>
            <a:off x="281353" y="199960"/>
            <a:ext cx="2264898" cy="3947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does this work?</a:t>
            </a:r>
            <a:endParaRPr lang="en-US" dirty="0"/>
          </a:p>
        </p:txBody>
      </p:sp>
      <p:sp>
        <p:nvSpPr>
          <p:cNvPr id="6" name="Text Placeholder 5"/>
          <p:cNvSpPr>
            <a:spLocks noGrp="1"/>
          </p:cNvSpPr>
          <p:nvPr>
            <p:ph type="body" idx="1"/>
          </p:nvPr>
        </p:nvSpPr>
        <p:spPr/>
        <p:txBody>
          <a:bodyPr/>
          <a:lstStyle/>
          <a:p>
            <a:r>
              <a:rPr lang="en-US" sz="2400" dirty="0" smtClean="0">
                <a:solidFill>
                  <a:schemeClr val="bg1">
                    <a:lumMod val="65000"/>
                  </a:schemeClr>
                </a:solidFill>
              </a:rPr>
              <a:t>Once the user installs our android application on his/her phone, all he has to do is to open the app and press the SCAN button.</a:t>
            </a:r>
          </a:p>
          <a:p>
            <a:pPr>
              <a:buNone/>
            </a:pPr>
            <a:endParaRPr lang="en-US" sz="2400" dirty="0" smtClean="0">
              <a:solidFill>
                <a:schemeClr val="bg1">
                  <a:lumMod val="65000"/>
                </a:schemeClr>
              </a:solidFill>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5</a:t>
            </a:fld>
            <a:endParaRPr lang="en-US" sz="1200" b="0" i="0" u="none" strike="noStrike" cap="none">
              <a:solidFill>
                <a:srgbClr val="888888"/>
              </a:solidFill>
              <a:latin typeface="Calibri"/>
              <a:ea typeface="Calibri"/>
              <a:cs typeface="Calibri"/>
              <a:sym typeface="Calibri"/>
            </a:endParaRPr>
          </a:p>
        </p:txBody>
      </p:sp>
      <p:pic>
        <p:nvPicPr>
          <p:cNvPr id="7" name="Picture 6"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2"/>
          <a:stretch>
            <a:fillRect/>
          </a:stretch>
        </p:blipFill>
        <p:spPr>
          <a:xfrm>
            <a:off x="281353" y="199960"/>
            <a:ext cx="2264898" cy="394742"/>
          </a:xfrm>
          <a:prstGeom prst="rect">
            <a:avLst/>
          </a:prstGeom>
        </p:spPr>
      </p:pic>
      <p:pic>
        <p:nvPicPr>
          <p:cNvPr id="8" name="Shape 117"/>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9" name="Picture 8" descr="main page.jpeg"/>
          <p:cNvPicPr>
            <a:picLocks noChangeAspect="1"/>
          </p:cNvPicPr>
          <p:nvPr/>
        </p:nvPicPr>
        <p:blipFill>
          <a:blip r:embed="rId4"/>
          <a:stretch>
            <a:fillRect/>
          </a:stretch>
        </p:blipFill>
        <p:spPr>
          <a:xfrm>
            <a:off x="1223889" y="2837864"/>
            <a:ext cx="7338646" cy="3154974"/>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p:cNvSpPr txBox="1"/>
          <p:nvPr/>
        </p:nvSpPr>
        <p:spPr>
          <a:xfrm>
            <a:off x="1139483" y="6105378"/>
            <a:ext cx="6246055" cy="307777"/>
          </a:xfrm>
          <a:prstGeom prst="rect">
            <a:avLst/>
          </a:prstGeom>
          <a:noFill/>
        </p:spPr>
        <p:txBody>
          <a:bodyPr wrap="square" rtlCol="0">
            <a:spAutoFit/>
          </a:bodyPr>
          <a:lstStyle/>
          <a:p>
            <a:r>
              <a:rPr lang="en-US" dirty="0" smtClean="0"/>
              <a:t>The home page of our application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0064" y="770548"/>
            <a:ext cx="10515600" cy="4351338"/>
          </a:xfrm>
        </p:spPr>
        <p:txBody>
          <a:bodyPr/>
          <a:lstStyle/>
          <a:p>
            <a:r>
              <a:rPr lang="en-US" sz="2400" dirty="0" smtClean="0">
                <a:solidFill>
                  <a:schemeClr val="bg1">
                    <a:lumMod val="65000"/>
                  </a:schemeClr>
                </a:solidFill>
              </a:rPr>
              <a:t>As soon as he does that, the mobile camera opens and the user has to scan the monument/building in front. </a:t>
            </a:r>
            <a:r>
              <a:rPr lang="en-US" sz="2400" dirty="0" smtClean="0">
                <a:solidFill>
                  <a:schemeClr val="bg1">
                    <a:lumMod val="65000"/>
                  </a:schemeClr>
                </a:solidFill>
              </a:rPr>
              <a:t>(We have taken an image for now but the app will work the same with real monument as well or even better)</a:t>
            </a:r>
            <a:endParaRPr lang="en-US" sz="2400" dirty="0" smtClean="0">
              <a:solidFill>
                <a:schemeClr val="bg1">
                  <a:lumMod val="65000"/>
                </a:schemeClr>
              </a:solidFill>
            </a:endParaRPr>
          </a:p>
          <a:p>
            <a:pPr>
              <a:buNone/>
            </a:pPr>
            <a:endParaRPr lang="en-US" dirty="0" smtClean="0">
              <a:solidFill>
                <a:schemeClr val="bg1">
                  <a:lumMod val="65000"/>
                </a:schemeClr>
              </a:solidFill>
            </a:endParaRPr>
          </a:p>
          <a:p>
            <a:pPr>
              <a:buNone/>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6</a:t>
            </a:fld>
            <a:endParaRPr lang="en-US" sz="1200" b="0" i="0" u="none" strike="noStrike" cap="none">
              <a:solidFill>
                <a:srgbClr val="888888"/>
              </a:solidFill>
              <a:latin typeface="Calibri"/>
              <a:ea typeface="Calibri"/>
              <a:cs typeface="Calibri"/>
              <a:sym typeface="Calibri"/>
            </a:endParaRPr>
          </a:p>
        </p:txBody>
      </p:sp>
      <p:sp>
        <p:nvSpPr>
          <p:cNvPr id="6" name="TextBox 5"/>
          <p:cNvSpPr txBox="1"/>
          <p:nvPr/>
        </p:nvSpPr>
        <p:spPr>
          <a:xfrm>
            <a:off x="1364565" y="5992838"/>
            <a:ext cx="7174523" cy="307777"/>
          </a:xfrm>
          <a:prstGeom prst="rect">
            <a:avLst/>
          </a:prstGeom>
          <a:noFill/>
        </p:spPr>
        <p:txBody>
          <a:bodyPr wrap="square" rtlCol="0">
            <a:spAutoFit/>
          </a:bodyPr>
          <a:lstStyle/>
          <a:p>
            <a:r>
              <a:rPr lang="en-US" dirty="0" smtClean="0"/>
              <a:t>The augmented version of </a:t>
            </a:r>
            <a:r>
              <a:rPr lang="en-US" dirty="0" err="1" smtClean="0"/>
              <a:t>Taj</a:t>
            </a:r>
            <a:r>
              <a:rPr lang="en-US" dirty="0" smtClean="0"/>
              <a:t> </a:t>
            </a:r>
            <a:r>
              <a:rPr lang="en-US" dirty="0" err="1" smtClean="0"/>
              <a:t>Mahal</a:t>
            </a:r>
            <a:r>
              <a:rPr lang="en-US" dirty="0" smtClean="0"/>
              <a:t> is overlaid</a:t>
            </a:r>
            <a:endParaRPr lang="en-US" dirty="0"/>
          </a:p>
        </p:txBody>
      </p:sp>
      <p:pic>
        <p:nvPicPr>
          <p:cNvPr id="7" name="Picture 6"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2"/>
          <a:stretch>
            <a:fillRect/>
          </a:stretch>
        </p:blipFill>
        <p:spPr>
          <a:xfrm>
            <a:off x="281353" y="199960"/>
            <a:ext cx="2264898" cy="394742"/>
          </a:xfrm>
          <a:prstGeom prst="rect">
            <a:avLst/>
          </a:prstGeom>
        </p:spPr>
      </p:pic>
      <p:pic>
        <p:nvPicPr>
          <p:cNvPr id="8" name="Shape 117"/>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9" name="Picture 8" descr="animation 3.jpeg"/>
          <p:cNvPicPr>
            <a:picLocks noChangeAspect="1"/>
          </p:cNvPicPr>
          <p:nvPr/>
        </p:nvPicPr>
        <p:blipFill>
          <a:blip r:embed="rId4"/>
          <a:stretch>
            <a:fillRect/>
          </a:stretch>
        </p:blipFill>
        <p:spPr>
          <a:xfrm>
            <a:off x="1366322" y="1997612"/>
            <a:ext cx="7666892" cy="383344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854955"/>
            <a:ext cx="10515600" cy="4351338"/>
          </a:xfrm>
        </p:spPr>
        <p:txBody>
          <a:bodyPr/>
          <a:lstStyle/>
          <a:p>
            <a:r>
              <a:rPr lang="en-US" sz="2400" dirty="0" smtClean="0">
                <a:solidFill>
                  <a:schemeClr val="bg1">
                    <a:lumMod val="65000"/>
                  </a:schemeClr>
                </a:solidFill>
              </a:rPr>
              <a:t>Once the building is detected, a beautiful augmented </a:t>
            </a:r>
            <a:r>
              <a:rPr lang="en-US" sz="2400" dirty="0" smtClean="0">
                <a:solidFill>
                  <a:schemeClr val="bg1">
                    <a:lumMod val="65000"/>
                  </a:schemeClr>
                </a:solidFill>
              </a:rPr>
              <a:t>3-D model </a:t>
            </a:r>
            <a:r>
              <a:rPr lang="en-US" sz="2400" dirty="0" smtClean="0">
                <a:solidFill>
                  <a:schemeClr val="bg1">
                    <a:lumMod val="65000"/>
                  </a:schemeClr>
                </a:solidFill>
              </a:rPr>
              <a:t>of </a:t>
            </a:r>
            <a:r>
              <a:rPr lang="en-US" sz="2400" dirty="0" smtClean="0">
                <a:solidFill>
                  <a:schemeClr val="bg1">
                    <a:lumMod val="65000"/>
                  </a:schemeClr>
                </a:solidFill>
              </a:rPr>
              <a:t>the same is overlaid with relevant animations and an important message.</a:t>
            </a:r>
          </a:p>
          <a:p>
            <a:endParaRPr lang="en" dirty="0" smtClean="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7</a:t>
            </a:fld>
            <a:endParaRPr lang="en-US" sz="1200" b="0" i="0" u="none" strike="noStrike" cap="none">
              <a:solidFill>
                <a:srgbClr val="888888"/>
              </a:solidFill>
              <a:latin typeface="Calibri"/>
              <a:ea typeface="Calibri"/>
              <a:cs typeface="Calibri"/>
              <a:sym typeface="Calibri"/>
            </a:endParaRPr>
          </a:p>
        </p:txBody>
      </p:sp>
      <p:pic>
        <p:nvPicPr>
          <p:cNvPr id="6" name="Picture 5" descr="animation 4.jpeg"/>
          <p:cNvPicPr>
            <a:picLocks noChangeAspect="1"/>
          </p:cNvPicPr>
          <p:nvPr/>
        </p:nvPicPr>
        <p:blipFill>
          <a:blip r:embed="rId2"/>
          <a:stretch>
            <a:fillRect/>
          </a:stretch>
        </p:blipFill>
        <p:spPr>
          <a:xfrm>
            <a:off x="1406768" y="1794509"/>
            <a:ext cx="8862647" cy="4431324"/>
          </a:xfrm>
          <a:prstGeom prst="rect">
            <a:avLst/>
          </a:prstGeom>
        </p:spPr>
      </p:pic>
      <p:sp>
        <p:nvSpPr>
          <p:cNvPr id="7" name="TextBox 6"/>
          <p:cNvSpPr txBox="1"/>
          <p:nvPr/>
        </p:nvSpPr>
        <p:spPr>
          <a:xfrm>
            <a:off x="1406769" y="6358597"/>
            <a:ext cx="6696222" cy="307777"/>
          </a:xfrm>
          <a:prstGeom prst="rect">
            <a:avLst/>
          </a:prstGeom>
          <a:noFill/>
        </p:spPr>
        <p:txBody>
          <a:bodyPr wrap="square" rtlCol="0">
            <a:spAutoFit/>
          </a:bodyPr>
          <a:lstStyle/>
          <a:p>
            <a:r>
              <a:rPr lang="en-US" dirty="0" smtClean="0"/>
              <a:t>The rotating </a:t>
            </a:r>
            <a:r>
              <a:rPr lang="en-US" dirty="0" err="1" smtClean="0"/>
              <a:t>Taj</a:t>
            </a:r>
            <a:r>
              <a:rPr lang="en-US" dirty="0" smtClean="0"/>
              <a:t> </a:t>
            </a:r>
            <a:r>
              <a:rPr lang="en-US" dirty="0" err="1" smtClean="0"/>
              <a:t>Mahal</a:t>
            </a:r>
            <a:r>
              <a:rPr lang="en-US" dirty="0" smtClean="0"/>
              <a:t> with an important message, (white marble turning yellow)</a:t>
            </a:r>
            <a:endParaRPr lang="en-US" dirty="0"/>
          </a:p>
        </p:txBody>
      </p:sp>
      <p:pic>
        <p:nvPicPr>
          <p:cNvPr id="8" name="Picture 7"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3"/>
          <a:stretch>
            <a:fillRect/>
          </a:stretch>
        </p:blipFill>
        <p:spPr>
          <a:xfrm>
            <a:off x="281353" y="199960"/>
            <a:ext cx="2264898" cy="394742"/>
          </a:xfrm>
          <a:prstGeom prst="rect">
            <a:avLst/>
          </a:prstGeom>
        </p:spPr>
      </p:pic>
      <p:pic>
        <p:nvPicPr>
          <p:cNvPr id="9" name="Shape 117"/>
          <p:cNvPicPr preferRelativeResize="0"/>
          <p:nvPr/>
        </p:nvPicPr>
        <p:blipFill>
          <a:blip r:embed="rId4">
            <a:alphaModFix/>
          </a:blip>
          <a:stretch>
            <a:fillRect/>
          </a:stretch>
        </p:blipFill>
        <p:spPr>
          <a:xfrm>
            <a:off x="9906000" y="144025"/>
            <a:ext cx="2132650" cy="4265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5997" y="869022"/>
            <a:ext cx="10515600" cy="4351338"/>
          </a:xfrm>
        </p:spPr>
        <p:txBody>
          <a:bodyPr/>
          <a:lstStyle/>
          <a:p>
            <a:r>
              <a:rPr lang="en-US" sz="2400" dirty="0" smtClean="0">
                <a:solidFill>
                  <a:schemeClr val="bg1">
                    <a:lumMod val="65000"/>
                  </a:schemeClr>
                </a:solidFill>
              </a:rPr>
              <a:t>The user also has the option to explore more about the monument, by pressing the info button which displays everything about the building and a video button which shows a mesmerizing video associated with the monument. </a:t>
            </a:r>
          </a:p>
          <a:p>
            <a:endParaRPr lang="en-US" sz="24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8</a:t>
            </a:fld>
            <a:endParaRPr lang="en-US" sz="1200" b="0" i="0" u="none" strike="noStrike" cap="none">
              <a:solidFill>
                <a:srgbClr val="888888"/>
              </a:solidFill>
              <a:latin typeface="Calibri"/>
              <a:ea typeface="Calibri"/>
              <a:cs typeface="Calibri"/>
              <a:sym typeface="Calibri"/>
            </a:endParaRPr>
          </a:p>
        </p:txBody>
      </p:sp>
      <p:sp>
        <p:nvSpPr>
          <p:cNvPr id="6" name="TextBox 5"/>
          <p:cNvSpPr txBox="1"/>
          <p:nvPr/>
        </p:nvSpPr>
        <p:spPr>
          <a:xfrm>
            <a:off x="1350498" y="6485206"/>
            <a:ext cx="6288259" cy="307777"/>
          </a:xfrm>
          <a:prstGeom prst="rect">
            <a:avLst/>
          </a:prstGeom>
          <a:noFill/>
        </p:spPr>
        <p:txBody>
          <a:bodyPr wrap="square" rtlCol="0">
            <a:spAutoFit/>
          </a:bodyPr>
          <a:lstStyle/>
          <a:p>
            <a:r>
              <a:rPr lang="en-US" dirty="0" smtClean="0"/>
              <a:t>Various UI buttons like  “INFO”, “VIDEO”, “BACK” and “CROSS”</a:t>
            </a:r>
            <a:endParaRPr lang="en-US" dirty="0"/>
          </a:p>
        </p:txBody>
      </p:sp>
      <p:pic>
        <p:nvPicPr>
          <p:cNvPr id="7" name="Picture 6"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2"/>
          <a:stretch>
            <a:fillRect/>
          </a:stretch>
        </p:blipFill>
        <p:spPr>
          <a:xfrm>
            <a:off x="281353" y="199960"/>
            <a:ext cx="2264898" cy="394742"/>
          </a:xfrm>
          <a:prstGeom prst="rect">
            <a:avLst/>
          </a:prstGeom>
        </p:spPr>
      </p:pic>
      <p:pic>
        <p:nvPicPr>
          <p:cNvPr id="8" name="Shape 117"/>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9" name="Picture 8" descr="animation 1.jpeg"/>
          <p:cNvPicPr>
            <a:picLocks noChangeAspect="1"/>
          </p:cNvPicPr>
          <p:nvPr/>
        </p:nvPicPr>
        <p:blipFill>
          <a:blip r:embed="rId4"/>
          <a:stretch>
            <a:fillRect/>
          </a:stretch>
        </p:blipFill>
        <p:spPr>
          <a:xfrm>
            <a:off x="1364566" y="1991455"/>
            <a:ext cx="8750105" cy="43750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smtClean="0">
                <a:solidFill>
                  <a:schemeClr val="dk1"/>
                </a:solidFill>
                <a:latin typeface="Calibri"/>
                <a:ea typeface="Calibri"/>
                <a:cs typeface="Calibri"/>
                <a:sym typeface="Calibri"/>
              </a:rPr>
              <a:t>How was it built?</a:t>
            </a:r>
            <a:endParaRPr sz="4400" b="0" i="0" u="none" strike="noStrike" cap="none" dirty="0">
              <a:solidFill>
                <a:schemeClr val="dk1"/>
              </a:solidFill>
              <a:latin typeface="Calibri"/>
              <a:ea typeface="Calibri"/>
              <a:cs typeface="Calibri"/>
              <a:sym typeface="Calibri"/>
            </a:endParaRPr>
          </a:p>
        </p:txBody>
      </p:sp>
      <p:sp>
        <p:nvSpPr>
          <p:cNvPr id="7" name="Text Placeholder 6"/>
          <p:cNvSpPr>
            <a:spLocks noGrp="1"/>
          </p:cNvSpPr>
          <p:nvPr>
            <p:ph type="body" idx="1"/>
          </p:nvPr>
        </p:nvSpPr>
        <p:spPr/>
        <p:txBody>
          <a:bodyPr/>
          <a:lstStyle/>
          <a:p>
            <a:r>
              <a:rPr lang="en-US" sz="2400" dirty="0" smtClean="0">
                <a:solidFill>
                  <a:schemeClr val="bg1">
                    <a:lumMod val="65000"/>
                  </a:schemeClr>
                </a:solidFill>
              </a:rPr>
              <a:t>We designed this app with the help of </a:t>
            </a:r>
            <a:r>
              <a:rPr lang="en-US" sz="2400" b="1" dirty="0" smtClean="0">
                <a:solidFill>
                  <a:schemeClr val="bg1">
                    <a:lumMod val="65000"/>
                  </a:schemeClr>
                </a:solidFill>
              </a:rPr>
              <a:t>UNITY</a:t>
            </a:r>
            <a:r>
              <a:rPr lang="en-US" sz="2400" dirty="0" smtClean="0">
                <a:solidFill>
                  <a:schemeClr val="bg1">
                    <a:lumMod val="65000"/>
                  </a:schemeClr>
                </a:solidFill>
              </a:rPr>
              <a:t> software. We built various scenes for different stages of application.</a:t>
            </a:r>
          </a:p>
        </p:txBody>
      </p:sp>
      <p:sp>
        <p:nvSpPr>
          <p:cNvPr id="116" name="Shape 116"/>
          <p:cNvSpPr txBox="1">
            <a:spLocks noGrp="1"/>
          </p:cNvSpPr>
          <p:nvPr>
            <p:ph type="sldNum" idx="12"/>
          </p:nvPr>
        </p:nvSpPr>
        <p:spPr>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9</a:t>
            </a:fld>
            <a:endParaRPr sz="1200" b="0" i="0" u="none" strike="noStrike" cap="none">
              <a:solidFill>
                <a:srgbClr val="888888"/>
              </a:solidFill>
              <a:latin typeface="Calibri"/>
              <a:ea typeface="Calibri"/>
              <a:cs typeface="Calibri"/>
              <a:sym typeface="Calibri"/>
            </a:endParaRPr>
          </a:p>
        </p:txBody>
      </p:sp>
      <p:pic>
        <p:nvPicPr>
          <p:cNvPr id="117" name="Shape 117"/>
          <p:cNvPicPr preferRelativeResize="0"/>
          <p:nvPr/>
        </p:nvPicPr>
        <p:blipFill>
          <a:blip r:embed="rId3">
            <a:alphaModFix/>
          </a:blip>
          <a:stretch>
            <a:fillRect/>
          </a:stretch>
        </p:blipFill>
        <p:spPr>
          <a:xfrm>
            <a:off x="9906000" y="144025"/>
            <a:ext cx="2132650" cy="426525"/>
          </a:xfrm>
          <a:prstGeom prst="rect">
            <a:avLst/>
          </a:prstGeom>
          <a:noFill/>
          <a:ln>
            <a:noFill/>
          </a:ln>
        </p:spPr>
      </p:pic>
      <p:pic>
        <p:nvPicPr>
          <p:cNvPr id="6" name="Picture 5" descr="A picture containing object&#10;&#10;Description automatically generated">
            <a:extLst>
              <a:ext uri="{FF2B5EF4-FFF2-40B4-BE49-F238E27FC236}">
                <a16:creationId xmlns:a16="http://schemas.microsoft.com/office/drawing/2014/main" xmlns="" id="{815EF9AE-5A7E-48CB-B9D7-E8A213A90EC2}"/>
              </a:ext>
            </a:extLst>
          </p:cNvPr>
          <p:cNvPicPr>
            <a:picLocks noChangeAspect="1"/>
          </p:cNvPicPr>
          <p:nvPr/>
        </p:nvPicPr>
        <p:blipFill>
          <a:blip r:embed="rId4"/>
          <a:stretch>
            <a:fillRect/>
          </a:stretch>
        </p:blipFill>
        <p:spPr>
          <a:xfrm>
            <a:off x="281353" y="199960"/>
            <a:ext cx="2264898" cy="394742"/>
          </a:xfrm>
          <a:prstGeom prst="rect">
            <a:avLst/>
          </a:prstGeom>
        </p:spPr>
      </p:pic>
      <p:pic>
        <p:nvPicPr>
          <p:cNvPr id="8" name="Picture 7" descr="Unity-Learn.jpg"/>
          <p:cNvPicPr>
            <a:picLocks noChangeAspect="1"/>
          </p:cNvPicPr>
          <p:nvPr/>
        </p:nvPicPr>
        <p:blipFill>
          <a:blip r:embed="rId5"/>
          <a:stretch>
            <a:fillRect/>
          </a:stretch>
        </p:blipFill>
        <p:spPr>
          <a:xfrm>
            <a:off x="1406769" y="2715065"/>
            <a:ext cx="7235649" cy="3798716"/>
          </a:xfrm>
          <a:prstGeom prst="rect">
            <a:avLst/>
          </a:prstGeom>
        </p:spPr>
      </p:pic>
    </p:spTree>
    <p:extLst>
      <p:ext uri="{BB962C8B-B14F-4D97-AF65-F5344CB8AC3E}">
        <p14:creationId xmlns:p14="http://schemas.microsoft.com/office/powerpoint/2010/main" xmlns="" val="2484700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692</Words>
  <Application>Microsoft Office PowerPoint</Application>
  <PresentationFormat>Custom</PresentationFormat>
  <Paragraphs>62</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HACK YOUR REALITY HACKATHON</vt:lpstr>
      <vt:lpstr>TEAM NAME: itisha11_c025</vt:lpstr>
      <vt:lpstr>PROBLEM STATEMENT</vt:lpstr>
      <vt:lpstr>SOLUTION</vt:lpstr>
      <vt:lpstr>How does this work?</vt:lpstr>
      <vt:lpstr>Slide 6</vt:lpstr>
      <vt:lpstr>Slide 7</vt:lpstr>
      <vt:lpstr>Slide 8</vt:lpstr>
      <vt:lpstr>How was it built?</vt:lpstr>
      <vt:lpstr>Slide 10</vt:lpstr>
      <vt:lpstr>Slide 11</vt:lpstr>
      <vt:lpstr>The future development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for Sustainable Development</dc:title>
  <cp:lastModifiedBy>Naveen</cp:lastModifiedBy>
  <cp:revision>61</cp:revision>
  <dcterms:modified xsi:type="dcterms:W3CDTF">2019-09-01T15:06:44Z</dcterms:modified>
</cp:coreProperties>
</file>