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notesMasterIdLst>
    <p:notesMasterId r:id="rId10"/>
  </p:notesMasterIdLst>
  <p:sldIdLst>
    <p:sldId id="2368" r:id="rId2"/>
    <p:sldId id="2235" r:id="rId3"/>
    <p:sldId id="2369" r:id="rId4"/>
    <p:sldId id="2362" r:id="rId5"/>
    <p:sldId id="2363" r:id="rId6"/>
    <p:sldId id="2364" r:id="rId7"/>
    <p:sldId id="2365" r:id="rId8"/>
    <p:sldId id="2367" r:id="rId9"/>
  </p:sldIdLst>
  <p:sldSz cx="2437765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001334"/>
    <a:srgbClr val="000820"/>
    <a:srgbClr val="000C28"/>
    <a:srgbClr val="5D77EB"/>
    <a:srgbClr val="1AE8DA"/>
    <a:srgbClr val="CF9600"/>
    <a:srgbClr val="F52552"/>
    <a:srgbClr val="EC72A5"/>
    <a:srgbClr val="FFC7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6202" autoAdjust="0"/>
  </p:normalViewPr>
  <p:slideViewPr>
    <p:cSldViewPr snapToGrid="0" snapToObjects="1">
      <p:cViewPr>
        <p:scale>
          <a:sx n="32" d="100"/>
          <a:sy n="32" d="100"/>
        </p:scale>
        <p:origin x="652" y="28"/>
      </p:cViewPr>
      <p:guideLst/>
    </p:cSldViewPr>
  </p:slideViewPr>
  <p:notesTextViewPr>
    <p:cViewPr>
      <p:scale>
        <a:sx n="100" d="100"/>
        <a:sy n="100" d="100"/>
      </p:scale>
      <p:origin x="0" y="0"/>
    </p:cViewPr>
  </p:notesTextViewPr>
  <p:sorterViewPr>
    <p:cViewPr>
      <p:scale>
        <a:sx n="58" d="100"/>
        <a:sy n="58"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charset="0"/>
              </a:defRPr>
            </a:lvl1pPr>
          </a:lstStyle>
          <a:p>
            <a:fld id="{EFC10EE1-B198-C942-8235-326C972CBB30}" type="datetimeFigureOut">
              <a:rPr lang="en-US" smtClean="0"/>
              <a:pPr/>
              <a:t>5/23/2019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charset="0"/>
        <a:ea typeface="+mn-ea"/>
        <a:cs typeface="+mn-cs"/>
      </a:defRPr>
    </a:lvl1pPr>
    <a:lvl2pPr marL="914217" algn="l" defTabSz="914217" rtl="0" eaLnBrk="1" latinLnBrk="0" hangingPunct="1">
      <a:defRPr sz="2400" b="0" i="0" kern="1200">
        <a:solidFill>
          <a:schemeClr val="tx1"/>
        </a:solidFill>
        <a:latin typeface="Open Sans Light" charset="0"/>
        <a:ea typeface="+mn-ea"/>
        <a:cs typeface="+mn-cs"/>
      </a:defRPr>
    </a:lvl2pPr>
    <a:lvl3pPr marL="1828434" algn="l" defTabSz="914217" rtl="0" eaLnBrk="1" latinLnBrk="0" hangingPunct="1">
      <a:defRPr sz="2400" b="0" i="0" kern="1200">
        <a:solidFill>
          <a:schemeClr val="tx1"/>
        </a:solidFill>
        <a:latin typeface="Open Sans Light" charset="0"/>
        <a:ea typeface="+mn-ea"/>
        <a:cs typeface="+mn-cs"/>
      </a:defRPr>
    </a:lvl3pPr>
    <a:lvl4pPr marL="2742651" algn="l" defTabSz="914217" rtl="0" eaLnBrk="1" latinLnBrk="0" hangingPunct="1">
      <a:defRPr sz="2400" b="0" i="0" kern="1200">
        <a:solidFill>
          <a:schemeClr val="tx1"/>
        </a:solidFill>
        <a:latin typeface="Open Sans Light" charset="0"/>
        <a:ea typeface="+mn-ea"/>
        <a:cs typeface="+mn-cs"/>
      </a:defRPr>
    </a:lvl4pPr>
    <a:lvl5pPr marL="3656868" algn="l" defTabSz="914217" rtl="0" eaLnBrk="1" latinLnBrk="0" hangingPunct="1">
      <a:defRPr sz="2400" b="0" i="0" kern="1200">
        <a:solidFill>
          <a:schemeClr val="tx1"/>
        </a:solidFill>
        <a:latin typeface="Open Sans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457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2</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81683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93703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4</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905575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40183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6</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300015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7</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206528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8</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92558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3288554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53007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37508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2217873568"/>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05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Big Background with image">
    <p:spTree>
      <p:nvGrpSpPr>
        <p:cNvPr id="1" name=""/>
        <p:cNvGrpSpPr/>
        <p:nvPr/>
      </p:nvGrpSpPr>
      <p:grpSpPr>
        <a:xfrm>
          <a:off x="0" y="0"/>
          <a:ext cx="0" cy="0"/>
          <a:chOff x="0" y="0"/>
          <a:chExt cx="0" cy="0"/>
        </a:xfrm>
      </p:grpSpPr>
      <p:sp>
        <p:nvSpPr>
          <p:cNvPr id="12" name="Picture Placeholder 11"/>
          <p:cNvSpPr>
            <a:spLocks noGrp="1"/>
          </p:cNvSpPr>
          <p:nvPr>
            <p:ph type="pic" sz="quarter" idx="23"/>
          </p:nvPr>
        </p:nvSpPr>
        <p:spPr>
          <a:xfrm>
            <a:off x="2" y="0"/>
            <a:ext cx="13297422" cy="13715999"/>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2800" b="0" i="0">
                <a:ln>
                  <a:noFill/>
                </a:ln>
                <a:solidFill>
                  <a:schemeClr val="tx1"/>
                </a:solidFill>
                <a:latin typeface="Montserrat Light" charset="0"/>
                <a:ea typeface="Montserrat Light" charset="0"/>
                <a:cs typeface="Montserrat Light" charset="0"/>
              </a:defRPr>
            </a:lvl1pPr>
          </a:lstStyle>
          <a:p>
            <a:endParaRPr lang="en-US" dirty="0"/>
          </a:p>
        </p:txBody>
      </p:sp>
    </p:spTree>
    <p:extLst>
      <p:ext uri="{BB962C8B-B14F-4D97-AF65-F5344CB8AC3E}">
        <p14:creationId xmlns:p14="http://schemas.microsoft.com/office/powerpoint/2010/main" val="41519686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IG PICTURE 1">
    <p:spTree>
      <p:nvGrpSpPr>
        <p:cNvPr id="1" name=""/>
        <p:cNvGrpSpPr/>
        <p:nvPr/>
      </p:nvGrpSpPr>
      <p:grpSpPr>
        <a:xfrm>
          <a:off x="0" y="0"/>
          <a:ext cx="0" cy="0"/>
          <a:chOff x="0" y="0"/>
          <a:chExt cx="0" cy="0"/>
        </a:xfrm>
      </p:grpSpPr>
      <p:sp>
        <p:nvSpPr>
          <p:cNvPr id="7" name="Picture Placeholder 6"/>
          <p:cNvSpPr>
            <a:spLocks noGrp="1"/>
          </p:cNvSpPr>
          <p:nvPr>
            <p:ph type="pic" sz="quarter" idx="17"/>
          </p:nvPr>
        </p:nvSpPr>
        <p:spPr>
          <a:xfrm>
            <a:off x="9907290" y="1760999"/>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3" name="Picture Placeholder 12"/>
          <p:cNvSpPr>
            <a:spLocks noGrp="1"/>
          </p:cNvSpPr>
          <p:nvPr>
            <p:ph type="pic" sz="quarter" idx="18"/>
          </p:nvPr>
        </p:nvSpPr>
        <p:spPr>
          <a:xfrm>
            <a:off x="12447855" y="6171188"/>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4" name="Picture Placeholder 13"/>
          <p:cNvSpPr>
            <a:spLocks noGrp="1"/>
          </p:cNvSpPr>
          <p:nvPr>
            <p:ph type="pic" sz="quarter" idx="19"/>
          </p:nvPr>
        </p:nvSpPr>
        <p:spPr>
          <a:xfrm>
            <a:off x="18184037" y="1760999"/>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779572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809394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56533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02128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39075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76293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22400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a:t>Click icon to add picture</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2434143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smtClean="0"/>
              <a:t>5/23/2019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93765925"/>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 id="2147484083" r:id="rId12"/>
    <p:sldLayoutId id="2147484084" r:id="rId13"/>
    <p:sldLayoutId id="2147484085" r:id="rId14"/>
    <p:sldLayoutId id="2147484017" r:id="rId15"/>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www.photos-public-domain.com/2012/02/04/textured-white-plastic-close-u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24377649" cy="13716000"/>
          </a:xfrm>
        </p:spPr>
      </p:pic>
      <p:sp>
        <p:nvSpPr>
          <p:cNvPr id="8" name="TextBox 7"/>
          <p:cNvSpPr txBox="1"/>
          <p:nvPr/>
        </p:nvSpPr>
        <p:spPr>
          <a:xfrm>
            <a:off x="5703444" y="9640426"/>
            <a:ext cx="12590370" cy="954107"/>
          </a:xfrm>
          <a:prstGeom prst="rect">
            <a:avLst/>
          </a:prstGeom>
          <a:noFill/>
        </p:spPr>
        <p:txBody>
          <a:bodyPr wrap="none" rtlCol="0">
            <a:spAutoFit/>
          </a:bodyPr>
          <a:lstStyle/>
          <a:p>
            <a:pPr algn="ctr"/>
            <a:r>
              <a:rPr lang="en-US" sz="2800" spc="600" dirty="0">
                <a:solidFill>
                  <a:srgbClr val="000000"/>
                </a:solidFill>
                <a:latin typeface="Montserrat Ultra Light" charset="0"/>
                <a:ea typeface="Montserrat Ultra Light" charset="0"/>
                <a:cs typeface="Montserrat Ultra Light" charset="0"/>
              </a:rPr>
              <a:t>RAGHAV MATHUR,HARSHIT PALIWAL AND VEDANT KUKRETI</a:t>
            </a:r>
          </a:p>
          <a:p>
            <a:pPr algn="ctr"/>
            <a:r>
              <a:rPr lang="en-US" sz="2800" spc="600" dirty="0">
                <a:solidFill>
                  <a:srgbClr val="000000"/>
                </a:solidFill>
                <a:latin typeface="Montserrat Ultra Light" charset="0"/>
                <a:ea typeface="Montserrat Ultra Light" charset="0"/>
                <a:cs typeface="Montserrat Ultra Light" charset="0"/>
              </a:rPr>
              <a:t>15103098,15104042 AND 15104061</a:t>
            </a:r>
          </a:p>
        </p:txBody>
      </p:sp>
      <p:sp>
        <p:nvSpPr>
          <p:cNvPr id="9" name="TextBox 8"/>
          <p:cNvSpPr txBox="1"/>
          <p:nvPr/>
        </p:nvSpPr>
        <p:spPr>
          <a:xfrm>
            <a:off x="831368" y="5717900"/>
            <a:ext cx="22714936" cy="1323439"/>
          </a:xfrm>
          <a:prstGeom prst="rect">
            <a:avLst/>
          </a:prstGeom>
          <a:noFill/>
        </p:spPr>
        <p:txBody>
          <a:bodyPr wrap="none" rtlCol="0">
            <a:spAutoFit/>
          </a:bodyPr>
          <a:lstStyle/>
          <a:p>
            <a:pPr algn="ctr"/>
            <a:r>
              <a:rPr lang="en-US" sz="8000" dirty="0">
                <a:solidFill>
                  <a:schemeClr val="tx2"/>
                </a:solidFill>
                <a:latin typeface="Times New Roman" panose="02020603050405020304" pitchFamily="18" charset="0"/>
                <a:cs typeface="Times New Roman" panose="02020603050405020304" pitchFamily="18" charset="0"/>
              </a:rPr>
              <a:t>PREDICTION MODEL USING FACIAL FEATURES</a:t>
            </a:r>
          </a:p>
        </p:txBody>
      </p:sp>
      <p:pic>
        <p:nvPicPr>
          <p:cNvPr id="4" name="Picture 3">
            <a:extLst>
              <a:ext uri="{FF2B5EF4-FFF2-40B4-BE49-F238E27FC236}">
                <a16:creationId xmlns:a16="http://schemas.microsoft.com/office/drawing/2014/main" id="{F6897F77-1A4D-4BD6-AD20-A8B0F868B1DE}"/>
              </a:ext>
            </a:extLst>
          </p:cNvPr>
          <p:cNvPicPr>
            <a:picLocks noChangeAspect="1"/>
          </p:cNvPicPr>
          <p:nvPr/>
        </p:nvPicPr>
        <p:blipFill>
          <a:blip r:embed="rId5"/>
          <a:stretch>
            <a:fillRect/>
          </a:stretch>
        </p:blipFill>
        <p:spPr>
          <a:xfrm>
            <a:off x="20541628" y="430696"/>
            <a:ext cx="2695575" cy="3352800"/>
          </a:xfrm>
          <a:prstGeom prst="rect">
            <a:avLst/>
          </a:prstGeom>
        </p:spPr>
      </p:pic>
      <p:sp>
        <p:nvSpPr>
          <p:cNvPr id="17" name="TextBox 16">
            <a:extLst>
              <a:ext uri="{FF2B5EF4-FFF2-40B4-BE49-F238E27FC236}">
                <a16:creationId xmlns:a16="http://schemas.microsoft.com/office/drawing/2014/main" id="{2318DF5A-84BC-485E-ADE2-8D1230B34CB9}"/>
              </a:ext>
            </a:extLst>
          </p:cNvPr>
          <p:cNvSpPr txBox="1"/>
          <p:nvPr/>
        </p:nvSpPr>
        <p:spPr>
          <a:xfrm>
            <a:off x="8423034" y="11117753"/>
            <a:ext cx="7151189" cy="523220"/>
          </a:xfrm>
          <a:prstGeom prst="rect">
            <a:avLst/>
          </a:prstGeom>
          <a:noFill/>
        </p:spPr>
        <p:txBody>
          <a:bodyPr wrap="none" rtlCol="0">
            <a:spAutoFit/>
          </a:bodyPr>
          <a:lstStyle/>
          <a:p>
            <a:pPr algn="ctr"/>
            <a:r>
              <a:rPr lang="en-US" sz="2800" spc="600" dirty="0">
                <a:solidFill>
                  <a:srgbClr val="000000"/>
                </a:solidFill>
                <a:latin typeface="Montserrat Ultra Light" charset="0"/>
                <a:ea typeface="Montserrat Ultra Light" charset="0"/>
                <a:cs typeface="Montserrat Ultra Light" charset="0"/>
              </a:rPr>
              <a:t>SUPERVISED BY DR. SHIKHA JAIN</a:t>
            </a:r>
          </a:p>
        </p:txBody>
      </p:sp>
    </p:spTree>
    <p:extLst>
      <p:ext uri="{BB962C8B-B14F-4D97-AF65-F5344CB8AC3E}">
        <p14:creationId xmlns:p14="http://schemas.microsoft.com/office/powerpoint/2010/main" val="18134153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7797507" y="743713"/>
            <a:ext cx="8792792" cy="1218347"/>
          </a:xfrm>
          <a:prstGeom prst="rect">
            <a:avLst/>
          </a:prstGeom>
          <a:noFill/>
        </p:spPr>
        <p:txBody>
          <a:bodyPr wrap="none" rtlCol="0">
            <a:spAutoFit/>
          </a:bodyPr>
          <a:lstStyle/>
          <a:p>
            <a:pPr algn="ctr">
              <a:lnSpc>
                <a:spcPts val="10000"/>
              </a:lnSpc>
            </a:pPr>
            <a:r>
              <a:rPr lang="en-US" sz="6600" b="1" dirty="0">
                <a:solidFill>
                  <a:schemeClr val="tx2"/>
                </a:solidFill>
                <a:latin typeface="Montserrat Bold" charset="0"/>
                <a:ea typeface="Montserrat Bold" charset="0"/>
                <a:cs typeface="Montserrat Bold" charset="0"/>
              </a:rPr>
              <a:t>TABLE OF CONTENT</a:t>
            </a:r>
          </a:p>
        </p:txBody>
      </p:sp>
      <p:sp>
        <p:nvSpPr>
          <p:cNvPr id="43" name="TextBox 42"/>
          <p:cNvSpPr txBox="1"/>
          <p:nvPr/>
        </p:nvSpPr>
        <p:spPr>
          <a:xfrm>
            <a:off x="15192573" y="3988760"/>
            <a:ext cx="2197205"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FLOWCHART</a:t>
            </a:r>
          </a:p>
        </p:txBody>
      </p:sp>
      <p:sp>
        <p:nvSpPr>
          <p:cNvPr id="44" name="Subtitle 2"/>
          <p:cNvSpPr txBox="1">
            <a:spLocks/>
          </p:cNvSpPr>
          <p:nvPr/>
        </p:nvSpPr>
        <p:spPr>
          <a:xfrm>
            <a:off x="15082026" y="4593558"/>
            <a:ext cx="7631693"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The flowchart of our project</a:t>
            </a:r>
          </a:p>
        </p:txBody>
      </p:sp>
      <p:sp>
        <p:nvSpPr>
          <p:cNvPr id="46" name="TextBox 45"/>
          <p:cNvSpPr txBox="1"/>
          <p:nvPr/>
        </p:nvSpPr>
        <p:spPr>
          <a:xfrm>
            <a:off x="15192573" y="6567837"/>
            <a:ext cx="1521442"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RESULTS</a:t>
            </a:r>
          </a:p>
        </p:txBody>
      </p:sp>
      <p:sp>
        <p:nvSpPr>
          <p:cNvPr id="49" name="Subtitle 2"/>
          <p:cNvSpPr txBox="1">
            <a:spLocks/>
          </p:cNvSpPr>
          <p:nvPr/>
        </p:nvSpPr>
        <p:spPr>
          <a:xfrm>
            <a:off x="15082026" y="7172635"/>
            <a:ext cx="7631693"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The final results and accuracy we achieved with our project</a:t>
            </a:r>
          </a:p>
        </p:txBody>
      </p:sp>
      <p:sp>
        <p:nvSpPr>
          <p:cNvPr id="63" name="TextBox 62"/>
          <p:cNvSpPr txBox="1"/>
          <p:nvPr/>
        </p:nvSpPr>
        <p:spPr>
          <a:xfrm>
            <a:off x="13553801" y="6416087"/>
            <a:ext cx="931665" cy="2043636"/>
          </a:xfrm>
          <a:prstGeom prst="rect">
            <a:avLst/>
          </a:prstGeom>
          <a:noFill/>
        </p:spPr>
        <p:txBody>
          <a:bodyPr wrap="none" tIns="640080" rtlCol="0">
            <a:spAutoFit/>
          </a:bodyPr>
          <a:lstStyle/>
          <a:p>
            <a:pPr algn="ctr">
              <a:lnSpc>
                <a:spcPts val="10000"/>
              </a:lnSpc>
            </a:pPr>
            <a:r>
              <a:rPr lang="en-US" sz="11500" dirty="0">
                <a:solidFill>
                  <a:srgbClr val="000000"/>
                </a:solidFill>
                <a:latin typeface="Montserrat Light" charset="0"/>
                <a:ea typeface="Montserrat Light" charset="0"/>
                <a:cs typeface="Montserrat Light" charset="0"/>
              </a:rPr>
              <a:t>5</a:t>
            </a:r>
          </a:p>
        </p:txBody>
      </p:sp>
      <p:sp>
        <p:nvSpPr>
          <p:cNvPr id="65" name="TextBox 64"/>
          <p:cNvSpPr txBox="1"/>
          <p:nvPr/>
        </p:nvSpPr>
        <p:spPr>
          <a:xfrm>
            <a:off x="13505711" y="3814088"/>
            <a:ext cx="1027846" cy="2035044"/>
          </a:xfrm>
          <a:prstGeom prst="rect">
            <a:avLst/>
          </a:prstGeom>
          <a:noFill/>
        </p:spPr>
        <p:txBody>
          <a:bodyPr wrap="none" tIns="640080" rtlCol="0">
            <a:spAutoFit/>
          </a:bodyPr>
          <a:lstStyle/>
          <a:p>
            <a:pPr algn="ctr">
              <a:lnSpc>
                <a:spcPts val="10000"/>
              </a:lnSpc>
            </a:pPr>
            <a:r>
              <a:rPr lang="en-US" sz="11500" dirty="0">
                <a:solidFill>
                  <a:schemeClr val="accent4"/>
                </a:solidFill>
                <a:latin typeface="Montserrat Light" charset="0"/>
                <a:ea typeface="Montserrat Light" charset="0"/>
                <a:cs typeface="Montserrat Light" charset="0"/>
              </a:rPr>
              <a:t>4</a:t>
            </a:r>
          </a:p>
        </p:txBody>
      </p:sp>
      <p:sp>
        <p:nvSpPr>
          <p:cNvPr id="66" name="TextBox 65"/>
          <p:cNvSpPr txBox="1"/>
          <p:nvPr/>
        </p:nvSpPr>
        <p:spPr>
          <a:xfrm>
            <a:off x="3662213" y="9193806"/>
            <a:ext cx="4180760"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CLASSIFICATION GROUPS</a:t>
            </a:r>
          </a:p>
        </p:txBody>
      </p:sp>
      <p:sp>
        <p:nvSpPr>
          <p:cNvPr id="67" name="Subtitle 2"/>
          <p:cNvSpPr txBox="1">
            <a:spLocks/>
          </p:cNvSpPr>
          <p:nvPr/>
        </p:nvSpPr>
        <p:spPr>
          <a:xfrm>
            <a:off x="3551666" y="9798604"/>
            <a:ext cx="7631693"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The categories in which we are classifying our data</a:t>
            </a:r>
          </a:p>
        </p:txBody>
      </p:sp>
      <p:sp>
        <p:nvSpPr>
          <p:cNvPr id="68" name="TextBox 67"/>
          <p:cNvSpPr txBox="1"/>
          <p:nvPr/>
        </p:nvSpPr>
        <p:spPr>
          <a:xfrm>
            <a:off x="3662213" y="3988760"/>
            <a:ext cx="2962158"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A LITTLE HISTORY</a:t>
            </a:r>
          </a:p>
        </p:txBody>
      </p:sp>
      <p:sp>
        <p:nvSpPr>
          <p:cNvPr id="71" name="Subtitle 2"/>
          <p:cNvSpPr txBox="1">
            <a:spLocks/>
          </p:cNvSpPr>
          <p:nvPr/>
        </p:nvSpPr>
        <p:spPr>
          <a:xfrm>
            <a:off x="3551666" y="4593558"/>
            <a:ext cx="7631693"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Timeline of our project development</a:t>
            </a:r>
          </a:p>
        </p:txBody>
      </p:sp>
      <p:sp>
        <p:nvSpPr>
          <p:cNvPr id="72" name="TextBox 71"/>
          <p:cNvSpPr txBox="1"/>
          <p:nvPr/>
        </p:nvSpPr>
        <p:spPr>
          <a:xfrm>
            <a:off x="15192573" y="9164099"/>
            <a:ext cx="4347600"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POTENTIAL APPLICATIONS</a:t>
            </a:r>
          </a:p>
        </p:txBody>
      </p:sp>
      <p:sp>
        <p:nvSpPr>
          <p:cNvPr id="73" name="Subtitle 2"/>
          <p:cNvSpPr txBox="1">
            <a:spLocks/>
          </p:cNvSpPr>
          <p:nvPr/>
        </p:nvSpPr>
        <p:spPr>
          <a:xfrm>
            <a:off x="3551666" y="7172635"/>
            <a:ext cx="7631693"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Future uses of integration of our project in real life examples</a:t>
            </a:r>
          </a:p>
        </p:txBody>
      </p:sp>
      <p:sp>
        <p:nvSpPr>
          <p:cNvPr id="74" name="TextBox 73"/>
          <p:cNvSpPr txBox="1"/>
          <p:nvPr/>
        </p:nvSpPr>
        <p:spPr>
          <a:xfrm>
            <a:off x="1968137" y="6416087"/>
            <a:ext cx="1042273" cy="2015745"/>
          </a:xfrm>
          <a:prstGeom prst="rect">
            <a:avLst/>
          </a:prstGeom>
          <a:noFill/>
        </p:spPr>
        <p:txBody>
          <a:bodyPr wrap="none" tIns="640080" rtlCol="0">
            <a:spAutoFit/>
          </a:bodyPr>
          <a:lstStyle/>
          <a:p>
            <a:pPr algn="ctr">
              <a:lnSpc>
                <a:spcPts val="10000"/>
              </a:lnSpc>
            </a:pPr>
            <a:r>
              <a:rPr lang="en-US" sz="11500" dirty="0">
                <a:solidFill>
                  <a:schemeClr val="accent2"/>
                </a:solidFill>
                <a:latin typeface="Montserrat Light" charset="0"/>
                <a:ea typeface="Montserrat Light" charset="0"/>
                <a:cs typeface="Montserrat Light" charset="0"/>
              </a:rPr>
              <a:t>2</a:t>
            </a:r>
          </a:p>
        </p:txBody>
      </p:sp>
      <p:sp>
        <p:nvSpPr>
          <p:cNvPr id="75" name="TextBox 74"/>
          <p:cNvSpPr txBox="1"/>
          <p:nvPr/>
        </p:nvSpPr>
        <p:spPr>
          <a:xfrm>
            <a:off x="2008212" y="8971512"/>
            <a:ext cx="962122" cy="2015745"/>
          </a:xfrm>
          <a:prstGeom prst="rect">
            <a:avLst/>
          </a:prstGeom>
          <a:noFill/>
        </p:spPr>
        <p:txBody>
          <a:bodyPr wrap="none" tIns="640080" rtlCol="0">
            <a:spAutoFit/>
          </a:bodyPr>
          <a:lstStyle/>
          <a:p>
            <a:pPr algn="ctr">
              <a:lnSpc>
                <a:spcPts val="10000"/>
              </a:lnSpc>
            </a:pPr>
            <a:r>
              <a:rPr lang="en-US" sz="11500" dirty="0">
                <a:solidFill>
                  <a:schemeClr val="accent3"/>
                </a:solidFill>
                <a:latin typeface="Montserrat Light" charset="0"/>
                <a:ea typeface="Montserrat Light" charset="0"/>
                <a:cs typeface="Montserrat Light" charset="0"/>
              </a:rPr>
              <a:t>3</a:t>
            </a:r>
          </a:p>
        </p:txBody>
      </p:sp>
      <p:sp>
        <p:nvSpPr>
          <p:cNvPr id="76" name="TextBox 75"/>
          <p:cNvSpPr txBox="1"/>
          <p:nvPr/>
        </p:nvSpPr>
        <p:spPr>
          <a:xfrm>
            <a:off x="2123629" y="3814088"/>
            <a:ext cx="731289" cy="2015745"/>
          </a:xfrm>
          <a:prstGeom prst="rect">
            <a:avLst/>
          </a:prstGeom>
          <a:noFill/>
        </p:spPr>
        <p:txBody>
          <a:bodyPr wrap="none" tIns="640080" rtlCol="0">
            <a:spAutoFit/>
          </a:bodyPr>
          <a:lstStyle/>
          <a:p>
            <a:pPr algn="ctr">
              <a:lnSpc>
                <a:spcPts val="10000"/>
              </a:lnSpc>
            </a:pPr>
            <a:r>
              <a:rPr lang="en-US" sz="11500" dirty="0">
                <a:solidFill>
                  <a:schemeClr val="accent1"/>
                </a:solidFill>
                <a:latin typeface="Montserrat Light" charset="0"/>
                <a:ea typeface="Montserrat Light" charset="0"/>
                <a:cs typeface="Montserrat Light" charset="0"/>
              </a:rPr>
              <a:t>1</a:t>
            </a:r>
          </a:p>
        </p:txBody>
      </p:sp>
      <p:sp>
        <p:nvSpPr>
          <p:cNvPr id="23" name="TextBox 22">
            <a:extLst>
              <a:ext uri="{FF2B5EF4-FFF2-40B4-BE49-F238E27FC236}">
                <a16:creationId xmlns:a16="http://schemas.microsoft.com/office/drawing/2014/main" id="{F58190DC-655F-4B7E-94C0-0C129BCCCCE7}"/>
              </a:ext>
            </a:extLst>
          </p:cNvPr>
          <p:cNvSpPr txBox="1"/>
          <p:nvPr/>
        </p:nvSpPr>
        <p:spPr>
          <a:xfrm>
            <a:off x="13546587" y="8790731"/>
            <a:ext cx="931665" cy="2043636"/>
          </a:xfrm>
          <a:prstGeom prst="rect">
            <a:avLst/>
          </a:prstGeom>
          <a:noFill/>
        </p:spPr>
        <p:txBody>
          <a:bodyPr wrap="none" tIns="640080" rtlCol="0">
            <a:spAutoFit/>
          </a:bodyPr>
          <a:lstStyle/>
          <a:p>
            <a:pPr algn="ctr">
              <a:lnSpc>
                <a:spcPts val="10000"/>
              </a:lnSpc>
            </a:pPr>
            <a:r>
              <a:rPr lang="en-US" sz="11500" dirty="0">
                <a:solidFill>
                  <a:srgbClr val="C00000"/>
                </a:solidFill>
                <a:latin typeface="Montserrat Light" charset="0"/>
                <a:ea typeface="Montserrat Light" charset="0"/>
                <a:cs typeface="Montserrat Light" charset="0"/>
              </a:rPr>
              <a:t>6</a:t>
            </a:r>
          </a:p>
        </p:txBody>
      </p:sp>
      <p:sp>
        <p:nvSpPr>
          <p:cNvPr id="25" name="TextBox 24">
            <a:extLst>
              <a:ext uri="{FF2B5EF4-FFF2-40B4-BE49-F238E27FC236}">
                <a16:creationId xmlns:a16="http://schemas.microsoft.com/office/drawing/2014/main" id="{FF938FD9-ED87-4B42-81DE-C99FDE219030}"/>
              </a:ext>
            </a:extLst>
          </p:cNvPr>
          <p:cNvSpPr txBox="1"/>
          <p:nvPr/>
        </p:nvSpPr>
        <p:spPr>
          <a:xfrm>
            <a:off x="3748939" y="6523047"/>
            <a:ext cx="3614964"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ABOUT OUR PROJECT</a:t>
            </a:r>
          </a:p>
        </p:txBody>
      </p:sp>
      <p:sp>
        <p:nvSpPr>
          <p:cNvPr id="26" name="Subtitle 2">
            <a:extLst>
              <a:ext uri="{FF2B5EF4-FFF2-40B4-BE49-F238E27FC236}">
                <a16:creationId xmlns:a16="http://schemas.microsoft.com/office/drawing/2014/main" id="{6FAF8F28-03E6-45EE-B612-56571AD6B5A0}"/>
              </a:ext>
            </a:extLst>
          </p:cNvPr>
          <p:cNvSpPr txBox="1">
            <a:spLocks/>
          </p:cNvSpPr>
          <p:nvPr/>
        </p:nvSpPr>
        <p:spPr>
          <a:xfrm>
            <a:off x="15082025" y="9711264"/>
            <a:ext cx="7631693"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Future uses of integration of our project in real life examples</a:t>
            </a:r>
          </a:p>
        </p:txBody>
      </p:sp>
    </p:spTree>
    <p:extLst>
      <p:ext uri="{BB962C8B-B14F-4D97-AF65-F5344CB8AC3E}">
        <p14:creationId xmlns:p14="http://schemas.microsoft.com/office/powerpoint/2010/main" val="17703458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8327713" y="743713"/>
            <a:ext cx="7732438" cy="1277594"/>
          </a:xfrm>
          <a:prstGeom prst="rect">
            <a:avLst/>
          </a:prstGeom>
          <a:noFill/>
        </p:spPr>
        <p:txBody>
          <a:bodyPr wrap="none" rtlCol="0">
            <a:spAutoFit/>
          </a:bodyPr>
          <a:lstStyle/>
          <a:p>
            <a:pPr algn="ctr">
              <a:lnSpc>
                <a:spcPts val="10000"/>
              </a:lnSpc>
            </a:pPr>
            <a:r>
              <a:rPr lang="en-US" sz="6600" b="1" dirty="0">
                <a:solidFill>
                  <a:schemeClr val="tx2"/>
                </a:solidFill>
                <a:latin typeface="Montserrat Bold" charset="0"/>
                <a:ea typeface="Montserrat Bold" charset="0"/>
                <a:cs typeface="Montserrat Bold" charset="0"/>
              </a:rPr>
              <a:t>ABOUT OUR PROJECT</a:t>
            </a:r>
          </a:p>
        </p:txBody>
      </p:sp>
      <p:sp>
        <p:nvSpPr>
          <p:cNvPr id="4" name="TextBox 3">
            <a:extLst>
              <a:ext uri="{FF2B5EF4-FFF2-40B4-BE49-F238E27FC236}">
                <a16:creationId xmlns:a16="http://schemas.microsoft.com/office/drawing/2014/main" id="{6A37C4BB-538F-4DD3-9948-2EF72A2024C1}"/>
              </a:ext>
            </a:extLst>
          </p:cNvPr>
          <p:cNvSpPr txBox="1"/>
          <p:nvPr/>
        </p:nvSpPr>
        <p:spPr>
          <a:xfrm>
            <a:off x="1570383" y="2385391"/>
            <a:ext cx="21070956" cy="9618659"/>
          </a:xfrm>
          <a:prstGeom prst="rect">
            <a:avLst/>
          </a:prstGeom>
          <a:noFill/>
        </p:spPr>
        <p:txBody>
          <a:bodyPr wrap="square" rtlCol="0">
            <a:spAutoFit/>
          </a:bodyPr>
          <a:lstStyle/>
          <a:p>
            <a:pPr>
              <a:lnSpc>
                <a:spcPct val="150000"/>
              </a:lnSpc>
            </a:pPr>
            <a:r>
              <a:rPr lang="en-US" sz="3200" dirty="0"/>
              <a:t>The problem of Age classification from the facial images is very captivating, but also the demanding one because age of human varies based on the various factors which may be internal factors or external factors. Internal factors vary age include gender, genetics etc. while the external factors that affect the age include lifestyle, drugs, ethnicity, etc. and these two factors could make it complicated to perfectly formulate the human growth pattern. The facial ageing estimation process that has been developed obtained a high accuracy rate for the baby faces than the adult faces, but for the adults this process has been a complicated task due to the occurrence of different patterns of ageing, internal factors, skin texture, and external factors for some years. One of the main challenges of the age classification is the accurateness level, which is due to the intricacy of the human ageing pattern. So, it is not only adequate to classify the human age, but also essential to predict it as precisely as possible. Another important issue that is relevant to the age prediction problem is the age-groups range and this parameter is a key aspect as different characteristics of ageing pattern appear in different age-groups, hence the system got trained to cope with specific ranges might not be relevant to a more diverse range of age-group. Therefore, in this study, we are encountering the human age- group prediction task between the young, adult, and old to an acceptable degree of classification accuracy based on facial images. </a:t>
            </a:r>
            <a:endParaRPr lang="en-IN" sz="3200" dirty="0"/>
          </a:p>
        </p:txBody>
      </p:sp>
    </p:spTree>
    <p:extLst>
      <p:ext uri="{BB962C8B-B14F-4D97-AF65-F5344CB8AC3E}">
        <p14:creationId xmlns:p14="http://schemas.microsoft.com/office/powerpoint/2010/main" val="3239920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4335" y="743713"/>
            <a:ext cx="7919156" cy="1218347"/>
          </a:xfrm>
          <a:prstGeom prst="rect">
            <a:avLst/>
          </a:prstGeom>
          <a:noFill/>
        </p:spPr>
        <p:txBody>
          <a:bodyPr wrap="none" rtlCol="0">
            <a:spAutoFit/>
          </a:bodyPr>
          <a:lstStyle/>
          <a:p>
            <a:pPr algn="ctr">
              <a:lnSpc>
                <a:spcPts val="10000"/>
              </a:lnSpc>
            </a:pPr>
            <a:r>
              <a:rPr lang="en-US" sz="6600" b="1" dirty="0">
                <a:solidFill>
                  <a:schemeClr val="tx2"/>
                </a:solidFill>
                <a:latin typeface="Montserrat Bold" charset="0"/>
                <a:ea typeface="Montserrat Bold" charset="0"/>
                <a:cs typeface="Montserrat Bold" charset="0"/>
              </a:rPr>
              <a:t>A LITTLE HISTORY</a:t>
            </a:r>
          </a:p>
        </p:txBody>
      </p:sp>
      <p:sp>
        <p:nvSpPr>
          <p:cNvPr id="5" name="Diagonal Stripe 4"/>
          <p:cNvSpPr/>
          <p:nvPr/>
        </p:nvSpPr>
        <p:spPr>
          <a:xfrm rot="2699999">
            <a:off x="19046894" y="6563592"/>
            <a:ext cx="3166946" cy="3166946"/>
          </a:xfrm>
          <a:prstGeom prst="diagStripe">
            <a:avLst>
              <a:gd name="adj" fmla="val 634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Regular" charset="0"/>
            </a:endParaRPr>
          </a:p>
        </p:txBody>
      </p:sp>
      <p:sp>
        <p:nvSpPr>
          <p:cNvPr id="6" name="Diagonal Stripe 5"/>
          <p:cNvSpPr/>
          <p:nvPr/>
        </p:nvSpPr>
        <p:spPr>
          <a:xfrm rot="2699999">
            <a:off x="2214823" y="6563592"/>
            <a:ext cx="3166946" cy="3166946"/>
          </a:xfrm>
          <a:prstGeom prst="diagStripe">
            <a:avLst>
              <a:gd name="adj" fmla="val 634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Regular" charset="0"/>
            </a:endParaRPr>
          </a:p>
        </p:txBody>
      </p:sp>
      <p:sp>
        <p:nvSpPr>
          <p:cNvPr id="7" name="Diagonal Stripe 6"/>
          <p:cNvSpPr/>
          <p:nvPr/>
        </p:nvSpPr>
        <p:spPr>
          <a:xfrm rot="2699999">
            <a:off x="10630859" y="6563592"/>
            <a:ext cx="3166946" cy="3166946"/>
          </a:xfrm>
          <a:prstGeom prst="diagStripe">
            <a:avLst>
              <a:gd name="adj" fmla="val 634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Regular" charset="0"/>
            </a:endParaRPr>
          </a:p>
        </p:txBody>
      </p:sp>
      <p:sp>
        <p:nvSpPr>
          <p:cNvPr id="8" name="Diagonal Stripe 7"/>
          <p:cNvSpPr/>
          <p:nvPr/>
        </p:nvSpPr>
        <p:spPr>
          <a:xfrm rot="13499999">
            <a:off x="6397335" y="5741000"/>
            <a:ext cx="3166946" cy="3166946"/>
          </a:xfrm>
          <a:prstGeom prst="diagStripe">
            <a:avLst>
              <a:gd name="adj" fmla="val 634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Regular" charset="0"/>
            </a:endParaRPr>
          </a:p>
        </p:txBody>
      </p:sp>
      <p:sp>
        <p:nvSpPr>
          <p:cNvPr id="9" name="Diagonal Stripe 8"/>
          <p:cNvSpPr/>
          <p:nvPr/>
        </p:nvSpPr>
        <p:spPr>
          <a:xfrm rot="13499999">
            <a:off x="14813370" y="5741000"/>
            <a:ext cx="3166946" cy="3166946"/>
          </a:xfrm>
          <a:prstGeom prst="diagStripe">
            <a:avLst>
              <a:gd name="adj" fmla="val 634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Regular" charset="0"/>
            </a:endParaRPr>
          </a:p>
        </p:txBody>
      </p:sp>
      <p:cxnSp>
        <p:nvCxnSpPr>
          <p:cNvPr id="12" name="Straight Connector 11"/>
          <p:cNvCxnSpPr/>
          <p:nvPr/>
        </p:nvCxnSpPr>
        <p:spPr>
          <a:xfrm flipV="1">
            <a:off x="12188825" y="5308131"/>
            <a:ext cx="0" cy="1746115"/>
          </a:xfrm>
          <a:prstGeom prst="line">
            <a:avLst/>
          </a:prstGeom>
          <a:ln w="28575">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930144" y="7448675"/>
            <a:ext cx="1400448" cy="553998"/>
          </a:xfrm>
          <a:prstGeom prst="rect">
            <a:avLst/>
          </a:prstGeom>
          <a:noFill/>
        </p:spPr>
        <p:txBody>
          <a:bodyPr wrap="none" rtlCol="0" anchor="ctr" anchorCtr="0">
            <a:spAutoFit/>
          </a:bodyPr>
          <a:lstStyle/>
          <a:p>
            <a:pPr algn="ctr"/>
            <a:r>
              <a:rPr lang="en-US" sz="3000" b="1" dirty="0">
                <a:solidFill>
                  <a:schemeClr val="bg1"/>
                </a:solidFill>
                <a:latin typeface="Montserrat Bold" charset="0"/>
                <a:ea typeface="Montserrat Bold" charset="0"/>
                <a:cs typeface="Montserrat Bold" charset="0"/>
              </a:rPr>
              <a:t>MAY 19</a:t>
            </a:r>
          </a:p>
        </p:txBody>
      </p:sp>
      <p:sp>
        <p:nvSpPr>
          <p:cNvPr id="14" name="TextBox 13"/>
          <p:cNvSpPr txBox="1"/>
          <p:nvPr/>
        </p:nvSpPr>
        <p:spPr>
          <a:xfrm>
            <a:off x="3100798" y="7448675"/>
            <a:ext cx="1425840" cy="553998"/>
          </a:xfrm>
          <a:prstGeom prst="rect">
            <a:avLst/>
          </a:prstGeom>
          <a:noFill/>
        </p:spPr>
        <p:txBody>
          <a:bodyPr wrap="none" rtlCol="0" anchor="ctr" anchorCtr="0">
            <a:spAutoFit/>
          </a:bodyPr>
          <a:lstStyle/>
          <a:p>
            <a:pPr algn="ctr"/>
            <a:r>
              <a:rPr lang="en-US" sz="3000" b="1" dirty="0">
                <a:solidFill>
                  <a:schemeClr val="bg1"/>
                </a:solidFill>
                <a:latin typeface="Montserrat Bold" charset="0"/>
                <a:ea typeface="Montserrat Bold" charset="0"/>
                <a:cs typeface="Montserrat Bold" charset="0"/>
              </a:rPr>
              <a:t>SEPT 18</a:t>
            </a:r>
          </a:p>
        </p:txBody>
      </p:sp>
      <p:sp>
        <p:nvSpPr>
          <p:cNvPr id="15" name="TextBox 14"/>
          <p:cNvSpPr txBox="1"/>
          <p:nvPr/>
        </p:nvSpPr>
        <p:spPr>
          <a:xfrm>
            <a:off x="7339526" y="7448675"/>
            <a:ext cx="1396344" cy="553998"/>
          </a:xfrm>
          <a:prstGeom prst="rect">
            <a:avLst/>
          </a:prstGeom>
          <a:noFill/>
        </p:spPr>
        <p:txBody>
          <a:bodyPr wrap="none" rtlCol="0" anchor="ctr" anchorCtr="0">
            <a:spAutoFit/>
          </a:bodyPr>
          <a:lstStyle/>
          <a:p>
            <a:pPr algn="ctr"/>
            <a:r>
              <a:rPr lang="en-US" sz="3000" b="1" dirty="0">
                <a:solidFill>
                  <a:schemeClr val="bg1"/>
                </a:solidFill>
                <a:latin typeface="Montserrat Bold" charset="0"/>
                <a:ea typeface="Montserrat Bold" charset="0"/>
                <a:cs typeface="Montserrat Bold" charset="0"/>
              </a:rPr>
              <a:t>NOV 18</a:t>
            </a:r>
          </a:p>
        </p:txBody>
      </p:sp>
      <p:sp>
        <p:nvSpPr>
          <p:cNvPr id="16" name="TextBox 15"/>
          <p:cNvSpPr txBox="1"/>
          <p:nvPr/>
        </p:nvSpPr>
        <p:spPr>
          <a:xfrm>
            <a:off x="11581683" y="7448675"/>
            <a:ext cx="1266244" cy="553998"/>
          </a:xfrm>
          <a:prstGeom prst="rect">
            <a:avLst/>
          </a:prstGeom>
          <a:noFill/>
        </p:spPr>
        <p:txBody>
          <a:bodyPr wrap="none" rtlCol="0" anchor="ctr" anchorCtr="0">
            <a:spAutoFit/>
          </a:bodyPr>
          <a:lstStyle/>
          <a:p>
            <a:pPr algn="ctr"/>
            <a:r>
              <a:rPr lang="en-US" sz="3000" b="1" dirty="0">
                <a:solidFill>
                  <a:schemeClr val="bg1"/>
                </a:solidFill>
                <a:latin typeface="Montserrat Bold" charset="0"/>
                <a:ea typeface="Montserrat Bold" charset="0"/>
                <a:cs typeface="Montserrat Bold" charset="0"/>
              </a:rPr>
              <a:t>JAN 19</a:t>
            </a:r>
          </a:p>
        </p:txBody>
      </p:sp>
      <p:sp>
        <p:nvSpPr>
          <p:cNvPr id="17" name="TextBox 16"/>
          <p:cNvSpPr txBox="1"/>
          <p:nvPr/>
        </p:nvSpPr>
        <p:spPr>
          <a:xfrm>
            <a:off x="15511632" y="7448675"/>
            <a:ext cx="1890647" cy="553998"/>
          </a:xfrm>
          <a:prstGeom prst="rect">
            <a:avLst/>
          </a:prstGeom>
          <a:noFill/>
        </p:spPr>
        <p:txBody>
          <a:bodyPr wrap="none" rtlCol="0" anchor="ctr" anchorCtr="0">
            <a:spAutoFit/>
          </a:bodyPr>
          <a:lstStyle/>
          <a:p>
            <a:pPr algn="ctr"/>
            <a:r>
              <a:rPr lang="en-US" sz="3000" b="1" dirty="0">
                <a:solidFill>
                  <a:schemeClr val="bg1"/>
                </a:solidFill>
                <a:latin typeface="Montserrat Bold" charset="0"/>
                <a:ea typeface="Montserrat Bold" charset="0"/>
                <a:cs typeface="Montserrat Bold" charset="0"/>
              </a:rPr>
              <a:t>MARCH 19</a:t>
            </a:r>
          </a:p>
        </p:txBody>
      </p:sp>
      <p:sp>
        <p:nvSpPr>
          <p:cNvPr id="18" name="TextBox 17"/>
          <p:cNvSpPr txBox="1"/>
          <p:nvPr/>
        </p:nvSpPr>
        <p:spPr>
          <a:xfrm>
            <a:off x="9873402" y="3029650"/>
            <a:ext cx="4645311"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HOG FEATURE EXTRACTION </a:t>
            </a:r>
          </a:p>
        </p:txBody>
      </p:sp>
      <p:sp>
        <p:nvSpPr>
          <p:cNvPr id="19" name="Subtitle 2"/>
          <p:cNvSpPr txBox="1">
            <a:spLocks/>
          </p:cNvSpPr>
          <p:nvPr/>
        </p:nvSpPr>
        <p:spPr>
          <a:xfrm>
            <a:off x="9777919" y="3551320"/>
            <a:ext cx="4836260" cy="18274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Upgraded to HOG feature extraction having 900 features of the face</a:t>
            </a:r>
          </a:p>
        </p:txBody>
      </p:sp>
      <p:cxnSp>
        <p:nvCxnSpPr>
          <p:cNvPr id="21" name="Straight Connector 20"/>
          <p:cNvCxnSpPr/>
          <p:nvPr/>
        </p:nvCxnSpPr>
        <p:spPr>
          <a:xfrm flipH="1">
            <a:off x="16413191" y="8535500"/>
            <a:ext cx="1" cy="1694819"/>
          </a:xfrm>
          <a:prstGeom prst="line">
            <a:avLst/>
          </a:prstGeom>
          <a:ln w="28575">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520503" y="10715738"/>
            <a:ext cx="1803699"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HOG + NN</a:t>
            </a:r>
          </a:p>
        </p:txBody>
      </p:sp>
      <p:sp>
        <p:nvSpPr>
          <p:cNvPr id="24" name="Subtitle 2"/>
          <p:cNvSpPr txBox="1">
            <a:spLocks/>
          </p:cNvSpPr>
          <p:nvPr/>
        </p:nvSpPr>
        <p:spPr>
          <a:xfrm>
            <a:off x="14004220" y="11320536"/>
            <a:ext cx="4836260" cy="18274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Implemented neural networks to obtain more than 90% accuracy</a:t>
            </a:r>
          </a:p>
        </p:txBody>
      </p:sp>
      <p:cxnSp>
        <p:nvCxnSpPr>
          <p:cNvPr id="25" name="Straight Connector 24"/>
          <p:cNvCxnSpPr/>
          <p:nvPr/>
        </p:nvCxnSpPr>
        <p:spPr>
          <a:xfrm flipV="1">
            <a:off x="20629757" y="5308131"/>
            <a:ext cx="0" cy="1746115"/>
          </a:xfrm>
          <a:prstGeom prst="line">
            <a:avLst/>
          </a:prstGeom>
          <a:ln w="28575">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182276" y="3071214"/>
            <a:ext cx="4909421"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REAL TIME IMPLEMENTATION</a:t>
            </a:r>
          </a:p>
        </p:txBody>
      </p:sp>
      <p:sp>
        <p:nvSpPr>
          <p:cNvPr id="27" name="Subtitle 2"/>
          <p:cNvSpPr txBox="1">
            <a:spLocks/>
          </p:cNvSpPr>
          <p:nvPr/>
        </p:nvSpPr>
        <p:spPr>
          <a:xfrm>
            <a:off x="18218851" y="3447410"/>
            <a:ext cx="4836260" cy="18274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Implemented real time prediction to further improve usability in applications</a:t>
            </a:r>
          </a:p>
        </p:txBody>
      </p:sp>
      <p:cxnSp>
        <p:nvCxnSpPr>
          <p:cNvPr id="28" name="Straight Connector 27"/>
          <p:cNvCxnSpPr/>
          <p:nvPr/>
        </p:nvCxnSpPr>
        <p:spPr>
          <a:xfrm flipV="1">
            <a:off x="3813718" y="5308131"/>
            <a:ext cx="0" cy="1746115"/>
          </a:xfrm>
          <a:prstGeom prst="line">
            <a:avLst/>
          </a:prstGeom>
          <a:ln w="28575">
            <a:tailEnd type="oval"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53408" y="3008868"/>
            <a:ext cx="4735079"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HAAR FEATURE EXTRACTION</a:t>
            </a:r>
          </a:p>
        </p:txBody>
      </p:sp>
      <p:sp>
        <p:nvSpPr>
          <p:cNvPr id="30" name="Subtitle 2"/>
          <p:cNvSpPr txBox="1">
            <a:spLocks/>
          </p:cNvSpPr>
          <p:nvPr/>
        </p:nvSpPr>
        <p:spPr>
          <a:xfrm>
            <a:off x="1402812" y="3530538"/>
            <a:ext cx="4836260" cy="18274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Six features extracted to gain insights of face using Viola Jones algorithm</a:t>
            </a:r>
          </a:p>
        </p:txBody>
      </p:sp>
      <p:cxnSp>
        <p:nvCxnSpPr>
          <p:cNvPr id="31" name="Straight Connector 30"/>
          <p:cNvCxnSpPr/>
          <p:nvPr/>
        </p:nvCxnSpPr>
        <p:spPr>
          <a:xfrm flipH="1">
            <a:off x="8037697" y="8535500"/>
            <a:ext cx="1" cy="1694819"/>
          </a:xfrm>
          <a:prstGeom prst="line">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31585" y="10715738"/>
            <a:ext cx="4830553"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HAAR + KNN CLASSIFICATION</a:t>
            </a:r>
          </a:p>
        </p:txBody>
      </p:sp>
      <p:sp>
        <p:nvSpPr>
          <p:cNvPr id="33" name="Subtitle 2"/>
          <p:cNvSpPr txBox="1">
            <a:spLocks/>
          </p:cNvSpPr>
          <p:nvPr/>
        </p:nvSpPr>
        <p:spPr>
          <a:xfrm>
            <a:off x="5628726" y="11320536"/>
            <a:ext cx="4836260" cy="18274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Classified using KNN classification and achieved 75% accuracy</a:t>
            </a:r>
          </a:p>
        </p:txBody>
      </p:sp>
    </p:spTree>
    <p:extLst>
      <p:ext uri="{BB962C8B-B14F-4D97-AF65-F5344CB8AC3E}">
        <p14:creationId xmlns:p14="http://schemas.microsoft.com/office/powerpoint/2010/main" val="1192049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23"/>
          </p:nvPr>
        </p:nvPicPr>
        <p:blipFill rotWithShape="1">
          <a:blip r:embed="rId3">
            <a:extLst>
              <a:ext uri="{28A0092B-C50C-407E-A947-70E740481C1C}">
                <a14:useLocalDpi xmlns:a14="http://schemas.microsoft.com/office/drawing/2010/main"/>
              </a:ext>
            </a:extLst>
          </a:blip>
          <a:srcRect t="5" b="5"/>
          <a:stretch/>
        </p:blipFill>
        <p:spPr/>
      </p:pic>
      <p:sp>
        <p:nvSpPr>
          <p:cNvPr id="54" name="Rectangle 13"/>
          <p:cNvSpPr/>
          <p:nvPr/>
        </p:nvSpPr>
        <p:spPr>
          <a:xfrm>
            <a:off x="1" y="0"/>
            <a:ext cx="13297422" cy="13738302"/>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chemeClr val="tx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46" name="TextBox 45"/>
          <p:cNvSpPr txBox="1"/>
          <p:nvPr/>
        </p:nvSpPr>
        <p:spPr>
          <a:xfrm>
            <a:off x="13361700" y="743713"/>
            <a:ext cx="9350893" cy="1277594"/>
          </a:xfrm>
          <a:prstGeom prst="rect">
            <a:avLst/>
          </a:prstGeom>
          <a:noFill/>
        </p:spPr>
        <p:txBody>
          <a:bodyPr wrap="none" rtlCol="0">
            <a:spAutoFit/>
          </a:bodyPr>
          <a:lstStyle/>
          <a:p>
            <a:pPr algn="ctr">
              <a:lnSpc>
                <a:spcPts val="10000"/>
              </a:lnSpc>
            </a:pPr>
            <a:r>
              <a:rPr lang="en-US" sz="6600" b="1" dirty="0">
                <a:solidFill>
                  <a:schemeClr val="tx2"/>
                </a:solidFill>
                <a:latin typeface="Montserrat Bold" charset="0"/>
                <a:ea typeface="Montserrat Bold" charset="0"/>
                <a:cs typeface="Montserrat Bold" charset="0"/>
              </a:rPr>
              <a:t>POTENTIAL APPLICATIONS</a:t>
            </a:r>
          </a:p>
        </p:txBody>
      </p:sp>
      <p:sp>
        <p:nvSpPr>
          <p:cNvPr id="47" name="TextBox 46"/>
          <p:cNvSpPr txBox="1"/>
          <p:nvPr/>
        </p:nvSpPr>
        <p:spPr>
          <a:xfrm>
            <a:off x="16603460" y="1963881"/>
            <a:ext cx="2863604" cy="523220"/>
          </a:xfrm>
          <a:prstGeom prst="rect">
            <a:avLst/>
          </a:prstGeom>
          <a:noFill/>
        </p:spPr>
        <p:txBody>
          <a:bodyPr wrap="none" rtlCol="0" anchor="ctr" anchorCtr="0">
            <a:spAutoFit/>
          </a:bodyPr>
          <a:lstStyle/>
          <a:p>
            <a:pPr algn="ctr"/>
            <a:r>
              <a:rPr lang="en-US" sz="2800" dirty="0">
                <a:solidFill>
                  <a:schemeClr val="tx1">
                    <a:lumMod val="40000"/>
                    <a:lumOff val="60000"/>
                  </a:schemeClr>
                </a:solidFill>
                <a:latin typeface="Montserrat Light" charset="0"/>
                <a:ea typeface="Montserrat Light" charset="0"/>
                <a:cs typeface="Montserrat Light" charset="0"/>
              </a:rPr>
              <a:t>FUTURE PROJECTS</a:t>
            </a:r>
          </a:p>
        </p:txBody>
      </p:sp>
      <p:sp>
        <p:nvSpPr>
          <p:cNvPr id="30" name="TextBox 29"/>
          <p:cNvSpPr txBox="1"/>
          <p:nvPr/>
        </p:nvSpPr>
        <p:spPr>
          <a:xfrm>
            <a:off x="11353886" y="10834213"/>
            <a:ext cx="2416046"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LIQOUR SHOP</a:t>
            </a:r>
          </a:p>
        </p:txBody>
      </p:sp>
      <p:sp>
        <p:nvSpPr>
          <p:cNvPr id="31" name="Subtitle 2"/>
          <p:cNvSpPr txBox="1">
            <a:spLocks/>
          </p:cNvSpPr>
          <p:nvPr/>
        </p:nvSpPr>
        <p:spPr>
          <a:xfrm>
            <a:off x="11243339" y="11439011"/>
            <a:ext cx="9609441"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Online liquor websites can use this to prevent underage people from buying.</a:t>
            </a:r>
          </a:p>
        </p:txBody>
      </p:sp>
      <p:sp>
        <p:nvSpPr>
          <p:cNvPr id="32" name="TextBox 31"/>
          <p:cNvSpPr txBox="1"/>
          <p:nvPr/>
        </p:nvSpPr>
        <p:spPr>
          <a:xfrm>
            <a:off x="13400578" y="3038200"/>
            <a:ext cx="3485762"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AGE CLASSIFICATION</a:t>
            </a:r>
          </a:p>
        </p:txBody>
      </p:sp>
      <p:sp>
        <p:nvSpPr>
          <p:cNvPr id="33" name="Subtitle 2"/>
          <p:cNvSpPr txBox="1">
            <a:spLocks/>
          </p:cNvSpPr>
          <p:nvPr/>
        </p:nvSpPr>
        <p:spPr>
          <a:xfrm>
            <a:off x="13290031" y="3642998"/>
            <a:ext cx="9609441"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Collection of age related data for marketing analytics in all fields.</a:t>
            </a:r>
          </a:p>
        </p:txBody>
      </p:sp>
      <p:sp>
        <p:nvSpPr>
          <p:cNvPr id="34" name="TextBox 33"/>
          <p:cNvSpPr txBox="1"/>
          <p:nvPr/>
        </p:nvSpPr>
        <p:spPr>
          <a:xfrm>
            <a:off x="12616144" y="5617277"/>
            <a:ext cx="4524252"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AGE RESTRICTED WEBSITES</a:t>
            </a:r>
          </a:p>
        </p:txBody>
      </p:sp>
      <p:sp>
        <p:nvSpPr>
          <p:cNvPr id="35" name="Subtitle 2"/>
          <p:cNvSpPr txBox="1">
            <a:spLocks/>
          </p:cNvSpPr>
          <p:nvPr/>
        </p:nvSpPr>
        <p:spPr>
          <a:xfrm>
            <a:off x="12505597" y="6222075"/>
            <a:ext cx="9609441"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Websites with restricted access can have enhanced security with effective child block</a:t>
            </a:r>
          </a:p>
        </p:txBody>
      </p:sp>
      <p:sp>
        <p:nvSpPr>
          <p:cNvPr id="36" name="Oval 35"/>
          <p:cNvSpPr/>
          <p:nvPr/>
        </p:nvSpPr>
        <p:spPr>
          <a:xfrm>
            <a:off x="10550371" y="5827370"/>
            <a:ext cx="1601804" cy="16018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7" name="Oval 36"/>
          <p:cNvSpPr/>
          <p:nvPr/>
        </p:nvSpPr>
        <p:spPr>
          <a:xfrm>
            <a:off x="9288113" y="11012629"/>
            <a:ext cx="1601804" cy="16018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8" name="Oval 37"/>
          <p:cNvSpPr/>
          <p:nvPr/>
        </p:nvSpPr>
        <p:spPr>
          <a:xfrm>
            <a:off x="11334805" y="3225991"/>
            <a:ext cx="1601804" cy="16018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grpSp>
        <p:nvGrpSpPr>
          <p:cNvPr id="39" name="Group 38"/>
          <p:cNvGrpSpPr/>
          <p:nvPr/>
        </p:nvGrpSpPr>
        <p:grpSpPr>
          <a:xfrm>
            <a:off x="11809506" y="3683631"/>
            <a:ext cx="696091" cy="696091"/>
            <a:chOff x="3661569" y="4579937"/>
            <a:chExt cx="250825" cy="250825"/>
          </a:xfrm>
          <a:solidFill>
            <a:schemeClr val="bg1"/>
          </a:solidFill>
        </p:grpSpPr>
        <p:sp>
          <p:nvSpPr>
            <p:cNvPr id="40" name="Freeform 245"/>
            <p:cNvSpPr>
              <a:spLocks noChangeArrowheads="1"/>
            </p:cNvSpPr>
            <p:nvPr/>
          </p:nvSpPr>
          <p:spPr bwMode="auto">
            <a:xfrm>
              <a:off x="3661569" y="4579937"/>
              <a:ext cx="250825" cy="250825"/>
            </a:xfrm>
            <a:custGeom>
              <a:avLst/>
              <a:gdLst>
                <a:gd name="T0" fmla="*/ 651 w 698"/>
                <a:gd name="T1" fmla="*/ 504 h 698"/>
                <a:gd name="T2" fmla="*/ 46 w 698"/>
                <a:gd name="T3" fmla="*/ 504 h 698"/>
                <a:gd name="T4" fmla="*/ 46 w 698"/>
                <a:gd name="T5" fmla="*/ 67 h 698"/>
                <a:gd name="T6" fmla="*/ 651 w 698"/>
                <a:gd name="T7" fmla="*/ 67 h 698"/>
                <a:gd name="T8" fmla="*/ 651 w 698"/>
                <a:gd name="T9" fmla="*/ 504 h 698"/>
                <a:gd name="T10" fmla="*/ 34 w 698"/>
                <a:gd name="T11" fmla="*/ 26 h 698"/>
                <a:gd name="T12" fmla="*/ 663 w 698"/>
                <a:gd name="T13" fmla="*/ 26 h 698"/>
                <a:gd name="T14" fmla="*/ 663 w 698"/>
                <a:gd name="T15" fmla="*/ 26 h 698"/>
                <a:gd name="T16" fmla="*/ 671 w 698"/>
                <a:gd name="T17" fmla="*/ 34 h 698"/>
                <a:gd name="T18" fmla="*/ 671 w 698"/>
                <a:gd name="T19" fmla="*/ 34 h 698"/>
                <a:gd name="T20" fmla="*/ 663 w 698"/>
                <a:gd name="T21" fmla="*/ 42 h 698"/>
                <a:gd name="T22" fmla="*/ 34 w 698"/>
                <a:gd name="T23" fmla="*/ 42 h 698"/>
                <a:gd name="T24" fmla="*/ 34 w 698"/>
                <a:gd name="T25" fmla="*/ 42 h 698"/>
                <a:gd name="T26" fmla="*/ 25 w 698"/>
                <a:gd name="T27" fmla="*/ 34 h 698"/>
                <a:gd name="T28" fmla="*/ 25 w 698"/>
                <a:gd name="T29" fmla="*/ 34 h 698"/>
                <a:gd name="T30" fmla="*/ 34 w 698"/>
                <a:gd name="T31" fmla="*/ 26 h 698"/>
                <a:gd name="T32" fmla="*/ 663 w 698"/>
                <a:gd name="T33" fmla="*/ 0 h 698"/>
                <a:gd name="T34" fmla="*/ 34 w 698"/>
                <a:gd name="T35" fmla="*/ 0 h 698"/>
                <a:gd name="T36" fmla="*/ 34 w 698"/>
                <a:gd name="T37" fmla="*/ 0 h 698"/>
                <a:gd name="T38" fmla="*/ 0 w 698"/>
                <a:gd name="T39" fmla="*/ 34 h 698"/>
                <a:gd name="T40" fmla="*/ 0 w 698"/>
                <a:gd name="T41" fmla="*/ 34 h 698"/>
                <a:gd name="T42" fmla="*/ 21 w 698"/>
                <a:gd name="T43" fmla="*/ 65 h 698"/>
                <a:gd name="T44" fmla="*/ 21 w 698"/>
                <a:gd name="T45" fmla="*/ 517 h 698"/>
                <a:gd name="T46" fmla="*/ 21 w 698"/>
                <a:gd name="T47" fmla="*/ 517 h 698"/>
                <a:gd name="T48" fmla="*/ 34 w 698"/>
                <a:gd name="T49" fmla="*/ 530 h 698"/>
                <a:gd name="T50" fmla="*/ 336 w 698"/>
                <a:gd name="T51" fmla="*/ 530 h 698"/>
                <a:gd name="T52" fmla="*/ 336 w 698"/>
                <a:gd name="T53" fmla="*/ 592 h 698"/>
                <a:gd name="T54" fmla="*/ 134 w 698"/>
                <a:gd name="T55" fmla="*/ 673 h 698"/>
                <a:gd name="T56" fmla="*/ 134 w 698"/>
                <a:gd name="T57" fmla="*/ 673 h 698"/>
                <a:gd name="T58" fmla="*/ 127 w 698"/>
                <a:gd name="T59" fmla="*/ 689 h 698"/>
                <a:gd name="T60" fmla="*/ 127 w 698"/>
                <a:gd name="T61" fmla="*/ 689 h 698"/>
                <a:gd name="T62" fmla="*/ 139 w 698"/>
                <a:gd name="T63" fmla="*/ 697 h 698"/>
                <a:gd name="T64" fmla="*/ 139 w 698"/>
                <a:gd name="T65" fmla="*/ 697 h 698"/>
                <a:gd name="T66" fmla="*/ 143 w 698"/>
                <a:gd name="T67" fmla="*/ 696 h 698"/>
                <a:gd name="T68" fmla="*/ 349 w 698"/>
                <a:gd name="T69" fmla="*/ 614 h 698"/>
                <a:gd name="T70" fmla="*/ 553 w 698"/>
                <a:gd name="T71" fmla="*/ 696 h 698"/>
                <a:gd name="T72" fmla="*/ 553 w 698"/>
                <a:gd name="T73" fmla="*/ 696 h 698"/>
                <a:gd name="T74" fmla="*/ 558 w 698"/>
                <a:gd name="T75" fmla="*/ 697 h 698"/>
                <a:gd name="T76" fmla="*/ 558 w 698"/>
                <a:gd name="T77" fmla="*/ 697 h 698"/>
                <a:gd name="T78" fmla="*/ 570 w 698"/>
                <a:gd name="T79" fmla="*/ 689 h 698"/>
                <a:gd name="T80" fmla="*/ 570 w 698"/>
                <a:gd name="T81" fmla="*/ 689 h 698"/>
                <a:gd name="T82" fmla="*/ 563 w 698"/>
                <a:gd name="T83" fmla="*/ 673 h 698"/>
                <a:gd name="T84" fmla="*/ 360 w 698"/>
                <a:gd name="T85" fmla="*/ 592 h 698"/>
                <a:gd name="T86" fmla="*/ 360 w 698"/>
                <a:gd name="T87" fmla="*/ 530 h 698"/>
                <a:gd name="T88" fmla="*/ 663 w 698"/>
                <a:gd name="T89" fmla="*/ 530 h 698"/>
                <a:gd name="T90" fmla="*/ 663 w 698"/>
                <a:gd name="T91" fmla="*/ 530 h 698"/>
                <a:gd name="T92" fmla="*/ 676 w 698"/>
                <a:gd name="T93" fmla="*/ 517 h 698"/>
                <a:gd name="T94" fmla="*/ 676 w 698"/>
                <a:gd name="T95" fmla="*/ 65 h 698"/>
                <a:gd name="T96" fmla="*/ 676 w 698"/>
                <a:gd name="T97" fmla="*/ 65 h 698"/>
                <a:gd name="T98" fmla="*/ 697 w 698"/>
                <a:gd name="T99" fmla="*/ 34 h 698"/>
                <a:gd name="T100" fmla="*/ 697 w 698"/>
                <a:gd name="T101" fmla="*/ 34 h 698"/>
                <a:gd name="T102" fmla="*/ 663 w 698"/>
                <a:gd name="T103"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8" h="698">
                  <a:moveTo>
                    <a:pt x="651" y="504"/>
                  </a:moveTo>
                  <a:lnTo>
                    <a:pt x="46" y="504"/>
                  </a:lnTo>
                  <a:lnTo>
                    <a:pt x="46" y="67"/>
                  </a:lnTo>
                  <a:lnTo>
                    <a:pt x="651" y="67"/>
                  </a:lnTo>
                  <a:lnTo>
                    <a:pt x="651" y="504"/>
                  </a:lnTo>
                  <a:close/>
                  <a:moveTo>
                    <a:pt x="34" y="26"/>
                  </a:moveTo>
                  <a:lnTo>
                    <a:pt x="663" y="26"/>
                  </a:lnTo>
                  <a:lnTo>
                    <a:pt x="663" y="26"/>
                  </a:lnTo>
                  <a:cubicBezTo>
                    <a:pt x="668" y="26"/>
                    <a:pt x="671" y="29"/>
                    <a:pt x="671" y="34"/>
                  </a:cubicBezTo>
                  <a:lnTo>
                    <a:pt x="671" y="34"/>
                  </a:lnTo>
                  <a:cubicBezTo>
                    <a:pt x="671" y="39"/>
                    <a:pt x="668" y="42"/>
                    <a:pt x="663" y="42"/>
                  </a:cubicBezTo>
                  <a:lnTo>
                    <a:pt x="34" y="42"/>
                  </a:lnTo>
                  <a:lnTo>
                    <a:pt x="34" y="42"/>
                  </a:lnTo>
                  <a:cubicBezTo>
                    <a:pt x="29" y="42"/>
                    <a:pt x="25" y="39"/>
                    <a:pt x="25" y="34"/>
                  </a:cubicBezTo>
                  <a:lnTo>
                    <a:pt x="25" y="34"/>
                  </a:lnTo>
                  <a:cubicBezTo>
                    <a:pt x="25" y="29"/>
                    <a:pt x="29" y="26"/>
                    <a:pt x="34" y="26"/>
                  </a:cubicBezTo>
                  <a:close/>
                  <a:moveTo>
                    <a:pt x="663" y="0"/>
                  </a:moveTo>
                  <a:lnTo>
                    <a:pt x="34" y="0"/>
                  </a:lnTo>
                  <a:lnTo>
                    <a:pt x="34" y="0"/>
                  </a:lnTo>
                  <a:cubicBezTo>
                    <a:pt x="15" y="0"/>
                    <a:pt x="0" y="15"/>
                    <a:pt x="0" y="34"/>
                  </a:cubicBezTo>
                  <a:lnTo>
                    <a:pt x="0" y="34"/>
                  </a:lnTo>
                  <a:cubicBezTo>
                    <a:pt x="0" y="48"/>
                    <a:pt x="8" y="60"/>
                    <a:pt x="21" y="65"/>
                  </a:cubicBezTo>
                  <a:lnTo>
                    <a:pt x="21" y="517"/>
                  </a:lnTo>
                  <a:lnTo>
                    <a:pt x="21" y="517"/>
                  </a:lnTo>
                  <a:cubicBezTo>
                    <a:pt x="21" y="524"/>
                    <a:pt x="27" y="530"/>
                    <a:pt x="34" y="530"/>
                  </a:cubicBezTo>
                  <a:lnTo>
                    <a:pt x="336" y="530"/>
                  </a:lnTo>
                  <a:lnTo>
                    <a:pt x="336" y="592"/>
                  </a:lnTo>
                  <a:lnTo>
                    <a:pt x="134" y="673"/>
                  </a:lnTo>
                  <a:lnTo>
                    <a:pt x="134" y="673"/>
                  </a:lnTo>
                  <a:cubicBezTo>
                    <a:pt x="128" y="675"/>
                    <a:pt x="124" y="683"/>
                    <a:pt x="127" y="689"/>
                  </a:cubicBezTo>
                  <a:lnTo>
                    <a:pt x="127" y="689"/>
                  </a:lnTo>
                  <a:cubicBezTo>
                    <a:pt x="129" y="694"/>
                    <a:pt x="134" y="697"/>
                    <a:pt x="139" y="697"/>
                  </a:cubicBezTo>
                  <a:lnTo>
                    <a:pt x="139" y="697"/>
                  </a:lnTo>
                  <a:cubicBezTo>
                    <a:pt x="140" y="697"/>
                    <a:pt x="141" y="697"/>
                    <a:pt x="143" y="696"/>
                  </a:cubicBezTo>
                  <a:lnTo>
                    <a:pt x="349" y="614"/>
                  </a:lnTo>
                  <a:lnTo>
                    <a:pt x="553" y="696"/>
                  </a:lnTo>
                  <a:lnTo>
                    <a:pt x="553" y="696"/>
                  </a:lnTo>
                  <a:cubicBezTo>
                    <a:pt x="555" y="697"/>
                    <a:pt x="557" y="697"/>
                    <a:pt x="558" y="697"/>
                  </a:cubicBezTo>
                  <a:lnTo>
                    <a:pt x="558" y="697"/>
                  </a:lnTo>
                  <a:cubicBezTo>
                    <a:pt x="563" y="697"/>
                    <a:pt x="568" y="694"/>
                    <a:pt x="570" y="689"/>
                  </a:cubicBezTo>
                  <a:lnTo>
                    <a:pt x="570" y="689"/>
                  </a:lnTo>
                  <a:cubicBezTo>
                    <a:pt x="573" y="683"/>
                    <a:pt x="569" y="675"/>
                    <a:pt x="563" y="673"/>
                  </a:cubicBezTo>
                  <a:lnTo>
                    <a:pt x="360" y="592"/>
                  </a:lnTo>
                  <a:lnTo>
                    <a:pt x="360" y="530"/>
                  </a:lnTo>
                  <a:lnTo>
                    <a:pt x="663" y="530"/>
                  </a:lnTo>
                  <a:lnTo>
                    <a:pt x="663" y="530"/>
                  </a:lnTo>
                  <a:cubicBezTo>
                    <a:pt x="670" y="530"/>
                    <a:pt x="676" y="524"/>
                    <a:pt x="676" y="517"/>
                  </a:cubicBezTo>
                  <a:lnTo>
                    <a:pt x="676" y="65"/>
                  </a:lnTo>
                  <a:lnTo>
                    <a:pt x="676" y="65"/>
                  </a:lnTo>
                  <a:cubicBezTo>
                    <a:pt x="688" y="60"/>
                    <a:pt x="697" y="48"/>
                    <a:pt x="697" y="34"/>
                  </a:cubicBezTo>
                  <a:lnTo>
                    <a:pt x="697" y="34"/>
                  </a:lnTo>
                  <a:cubicBezTo>
                    <a:pt x="697" y="15"/>
                    <a:pt x="681" y="0"/>
                    <a:pt x="66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dirty="0">
                <a:latin typeface="Open Sans Regular" charset="0"/>
              </a:endParaRPr>
            </a:p>
          </p:txBody>
        </p:sp>
        <p:sp>
          <p:nvSpPr>
            <p:cNvPr id="41" name="Freeform 246"/>
            <p:cNvSpPr>
              <a:spLocks noChangeArrowheads="1"/>
            </p:cNvSpPr>
            <p:nvPr/>
          </p:nvSpPr>
          <p:spPr bwMode="auto">
            <a:xfrm>
              <a:off x="3736182" y="4632325"/>
              <a:ext cx="100012" cy="100012"/>
            </a:xfrm>
            <a:custGeom>
              <a:avLst/>
              <a:gdLst>
                <a:gd name="T0" fmla="*/ 126 w 278"/>
                <a:gd name="T1" fmla="*/ 27 h 278"/>
                <a:gd name="T2" fmla="*/ 126 w 278"/>
                <a:gd name="T3" fmla="*/ 152 h 278"/>
                <a:gd name="T4" fmla="*/ 250 w 278"/>
                <a:gd name="T5" fmla="*/ 152 h 278"/>
                <a:gd name="T6" fmla="*/ 250 w 278"/>
                <a:gd name="T7" fmla="*/ 152 h 278"/>
                <a:gd name="T8" fmla="*/ 138 w 278"/>
                <a:gd name="T9" fmla="*/ 252 h 278"/>
                <a:gd name="T10" fmla="*/ 138 w 278"/>
                <a:gd name="T11" fmla="*/ 252 h 278"/>
                <a:gd name="T12" fmla="*/ 25 w 278"/>
                <a:gd name="T13" fmla="*/ 139 h 278"/>
                <a:gd name="T14" fmla="*/ 25 w 278"/>
                <a:gd name="T15" fmla="*/ 139 h 278"/>
                <a:gd name="T16" fmla="*/ 126 w 278"/>
                <a:gd name="T17" fmla="*/ 27 h 278"/>
                <a:gd name="T18" fmla="*/ 250 w 278"/>
                <a:gd name="T19" fmla="*/ 126 h 278"/>
                <a:gd name="T20" fmla="*/ 150 w 278"/>
                <a:gd name="T21" fmla="*/ 126 h 278"/>
                <a:gd name="T22" fmla="*/ 150 w 278"/>
                <a:gd name="T23" fmla="*/ 27 h 278"/>
                <a:gd name="T24" fmla="*/ 150 w 278"/>
                <a:gd name="T25" fmla="*/ 27 h 278"/>
                <a:gd name="T26" fmla="*/ 250 w 278"/>
                <a:gd name="T27" fmla="*/ 126 h 278"/>
                <a:gd name="T28" fmla="*/ 138 w 278"/>
                <a:gd name="T29" fmla="*/ 277 h 278"/>
                <a:gd name="T30" fmla="*/ 138 w 278"/>
                <a:gd name="T31" fmla="*/ 277 h 278"/>
                <a:gd name="T32" fmla="*/ 277 w 278"/>
                <a:gd name="T33" fmla="*/ 139 h 278"/>
                <a:gd name="T34" fmla="*/ 277 w 278"/>
                <a:gd name="T35" fmla="*/ 139 h 278"/>
                <a:gd name="T36" fmla="*/ 138 w 278"/>
                <a:gd name="T37" fmla="*/ 0 h 278"/>
                <a:gd name="T38" fmla="*/ 138 w 278"/>
                <a:gd name="T39" fmla="*/ 0 h 278"/>
                <a:gd name="T40" fmla="*/ 0 w 278"/>
                <a:gd name="T41" fmla="*/ 139 h 278"/>
                <a:gd name="T42" fmla="*/ 0 w 278"/>
                <a:gd name="T43" fmla="*/ 139 h 278"/>
                <a:gd name="T44" fmla="*/ 138 w 278"/>
                <a:gd name="T45"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8" h="278">
                  <a:moveTo>
                    <a:pt x="126" y="27"/>
                  </a:moveTo>
                  <a:lnTo>
                    <a:pt x="126" y="152"/>
                  </a:lnTo>
                  <a:lnTo>
                    <a:pt x="250" y="152"/>
                  </a:lnTo>
                  <a:lnTo>
                    <a:pt x="250" y="152"/>
                  </a:lnTo>
                  <a:cubicBezTo>
                    <a:pt x="244" y="208"/>
                    <a:pt x="197" y="252"/>
                    <a:pt x="138" y="252"/>
                  </a:cubicBezTo>
                  <a:lnTo>
                    <a:pt x="138" y="252"/>
                  </a:lnTo>
                  <a:cubicBezTo>
                    <a:pt x="76" y="252"/>
                    <a:pt x="25" y="202"/>
                    <a:pt x="25" y="139"/>
                  </a:cubicBezTo>
                  <a:lnTo>
                    <a:pt x="25" y="139"/>
                  </a:lnTo>
                  <a:cubicBezTo>
                    <a:pt x="25" y="80"/>
                    <a:pt x="70" y="33"/>
                    <a:pt x="126" y="27"/>
                  </a:cubicBezTo>
                  <a:close/>
                  <a:moveTo>
                    <a:pt x="250" y="126"/>
                  </a:moveTo>
                  <a:lnTo>
                    <a:pt x="150" y="126"/>
                  </a:lnTo>
                  <a:lnTo>
                    <a:pt x="150" y="27"/>
                  </a:lnTo>
                  <a:lnTo>
                    <a:pt x="150" y="27"/>
                  </a:lnTo>
                  <a:cubicBezTo>
                    <a:pt x="204" y="33"/>
                    <a:pt x="244" y="74"/>
                    <a:pt x="250" y="126"/>
                  </a:cubicBezTo>
                  <a:close/>
                  <a:moveTo>
                    <a:pt x="138" y="277"/>
                  </a:moveTo>
                  <a:lnTo>
                    <a:pt x="138" y="277"/>
                  </a:lnTo>
                  <a:cubicBezTo>
                    <a:pt x="215" y="277"/>
                    <a:pt x="277" y="216"/>
                    <a:pt x="277" y="139"/>
                  </a:cubicBezTo>
                  <a:lnTo>
                    <a:pt x="277" y="139"/>
                  </a:lnTo>
                  <a:cubicBezTo>
                    <a:pt x="277" y="63"/>
                    <a:pt x="215" y="0"/>
                    <a:pt x="138" y="0"/>
                  </a:cubicBezTo>
                  <a:lnTo>
                    <a:pt x="138" y="0"/>
                  </a:lnTo>
                  <a:cubicBezTo>
                    <a:pt x="62" y="0"/>
                    <a:pt x="0" y="63"/>
                    <a:pt x="0" y="139"/>
                  </a:cubicBezTo>
                  <a:lnTo>
                    <a:pt x="0" y="139"/>
                  </a:lnTo>
                  <a:cubicBezTo>
                    <a:pt x="0" y="216"/>
                    <a:pt x="62" y="277"/>
                    <a:pt x="138" y="27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dirty="0">
                <a:latin typeface="Open Sans Regular" charset="0"/>
              </a:endParaRPr>
            </a:p>
          </p:txBody>
        </p:sp>
      </p:grpSp>
      <p:grpSp>
        <p:nvGrpSpPr>
          <p:cNvPr id="42" name="Group 41"/>
          <p:cNvGrpSpPr/>
          <p:nvPr/>
        </p:nvGrpSpPr>
        <p:grpSpPr>
          <a:xfrm>
            <a:off x="9674550" y="11335804"/>
            <a:ext cx="811671" cy="737884"/>
            <a:chOff x="2790820" y="6602587"/>
            <a:chExt cx="1068508" cy="971373"/>
          </a:xfrm>
          <a:solidFill>
            <a:schemeClr val="bg1"/>
          </a:solidFill>
        </p:grpSpPr>
        <p:sp>
          <p:nvSpPr>
            <p:cNvPr id="43" name="Freeform 42"/>
            <p:cNvSpPr>
              <a:spLocks noChangeArrowheads="1"/>
            </p:cNvSpPr>
            <p:nvPr/>
          </p:nvSpPr>
          <p:spPr bwMode="auto">
            <a:xfrm>
              <a:off x="2790820" y="7165984"/>
              <a:ext cx="1068508" cy="407976"/>
            </a:xfrm>
            <a:custGeom>
              <a:avLst/>
              <a:gdLst>
                <a:gd name="T0" fmla="*/ 18 w 484"/>
                <a:gd name="T1" fmla="*/ 165 h 184"/>
                <a:gd name="T2" fmla="*/ 18 w 484"/>
                <a:gd name="T3" fmla="*/ 165 h 184"/>
                <a:gd name="T4" fmla="*/ 116 w 484"/>
                <a:gd name="T5" fmla="*/ 22 h 184"/>
                <a:gd name="T6" fmla="*/ 116 w 484"/>
                <a:gd name="T7" fmla="*/ 22 h 184"/>
                <a:gd name="T8" fmla="*/ 242 w 484"/>
                <a:gd name="T9" fmla="*/ 92 h 184"/>
                <a:gd name="T10" fmla="*/ 242 w 484"/>
                <a:gd name="T11" fmla="*/ 92 h 184"/>
                <a:gd name="T12" fmla="*/ 369 w 484"/>
                <a:gd name="T13" fmla="*/ 22 h 184"/>
                <a:gd name="T14" fmla="*/ 369 w 484"/>
                <a:gd name="T15" fmla="*/ 22 h 184"/>
                <a:gd name="T16" fmla="*/ 465 w 484"/>
                <a:gd name="T17" fmla="*/ 165 h 184"/>
                <a:gd name="T18" fmla="*/ 18 w 484"/>
                <a:gd name="T19" fmla="*/ 165 h 184"/>
                <a:gd name="T20" fmla="*/ 369 w 484"/>
                <a:gd name="T21" fmla="*/ 2 h 184"/>
                <a:gd name="T22" fmla="*/ 369 w 484"/>
                <a:gd name="T23" fmla="*/ 2 h 184"/>
                <a:gd name="T24" fmla="*/ 357 w 484"/>
                <a:gd name="T25" fmla="*/ 7 h 184"/>
                <a:gd name="T26" fmla="*/ 357 w 484"/>
                <a:gd name="T27" fmla="*/ 7 h 184"/>
                <a:gd name="T28" fmla="*/ 242 w 484"/>
                <a:gd name="T29" fmla="*/ 74 h 184"/>
                <a:gd name="T30" fmla="*/ 242 w 484"/>
                <a:gd name="T31" fmla="*/ 74 h 184"/>
                <a:gd name="T32" fmla="*/ 126 w 484"/>
                <a:gd name="T33" fmla="*/ 7 h 184"/>
                <a:gd name="T34" fmla="*/ 126 w 484"/>
                <a:gd name="T35" fmla="*/ 7 h 184"/>
                <a:gd name="T36" fmla="*/ 114 w 484"/>
                <a:gd name="T37" fmla="*/ 2 h 184"/>
                <a:gd name="T38" fmla="*/ 114 w 484"/>
                <a:gd name="T39" fmla="*/ 2 h 184"/>
                <a:gd name="T40" fmla="*/ 0 w 484"/>
                <a:gd name="T41" fmla="*/ 173 h 184"/>
                <a:gd name="T42" fmla="*/ 0 w 484"/>
                <a:gd name="T43" fmla="*/ 173 h 184"/>
                <a:gd name="T44" fmla="*/ 2 w 484"/>
                <a:gd name="T45" fmla="*/ 179 h 184"/>
                <a:gd name="T46" fmla="*/ 2 w 484"/>
                <a:gd name="T47" fmla="*/ 179 h 184"/>
                <a:gd name="T48" fmla="*/ 9 w 484"/>
                <a:gd name="T49" fmla="*/ 183 h 184"/>
                <a:gd name="T50" fmla="*/ 475 w 484"/>
                <a:gd name="T51" fmla="*/ 183 h 184"/>
                <a:gd name="T52" fmla="*/ 475 w 484"/>
                <a:gd name="T53" fmla="*/ 183 h 184"/>
                <a:gd name="T54" fmla="*/ 481 w 484"/>
                <a:gd name="T55" fmla="*/ 179 h 184"/>
                <a:gd name="T56" fmla="*/ 481 w 484"/>
                <a:gd name="T57" fmla="*/ 179 h 184"/>
                <a:gd name="T58" fmla="*/ 483 w 484"/>
                <a:gd name="T59" fmla="*/ 173 h 184"/>
                <a:gd name="T60" fmla="*/ 483 w 484"/>
                <a:gd name="T61" fmla="*/ 173 h 184"/>
                <a:gd name="T62" fmla="*/ 369 w 484"/>
                <a:gd name="T63"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4" h="184">
                  <a:moveTo>
                    <a:pt x="18" y="165"/>
                  </a:moveTo>
                  <a:lnTo>
                    <a:pt x="18" y="165"/>
                  </a:lnTo>
                  <a:cubicBezTo>
                    <a:pt x="20" y="139"/>
                    <a:pt x="34" y="63"/>
                    <a:pt x="116" y="22"/>
                  </a:cubicBezTo>
                  <a:lnTo>
                    <a:pt x="116" y="22"/>
                  </a:lnTo>
                  <a:cubicBezTo>
                    <a:pt x="143" y="65"/>
                    <a:pt x="191" y="92"/>
                    <a:pt x="242" y="92"/>
                  </a:cubicBezTo>
                  <a:lnTo>
                    <a:pt x="242" y="92"/>
                  </a:lnTo>
                  <a:cubicBezTo>
                    <a:pt x="293" y="92"/>
                    <a:pt x="342" y="65"/>
                    <a:pt x="369" y="22"/>
                  </a:cubicBezTo>
                  <a:lnTo>
                    <a:pt x="369" y="22"/>
                  </a:lnTo>
                  <a:cubicBezTo>
                    <a:pt x="449" y="63"/>
                    <a:pt x="463" y="139"/>
                    <a:pt x="465" y="165"/>
                  </a:cubicBezTo>
                  <a:lnTo>
                    <a:pt x="18" y="165"/>
                  </a:lnTo>
                  <a:close/>
                  <a:moveTo>
                    <a:pt x="369" y="2"/>
                  </a:moveTo>
                  <a:lnTo>
                    <a:pt x="369" y="2"/>
                  </a:lnTo>
                  <a:cubicBezTo>
                    <a:pt x="365" y="0"/>
                    <a:pt x="360" y="2"/>
                    <a:pt x="357" y="7"/>
                  </a:cubicBezTo>
                  <a:lnTo>
                    <a:pt x="357" y="7"/>
                  </a:lnTo>
                  <a:cubicBezTo>
                    <a:pt x="334" y="49"/>
                    <a:pt x="289" y="74"/>
                    <a:pt x="242" y="74"/>
                  </a:cubicBezTo>
                  <a:lnTo>
                    <a:pt x="242" y="74"/>
                  </a:lnTo>
                  <a:cubicBezTo>
                    <a:pt x="194" y="74"/>
                    <a:pt x="150" y="49"/>
                    <a:pt x="126" y="7"/>
                  </a:cubicBezTo>
                  <a:lnTo>
                    <a:pt x="126" y="7"/>
                  </a:lnTo>
                  <a:cubicBezTo>
                    <a:pt x="124" y="2"/>
                    <a:pt x="119" y="0"/>
                    <a:pt x="114" y="2"/>
                  </a:cubicBezTo>
                  <a:lnTo>
                    <a:pt x="114" y="2"/>
                  </a:lnTo>
                  <a:cubicBezTo>
                    <a:pt x="1" y="54"/>
                    <a:pt x="0" y="172"/>
                    <a:pt x="0" y="173"/>
                  </a:cubicBezTo>
                  <a:lnTo>
                    <a:pt x="0" y="173"/>
                  </a:lnTo>
                  <a:cubicBezTo>
                    <a:pt x="0" y="177"/>
                    <a:pt x="1" y="178"/>
                    <a:pt x="2" y="179"/>
                  </a:cubicBezTo>
                  <a:lnTo>
                    <a:pt x="2" y="179"/>
                  </a:lnTo>
                  <a:cubicBezTo>
                    <a:pt x="4" y="181"/>
                    <a:pt x="6" y="183"/>
                    <a:pt x="9" y="183"/>
                  </a:cubicBezTo>
                  <a:lnTo>
                    <a:pt x="475" y="183"/>
                  </a:lnTo>
                  <a:lnTo>
                    <a:pt x="475" y="183"/>
                  </a:lnTo>
                  <a:cubicBezTo>
                    <a:pt x="477" y="183"/>
                    <a:pt x="479" y="181"/>
                    <a:pt x="481" y="179"/>
                  </a:cubicBezTo>
                  <a:lnTo>
                    <a:pt x="481" y="179"/>
                  </a:lnTo>
                  <a:cubicBezTo>
                    <a:pt x="483" y="178"/>
                    <a:pt x="483" y="177"/>
                    <a:pt x="483" y="173"/>
                  </a:cubicBezTo>
                  <a:lnTo>
                    <a:pt x="483" y="173"/>
                  </a:lnTo>
                  <a:cubicBezTo>
                    <a:pt x="483" y="172"/>
                    <a:pt x="482" y="54"/>
                    <a:pt x="369" y="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dirty="0">
                <a:latin typeface="Open Sans Regular" charset="0"/>
              </a:endParaRPr>
            </a:p>
          </p:txBody>
        </p:sp>
        <p:sp>
          <p:nvSpPr>
            <p:cNvPr id="44" name="Freeform 43"/>
            <p:cNvSpPr>
              <a:spLocks noChangeArrowheads="1"/>
            </p:cNvSpPr>
            <p:nvPr/>
          </p:nvSpPr>
          <p:spPr bwMode="auto">
            <a:xfrm>
              <a:off x="3101657" y="6602587"/>
              <a:ext cx="446830" cy="660533"/>
            </a:xfrm>
            <a:custGeom>
              <a:avLst/>
              <a:gdLst>
                <a:gd name="T0" fmla="*/ 18 w 204"/>
                <a:gd name="T1" fmla="*/ 102 h 299"/>
                <a:gd name="T2" fmla="*/ 18 w 204"/>
                <a:gd name="T3" fmla="*/ 102 h 299"/>
                <a:gd name="T4" fmla="*/ 102 w 204"/>
                <a:gd name="T5" fmla="*/ 18 h 299"/>
                <a:gd name="T6" fmla="*/ 102 w 204"/>
                <a:gd name="T7" fmla="*/ 18 h 299"/>
                <a:gd name="T8" fmla="*/ 187 w 204"/>
                <a:gd name="T9" fmla="*/ 102 h 299"/>
                <a:gd name="T10" fmla="*/ 187 w 204"/>
                <a:gd name="T11" fmla="*/ 196 h 299"/>
                <a:gd name="T12" fmla="*/ 187 w 204"/>
                <a:gd name="T13" fmla="*/ 196 h 299"/>
                <a:gd name="T14" fmla="*/ 102 w 204"/>
                <a:gd name="T15" fmla="*/ 280 h 299"/>
                <a:gd name="T16" fmla="*/ 102 w 204"/>
                <a:gd name="T17" fmla="*/ 280 h 299"/>
                <a:gd name="T18" fmla="*/ 18 w 204"/>
                <a:gd name="T19" fmla="*/ 196 h 299"/>
                <a:gd name="T20" fmla="*/ 18 w 204"/>
                <a:gd name="T21" fmla="*/ 102 h 299"/>
                <a:gd name="T22" fmla="*/ 102 w 204"/>
                <a:gd name="T23" fmla="*/ 298 h 299"/>
                <a:gd name="T24" fmla="*/ 102 w 204"/>
                <a:gd name="T25" fmla="*/ 298 h 299"/>
                <a:gd name="T26" fmla="*/ 203 w 204"/>
                <a:gd name="T27" fmla="*/ 196 h 299"/>
                <a:gd name="T28" fmla="*/ 203 w 204"/>
                <a:gd name="T29" fmla="*/ 102 h 299"/>
                <a:gd name="T30" fmla="*/ 203 w 204"/>
                <a:gd name="T31" fmla="*/ 102 h 299"/>
                <a:gd name="T32" fmla="*/ 102 w 204"/>
                <a:gd name="T33" fmla="*/ 0 h 299"/>
                <a:gd name="T34" fmla="*/ 102 w 204"/>
                <a:gd name="T35" fmla="*/ 0 h 299"/>
                <a:gd name="T36" fmla="*/ 0 w 204"/>
                <a:gd name="T37" fmla="*/ 102 h 299"/>
                <a:gd name="T38" fmla="*/ 0 w 204"/>
                <a:gd name="T39" fmla="*/ 196 h 299"/>
                <a:gd name="T40" fmla="*/ 0 w 204"/>
                <a:gd name="T41" fmla="*/ 196 h 299"/>
                <a:gd name="T42" fmla="*/ 102 w 204"/>
                <a:gd name="T43" fmla="*/ 29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299">
                  <a:moveTo>
                    <a:pt x="18" y="102"/>
                  </a:moveTo>
                  <a:lnTo>
                    <a:pt x="18" y="102"/>
                  </a:lnTo>
                  <a:cubicBezTo>
                    <a:pt x="18" y="56"/>
                    <a:pt x="55" y="18"/>
                    <a:pt x="102" y="18"/>
                  </a:cubicBezTo>
                  <a:lnTo>
                    <a:pt x="102" y="18"/>
                  </a:lnTo>
                  <a:cubicBezTo>
                    <a:pt x="148" y="18"/>
                    <a:pt x="187" y="56"/>
                    <a:pt x="187" y="102"/>
                  </a:cubicBezTo>
                  <a:lnTo>
                    <a:pt x="187" y="196"/>
                  </a:lnTo>
                  <a:lnTo>
                    <a:pt x="187" y="196"/>
                  </a:lnTo>
                  <a:cubicBezTo>
                    <a:pt x="187" y="242"/>
                    <a:pt x="148" y="280"/>
                    <a:pt x="102" y="280"/>
                  </a:cubicBezTo>
                  <a:lnTo>
                    <a:pt x="102" y="280"/>
                  </a:lnTo>
                  <a:cubicBezTo>
                    <a:pt x="55" y="280"/>
                    <a:pt x="18" y="242"/>
                    <a:pt x="18" y="196"/>
                  </a:cubicBezTo>
                  <a:lnTo>
                    <a:pt x="18" y="102"/>
                  </a:lnTo>
                  <a:close/>
                  <a:moveTo>
                    <a:pt x="102" y="298"/>
                  </a:moveTo>
                  <a:lnTo>
                    <a:pt x="102" y="298"/>
                  </a:lnTo>
                  <a:cubicBezTo>
                    <a:pt x="158" y="298"/>
                    <a:pt x="203" y="251"/>
                    <a:pt x="203" y="196"/>
                  </a:cubicBezTo>
                  <a:lnTo>
                    <a:pt x="203" y="102"/>
                  </a:lnTo>
                  <a:lnTo>
                    <a:pt x="203" y="102"/>
                  </a:lnTo>
                  <a:cubicBezTo>
                    <a:pt x="203" y="46"/>
                    <a:pt x="158" y="0"/>
                    <a:pt x="102" y="0"/>
                  </a:cubicBezTo>
                  <a:lnTo>
                    <a:pt x="102" y="0"/>
                  </a:lnTo>
                  <a:cubicBezTo>
                    <a:pt x="46" y="0"/>
                    <a:pt x="0" y="46"/>
                    <a:pt x="0" y="102"/>
                  </a:cubicBezTo>
                  <a:lnTo>
                    <a:pt x="0" y="196"/>
                  </a:lnTo>
                  <a:lnTo>
                    <a:pt x="0" y="196"/>
                  </a:lnTo>
                  <a:cubicBezTo>
                    <a:pt x="0" y="251"/>
                    <a:pt x="46" y="298"/>
                    <a:pt x="102" y="2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dirty="0">
                <a:latin typeface="Open Sans Regular" charset="0"/>
              </a:endParaRPr>
            </a:p>
          </p:txBody>
        </p:sp>
      </p:grpSp>
      <p:sp>
        <p:nvSpPr>
          <p:cNvPr id="45" name="Freeform 115"/>
          <p:cNvSpPr>
            <a:spLocks noChangeArrowheads="1"/>
          </p:cNvSpPr>
          <p:nvPr/>
        </p:nvSpPr>
        <p:spPr bwMode="auto">
          <a:xfrm>
            <a:off x="11024160" y="6286140"/>
            <a:ext cx="697003" cy="697003"/>
          </a:xfrm>
          <a:custGeom>
            <a:avLst/>
            <a:gdLst>
              <a:gd name="T0" fmla="*/ 430 w 490"/>
              <a:gd name="T1" fmla="*/ 233 h 489"/>
              <a:gd name="T2" fmla="*/ 472 w 490"/>
              <a:gd name="T3" fmla="*/ 303 h 489"/>
              <a:gd name="T4" fmla="*/ 430 w 490"/>
              <a:gd name="T5" fmla="*/ 372 h 489"/>
              <a:gd name="T6" fmla="*/ 413 w 490"/>
              <a:gd name="T7" fmla="*/ 379 h 489"/>
              <a:gd name="T8" fmla="*/ 372 w 490"/>
              <a:gd name="T9" fmla="*/ 382 h 489"/>
              <a:gd name="T10" fmla="*/ 392 w 490"/>
              <a:gd name="T11" fmla="*/ 223 h 489"/>
              <a:gd name="T12" fmla="*/ 413 w 490"/>
              <a:gd name="T13" fmla="*/ 226 h 489"/>
              <a:gd name="T14" fmla="*/ 255 w 490"/>
              <a:gd name="T15" fmla="*/ 471 h 489"/>
              <a:gd name="T16" fmla="*/ 274 w 490"/>
              <a:gd name="T17" fmla="*/ 458 h 489"/>
              <a:gd name="T18" fmla="*/ 292 w 490"/>
              <a:gd name="T19" fmla="*/ 471 h 489"/>
              <a:gd name="T20" fmla="*/ 117 w 490"/>
              <a:gd name="T21" fmla="*/ 223 h 489"/>
              <a:gd name="T22" fmla="*/ 97 w 490"/>
              <a:gd name="T23" fmla="*/ 382 h 489"/>
              <a:gd name="T24" fmla="*/ 77 w 490"/>
              <a:gd name="T25" fmla="*/ 379 h 489"/>
              <a:gd name="T26" fmla="*/ 77 w 490"/>
              <a:gd name="T27" fmla="*/ 226 h 489"/>
              <a:gd name="T28" fmla="*/ 117 w 490"/>
              <a:gd name="T29" fmla="*/ 223 h 489"/>
              <a:gd name="T30" fmla="*/ 59 w 490"/>
              <a:gd name="T31" fmla="*/ 371 h 489"/>
              <a:gd name="T32" fmla="*/ 18 w 490"/>
              <a:gd name="T33" fmla="*/ 303 h 489"/>
              <a:gd name="T34" fmla="*/ 59 w 490"/>
              <a:gd name="T35" fmla="*/ 371 h 489"/>
              <a:gd name="T36" fmla="*/ 424 w 490"/>
              <a:gd name="T37" fmla="*/ 212 h 489"/>
              <a:gd name="T38" fmla="*/ 401 w 490"/>
              <a:gd name="T39" fmla="*/ 155 h 489"/>
              <a:gd name="T40" fmla="*/ 245 w 490"/>
              <a:gd name="T41" fmla="*/ 0 h 489"/>
              <a:gd name="T42" fmla="*/ 88 w 490"/>
              <a:gd name="T43" fmla="*/ 155 h 489"/>
              <a:gd name="T44" fmla="*/ 88 w 490"/>
              <a:gd name="T45" fmla="*/ 207 h 489"/>
              <a:gd name="T46" fmla="*/ 65 w 490"/>
              <a:gd name="T47" fmla="*/ 212 h 489"/>
              <a:gd name="T48" fmla="*/ 0 w 490"/>
              <a:gd name="T49" fmla="*/ 303 h 489"/>
              <a:gd name="T50" fmla="*/ 65 w 490"/>
              <a:gd name="T51" fmla="*/ 394 h 489"/>
              <a:gd name="T52" fmla="*/ 126 w 490"/>
              <a:gd name="T53" fmla="*/ 399 h 489"/>
              <a:gd name="T54" fmla="*/ 135 w 490"/>
              <a:gd name="T55" fmla="*/ 390 h 489"/>
              <a:gd name="T56" fmla="*/ 135 w 490"/>
              <a:gd name="T57" fmla="*/ 214 h 489"/>
              <a:gd name="T58" fmla="*/ 106 w 490"/>
              <a:gd name="T59" fmla="*/ 206 h 489"/>
              <a:gd name="T60" fmla="*/ 106 w 490"/>
              <a:gd name="T61" fmla="*/ 155 h 489"/>
              <a:gd name="T62" fmla="*/ 245 w 490"/>
              <a:gd name="T63" fmla="*/ 17 h 489"/>
              <a:gd name="T64" fmla="*/ 383 w 490"/>
              <a:gd name="T65" fmla="*/ 206 h 489"/>
              <a:gd name="T66" fmla="*/ 363 w 490"/>
              <a:gd name="T67" fmla="*/ 206 h 489"/>
              <a:gd name="T68" fmla="*/ 354 w 490"/>
              <a:gd name="T69" fmla="*/ 390 h 489"/>
              <a:gd name="T70" fmla="*/ 363 w 490"/>
              <a:gd name="T71" fmla="*/ 399 h 489"/>
              <a:gd name="T72" fmla="*/ 383 w 490"/>
              <a:gd name="T73" fmla="*/ 449 h 489"/>
              <a:gd name="T74" fmla="*/ 383 w 490"/>
              <a:gd name="T75" fmla="*/ 450 h 489"/>
              <a:gd name="T76" fmla="*/ 377 w 490"/>
              <a:gd name="T77" fmla="*/ 464 h 489"/>
              <a:gd name="T78" fmla="*/ 363 w 490"/>
              <a:gd name="T79" fmla="*/ 471 h 489"/>
              <a:gd name="T80" fmla="*/ 310 w 490"/>
              <a:gd name="T81" fmla="*/ 471 h 489"/>
              <a:gd name="T82" fmla="*/ 301 w 490"/>
              <a:gd name="T83" fmla="*/ 452 h 489"/>
              <a:gd name="T84" fmla="*/ 274 w 490"/>
              <a:gd name="T85" fmla="*/ 440 h 489"/>
              <a:gd name="T86" fmla="*/ 236 w 490"/>
              <a:gd name="T87" fmla="*/ 480 h 489"/>
              <a:gd name="T88" fmla="*/ 303 w 490"/>
              <a:gd name="T89" fmla="*/ 488 h 489"/>
              <a:gd name="T90" fmla="*/ 363 w 490"/>
              <a:gd name="T91" fmla="*/ 488 h 489"/>
              <a:gd name="T92" fmla="*/ 390 w 490"/>
              <a:gd name="T93" fmla="*/ 476 h 489"/>
              <a:gd name="T94" fmla="*/ 401 w 490"/>
              <a:gd name="T95" fmla="*/ 450 h 489"/>
              <a:gd name="T96" fmla="*/ 401 w 490"/>
              <a:gd name="T97" fmla="*/ 398 h 489"/>
              <a:gd name="T98" fmla="*/ 424 w 490"/>
              <a:gd name="T99" fmla="*/ 394 h 489"/>
              <a:gd name="T100" fmla="*/ 489 w 490"/>
              <a:gd name="T101" fmla="*/ 303 h 489"/>
              <a:gd name="T102" fmla="*/ 424 w 490"/>
              <a:gd name="T103" fmla="*/ 212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0" h="489">
                <a:moveTo>
                  <a:pt x="430" y="372"/>
                </a:moveTo>
                <a:lnTo>
                  <a:pt x="430" y="233"/>
                </a:lnTo>
                <a:lnTo>
                  <a:pt x="430" y="233"/>
                </a:lnTo>
                <a:cubicBezTo>
                  <a:pt x="456" y="247"/>
                  <a:pt x="472" y="273"/>
                  <a:pt x="472" y="303"/>
                </a:cubicBezTo>
                <a:lnTo>
                  <a:pt x="472" y="303"/>
                </a:lnTo>
                <a:cubicBezTo>
                  <a:pt x="472" y="332"/>
                  <a:pt x="456" y="358"/>
                  <a:pt x="430" y="372"/>
                </a:cubicBezTo>
                <a:close/>
                <a:moveTo>
                  <a:pt x="413" y="379"/>
                </a:moveTo>
                <a:lnTo>
                  <a:pt x="413" y="379"/>
                </a:lnTo>
                <a:cubicBezTo>
                  <a:pt x="406" y="381"/>
                  <a:pt x="399" y="382"/>
                  <a:pt x="392" y="382"/>
                </a:cubicBezTo>
                <a:lnTo>
                  <a:pt x="372" y="382"/>
                </a:lnTo>
                <a:lnTo>
                  <a:pt x="372" y="223"/>
                </a:lnTo>
                <a:lnTo>
                  <a:pt x="392" y="223"/>
                </a:lnTo>
                <a:lnTo>
                  <a:pt x="392" y="223"/>
                </a:lnTo>
                <a:cubicBezTo>
                  <a:pt x="399" y="223"/>
                  <a:pt x="406" y="224"/>
                  <a:pt x="413" y="226"/>
                </a:cubicBezTo>
                <a:lnTo>
                  <a:pt x="413" y="379"/>
                </a:lnTo>
                <a:close/>
                <a:moveTo>
                  <a:pt x="255" y="471"/>
                </a:moveTo>
                <a:lnTo>
                  <a:pt x="255" y="471"/>
                </a:lnTo>
                <a:cubicBezTo>
                  <a:pt x="258" y="463"/>
                  <a:pt x="266" y="458"/>
                  <a:pt x="274" y="458"/>
                </a:cubicBezTo>
                <a:lnTo>
                  <a:pt x="274" y="458"/>
                </a:lnTo>
                <a:cubicBezTo>
                  <a:pt x="283" y="458"/>
                  <a:pt x="290" y="463"/>
                  <a:pt x="292" y="471"/>
                </a:cubicBezTo>
                <a:lnTo>
                  <a:pt x="255" y="471"/>
                </a:lnTo>
                <a:close/>
                <a:moveTo>
                  <a:pt x="117" y="223"/>
                </a:moveTo>
                <a:lnTo>
                  <a:pt x="117" y="382"/>
                </a:lnTo>
                <a:lnTo>
                  <a:pt x="97" y="382"/>
                </a:lnTo>
                <a:lnTo>
                  <a:pt x="97" y="382"/>
                </a:lnTo>
                <a:cubicBezTo>
                  <a:pt x="90" y="382"/>
                  <a:pt x="83" y="381"/>
                  <a:pt x="77" y="379"/>
                </a:cubicBezTo>
                <a:lnTo>
                  <a:pt x="77" y="226"/>
                </a:lnTo>
                <a:lnTo>
                  <a:pt x="77" y="226"/>
                </a:lnTo>
                <a:cubicBezTo>
                  <a:pt x="83" y="224"/>
                  <a:pt x="90" y="223"/>
                  <a:pt x="97" y="223"/>
                </a:cubicBezTo>
                <a:lnTo>
                  <a:pt x="117" y="223"/>
                </a:lnTo>
                <a:close/>
                <a:moveTo>
                  <a:pt x="59" y="371"/>
                </a:moveTo>
                <a:lnTo>
                  <a:pt x="59" y="371"/>
                </a:lnTo>
                <a:cubicBezTo>
                  <a:pt x="34" y="357"/>
                  <a:pt x="18" y="331"/>
                  <a:pt x="18" y="303"/>
                </a:cubicBezTo>
                <a:lnTo>
                  <a:pt x="18" y="303"/>
                </a:lnTo>
                <a:cubicBezTo>
                  <a:pt x="18" y="273"/>
                  <a:pt x="34" y="247"/>
                  <a:pt x="59" y="233"/>
                </a:cubicBezTo>
                <a:lnTo>
                  <a:pt x="59" y="371"/>
                </a:lnTo>
                <a:close/>
                <a:moveTo>
                  <a:pt x="424" y="212"/>
                </a:moveTo>
                <a:lnTo>
                  <a:pt x="424" y="212"/>
                </a:lnTo>
                <a:cubicBezTo>
                  <a:pt x="416" y="209"/>
                  <a:pt x="409" y="207"/>
                  <a:pt x="401" y="207"/>
                </a:cubicBezTo>
                <a:lnTo>
                  <a:pt x="401" y="155"/>
                </a:lnTo>
                <a:lnTo>
                  <a:pt x="401" y="155"/>
                </a:lnTo>
                <a:cubicBezTo>
                  <a:pt x="401" y="69"/>
                  <a:pt x="331" y="0"/>
                  <a:pt x="245" y="0"/>
                </a:cubicBezTo>
                <a:lnTo>
                  <a:pt x="245" y="0"/>
                </a:lnTo>
                <a:cubicBezTo>
                  <a:pt x="158" y="0"/>
                  <a:pt x="88" y="69"/>
                  <a:pt x="88" y="155"/>
                </a:cubicBezTo>
                <a:lnTo>
                  <a:pt x="88" y="207"/>
                </a:lnTo>
                <a:lnTo>
                  <a:pt x="88" y="207"/>
                </a:lnTo>
                <a:cubicBezTo>
                  <a:pt x="80" y="207"/>
                  <a:pt x="72" y="209"/>
                  <a:pt x="65" y="212"/>
                </a:cubicBezTo>
                <a:lnTo>
                  <a:pt x="65" y="212"/>
                </a:lnTo>
                <a:cubicBezTo>
                  <a:pt x="27" y="225"/>
                  <a:pt x="0" y="261"/>
                  <a:pt x="0" y="303"/>
                </a:cubicBezTo>
                <a:lnTo>
                  <a:pt x="0" y="303"/>
                </a:lnTo>
                <a:cubicBezTo>
                  <a:pt x="0" y="343"/>
                  <a:pt x="27" y="380"/>
                  <a:pt x="65" y="394"/>
                </a:cubicBezTo>
                <a:lnTo>
                  <a:pt x="65" y="394"/>
                </a:lnTo>
                <a:cubicBezTo>
                  <a:pt x="75" y="397"/>
                  <a:pt x="86" y="399"/>
                  <a:pt x="97" y="399"/>
                </a:cubicBezTo>
                <a:lnTo>
                  <a:pt x="126" y="399"/>
                </a:lnTo>
                <a:lnTo>
                  <a:pt x="126" y="399"/>
                </a:lnTo>
                <a:cubicBezTo>
                  <a:pt x="131" y="399"/>
                  <a:pt x="135" y="395"/>
                  <a:pt x="135" y="390"/>
                </a:cubicBezTo>
                <a:lnTo>
                  <a:pt x="135" y="214"/>
                </a:lnTo>
                <a:lnTo>
                  <a:pt x="135" y="214"/>
                </a:lnTo>
                <a:cubicBezTo>
                  <a:pt x="135" y="210"/>
                  <a:pt x="131" y="206"/>
                  <a:pt x="126" y="206"/>
                </a:cubicBezTo>
                <a:lnTo>
                  <a:pt x="106" y="206"/>
                </a:lnTo>
                <a:lnTo>
                  <a:pt x="106" y="155"/>
                </a:lnTo>
                <a:lnTo>
                  <a:pt x="106" y="155"/>
                </a:lnTo>
                <a:cubicBezTo>
                  <a:pt x="106" y="79"/>
                  <a:pt x="168" y="17"/>
                  <a:pt x="245" y="17"/>
                </a:cubicBezTo>
                <a:lnTo>
                  <a:pt x="245" y="17"/>
                </a:lnTo>
                <a:cubicBezTo>
                  <a:pt x="321" y="17"/>
                  <a:pt x="383" y="79"/>
                  <a:pt x="383" y="155"/>
                </a:cubicBezTo>
                <a:lnTo>
                  <a:pt x="383" y="206"/>
                </a:lnTo>
                <a:lnTo>
                  <a:pt x="363" y="206"/>
                </a:lnTo>
                <a:lnTo>
                  <a:pt x="363" y="206"/>
                </a:lnTo>
                <a:cubicBezTo>
                  <a:pt x="358" y="206"/>
                  <a:pt x="354" y="210"/>
                  <a:pt x="354" y="214"/>
                </a:cubicBezTo>
                <a:lnTo>
                  <a:pt x="354" y="390"/>
                </a:lnTo>
                <a:lnTo>
                  <a:pt x="354" y="390"/>
                </a:lnTo>
                <a:cubicBezTo>
                  <a:pt x="354" y="395"/>
                  <a:pt x="358" y="399"/>
                  <a:pt x="363" y="399"/>
                </a:cubicBezTo>
                <a:lnTo>
                  <a:pt x="383" y="399"/>
                </a:lnTo>
                <a:lnTo>
                  <a:pt x="383" y="449"/>
                </a:lnTo>
                <a:lnTo>
                  <a:pt x="383" y="450"/>
                </a:lnTo>
                <a:lnTo>
                  <a:pt x="383" y="450"/>
                </a:lnTo>
                <a:cubicBezTo>
                  <a:pt x="383" y="455"/>
                  <a:pt x="381" y="460"/>
                  <a:pt x="377" y="464"/>
                </a:cubicBezTo>
                <a:lnTo>
                  <a:pt x="377" y="464"/>
                </a:lnTo>
                <a:cubicBezTo>
                  <a:pt x="374" y="468"/>
                  <a:pt x="369" y="471"/>
                  <a:pt x="363" y="471"/>
                </a:cubicBezTo>
                <a:lnTo>
                  <a:pt x="363" y="471"/>
                </a:lnTo>
                <a:lnTo>
                  <a:pt x="310" y="471"/>
                </a:lnTo>
                <a:lnTo>
                  <a:pt x="310" y="471"/>
                </a:lnTo>
                <a:cubicBezTo>
                  <a:pt x="309" y="464"/>
                  <a:pt x="306" y="457"/>
                  <a:pt x="301" y="452"/>
                </a:cubicBezTo>
                <a:lnTo>
                  <a:pt x="301" y="452"/>
                </a:lnTo>
                <a:cubicBezTo>
                  <a:pt x="293" y="445"/>
                  <a:pt x="284" y="440"/>
                  <a:pt x="274" y="440"/>
                </a:cubicBezTo>
                <a:lnTo>
                  <a:pt x="274" y="440"/>
                </a:lnTo>
                <a:cubicBezTo>
                  <a:pt x="253" y="440"/>
                  <a:pt x="236" y="458"/>
                  <a:pt x="236" y="480"/>
                </a:cubicBezTo>
                <a:lnTo>
                  <a:pt x="236" y="480"/>
                </a:lnTo>
                <a:cubicBezTo>
                  <a:pt x="236" y="484"/>
                  <a:pt x="240" y="488"/>
                  <a:pt x="245" y="488"/>
                </a:cubicBezTo>
                <a:lnTo>
                  <a:pt x="303" y="488"/>
                </a:lnTo>
                <a:lnTo>
                  <a:pt x="363" y="488"/>
                </a:lnTo>
                <a:lnTo>
                  <a:pt x="363" y="488"/>
                </a:lnTo>
                <a:lnTo>
                  <a:pt x="363" y="488"/>
                </a:lnTo>
                <a:cubicBezTo>
                  <a:pt x="373" y="488"/>
                  <a:pt x="382" y="483"/>
                  <a:pt x="390" y="476"/>
                </a:cubicBezTo>
                <a:lnTo>
                  <a:pt x="390" y="476"/>
                </a:lnTo>
                <a:cubicBezTo>
                  <a:pt x="397" y="470"/>
                  <a:pt x="401" y="460"/>
                  <a:pt x="401" y="450"/>
                </a:cubicBezTo>
                <a:lnTo>
                  <a:pt x="401" y="449"/>
                </a:lnTo>
                <a:lnTo>
                  <a:pt x="401" y="398"/>
                </a:lnTo>
                <a:lnTo>
                  <a:pt x="401" y="398"/>
                </a:lnTo>
                <a:cubicBezTo>
                  <a:pt x="409" y="397"/>
                  <a:pt x="417" y="396"/>
                  <a:pt x="424" y="394"/>
                </a:cubicBezTo>
                <a:lnTo>
                  <a:pt x="424" y="394"/>
                </a:lnTo>
                <a:cubicBezTo>
                  <a:pt x="463" y="380"/>
                  <a:pt x="489" y="344"/>
                  <a:pt x="489" y="303"/>
                </a:cubicBezTo>
                <a:lnTo>
                  <a:pt x="489" y="303"/>
                </a:lnTo>
                <a:cubicBezTo>
                  <a:pt x="489" y="261"/>
                  <a:pt x="463" y="225"/>
                  <a:pt x="424" y="212"/>
                </a:cubicBezTo>
                <a:close/>
              </a:path>
            </a:pathLst>
          </a:custGeom>
          <a:solidFill>
            <a:schemeClr val="bg1"/>
          </a:solidFill>
          <a:ln>
            <a:noFill/>
          </a:ln>
          <a:effectLst/>
        </p:spPr>
        <p:txBody>
          <a:bodyPr wrap="none" anchor="ctr"/>
          <a:lstStyle/>
          <a:p>
            <a:endParaRPr lang="en-US" sz="7197" dirty="0">
              <a:latin typeface="Open Sans Regular" charset="0"/>
            </a:endParaRPr>
          </a:p>
        </p:txBody>
      </p:sp>
      <p:sp>
        <p:nvSpPr>
          <p:cNvPr id="48" name="TextBox 47"/>
          <p:cNvSpPr txBox="1"/>
          <p:nvPr/>
        </p:nvSpPr>
        <p:spPr>
          <a:xfrm>
            <a:off x="11942355" y="8243246"/>
            <a:ext cx="3894849" cy="553998"/>
          </a:xfrm>
          <a:prstGeom prst="rect">
            <a:avLst/>
          </a:prstGeom>
          <a:noFill/>
        </p:spPr>
        <p:txBody>
          <a:bodyPr wrap="none" rtlCol="0" anchor="ctr" anchorCtr="0">
            <a:spAutoFit/>
          </a:bodyPr>
          <a:lstStyle/>
          <a:p>
            <a:r>
              <a:rPr lang="en-US" sz="3000" b="1" dirty="0">
                <a:solidFill>
                  <a:schemeClr val="tx2"/>
                </a:solidFill>
                <a:latin typeface="Montserrat Bold" charset="0"/>
                <a:ea typeface="Montserrat Bold" charset="0"/>
                <a:cs typeface="Montserrat Bold" charset="0"/>
              </a:rPr>
              <a:t>AGE RESTRICTED KIOSK</a:t>
            </a:r>
          </a:p>
        </p:txBody>
      </p:sp>
      <p:sp>
        <p:nvSpPr>
          <p:cNvPr id="49" name="Subtitle 2"/>
          <p:cNvSpPr txBox="1">
            <a:spLocks/>
          </p:cNvSpPr>
          <p:nvPr/>
        </p:nvSpPr>
        <p:spPr>
          <a:xfrm>
            <a:off x="11831808" y="8848044"/>
            <a:ext cx="9609441"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chemeClr val="tx1"/>
                </a:solidFill>
                <a:latin typeface="Montserrat Light" charset="0"/>
                <a:ea typeface="Montserrat Light" charset="0"/>
                <a:cs typeface="Montserrat Light" charset="0"/>
              </a:rPr>
              <a:t>Public area kiosk for cigarettes would become automated to serve to the right age group</a:t>
            </a:r>
          </a:p>
        </p:txBody>
      </p:sp>
      <p:sp>
        <p:nvSpPr>
          <p:cNvPr id="50" name="Oval 49"/>
          <p:cNvSpPr/>
          <p:nvPr/>
        </p:nvSpPr>
        <p:spPr>
          <a:xfrm>
            <a:off x="9876582" y="8421662"/>
            <a:ext cx="1601804" cy="16018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grpSp>
        <p:nvGrpSpPr>
          <p:cNvPr id="51" name="Group 50"/>
          <p:cNvGrpSpPr/>
          <p:nvPr/>
        </p:nvGrpSpPr>
        <p:grpSpPr>
          <a:xfrm>
            <a:off x="10263019" y="8744837"/>
            <a:ext cx="811671" cy="737884"/>
            <a:chOff x="2790820" y="6602587"/>
            <a:chExt cx="1068508" cy="971373"/>
          </a:xfrm>
          <a:solidFill>
            <a:schemeClr val="bg1"/>
          </a:solidFill>
        </p:grpSpPr>
        <p:sp>
          <p:nvSpPr>
            <p:cNvPr id="52" name="Freeform 51"/>
            <p:cNvSpPr>
              <a:spLocks noChangeArrowheads="1"/>
            </p:cNvSpPr>
            <p:nvPr/>
          </p:nvSpPr>
          <p:spPr bwMode="auto">
            <a:xfrm>
              <a:off x="2790820" y="7165984"/>
              <a:ext cx="1068508" cy="407976"/>
            </a:xfrm>
            <a:custGeom>
              <a:avLst/>
              <a:gdLst>
                <a:gd name="T0" fmla="*/ 18 w 484"/>
                <a:gd name="T1" fmla="*/ 165 h 184"/>
                <a:gd name="T2" fmla="*/ 18 w 484"/>
                <a:gd name="T3" fmla="*/ 165 h 184"/>
                <a:gd name="T4" fmla="*/ 116 w 484"/>
                <a:gd name="T5" fmla="*/ 22 h 184"/>
                <a:gd name="T6" fmla="*/ 116 w 484"/>
                <a:gd name="T7" fmla="*/ 22 h 184"/>
                <a:gd name="T8" fmla="*/ 242 w 484"/>
                <a:gd name="T9" fmla="*/ 92 h 184"/>
                <a:gd name="T10" fmla="*/ 242 w 484"/>
                <a:gd name="T11" fmla="*/ 92 h 184"/>
                <a:gd name="T12" fmla="*/ 369 w 484"/>
                <a:gd name="T13" fmla="*/ 22 h 184"/>
                <a:gd name="T14" fmla="*/ 369 w 484"/>
                <a:gd name="T15" fmla="*/ 22 h 184"/>
                <a:gd name="T16" fmla="*/ 465 w 484"/>
                <a:gd name="T17" fmla="*/ 165 h 184"/>
                <a:gd name="T18" fmla="*/ 18 w 484"/>
                <a:gd name="T19" fmla="*/ 165 h 184"/>
                <a:gd name="T20" fmla="*/ 369 w 484"/>
                <a:gd name="T21" fmla="*/ 2 h 184"/>
                <a:gd name="T22" fmla="*/ 369 w 484"/>
                <a:gd name="T23" fmla="*/ 2 h 184"/>
                <a:gd name="T24" fmla="*/ 357 w 484"/>
                <a:gd name="T25" fmla="*/ 7 h 184"/>
                <a:gd name="T26" fmla="*/ 357 w 484"/>
                <a:gd name="T27" fmla="*/ 7 h 184"/>
                <a:gd name="T28" fmla="*/ 242 w 484"/>
                <a:gd name="T29" fmla="*/ 74 h 184"/>
                <a:gd name="T30" fmla="*/ 242 w 484"/>
                <a:gd name="T31" fmla="*/ 74 h 184"/>
                <a:gd name="T32" fmla="*/ 126 w 484"/>
                <a:gd name="T33" fmla="*/ 7 h 184"/>
                <a:gd name="T34" fmla="*/ 126 w 484"/>
                <a:gd name="T35" fmla="*/ 7 h 184"/>
                <a:gd name="T36" fmla="*/ 114 w 484"/>
                <a:gd name="T37" fmla="*/ 2 h 184"/>
                <a:gd name="T38" fmla="*/ 114 w 484"/>
                <a:gd name="T39" fmla="*/ 2 h 184"/>
                <a:gd name="T40" fmla="*/ 0 w 484"/>
                <a:gd name="T41" fmla="*/ 173 h 184"/>
                <a:gd name="T42" fmla="*/ 0 w 484"/>
                <a:gd name="T43" fmla="*/ 173 h 184"/>
                <a:gd name="T44" fmla="*/ 2 w 484"/>
                <a:gd name="T45" fmla="*/ 179 h 184"/>
                <a:gd name="T46" fmla="*/ 2 w 484"/>
                <a:gd name="T47" fmla="*/ 179 h 184"/>
                <a:gd name="T48" fmla="*/ 9 w 484"/>
                <a:gd name="T49" fmla="*/ 183 h 184"/>
                <a:gd name="T50" fmla="*/ 475 w 484"/>
                <a:gd name="T51" fmla="*/ 183 h 184"/>
                <a:gd name="T52" fmla="*/ 475 w 484"/>
                <a:gd name="T53" fmla="*/ 183 h 184"/>
                <a:gd name="T54" fmla="*/ 481 w 484"/>
                <a:gd name="T55" fmla="*/ 179 h 184"/>
                <a:gd name="T56" fmla="*/ 481 w 484"/>
                <a:gd name="T57" fmla="*/ 179 h 184"/>
                <a:gd name="T58" fmla="*/ 483 w 484"/>
                <a:gd name="T59" fmla="*/ 173 h 184"/>
                <a:gd name="T60" fmla="*/ 483 w 484"/>
                <a:gd name="T61" fmla="*/ 173 h 184"/>
                <a:gd name="T62" fmla="*/ 369 w 484"/>
                <a:gd name="T63"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4" h="184">
                  <a:moveTo>
                    <a:pt x="18" y="165"/>
                  </a:moveTo>
                  <a:lnTo>
                    <a:pt x="18" y="165"/>
                  </a:lnTo>
                  <a:cubicBezTo>
                    <a:pt x="20" y="139"/>
                    <a:pt x="34" y="63"/>
                    <a:pt x="116" y="22"/>
                  </a:cubicBezTo>
                  <a:lnTo>
                    <a:pt x="116" y="22"/>
                  </a:lnTo>
                  <a:cubicBezTo>
                    <a:pt x="143" y="65"/>
                    <a:pt x="191" y="92"/>
                    <a:pt x="242" y="92"/>
                  </a:cubicBezTo>
                  <a:lnTo>
                    <a:pt x="242" y="92"/>
                  </a:lnTo>
                  <a:cubicBezTo>
                    <a:pt x="293" y="92"/>
                    <a:pt x="342" y="65"/>
                    <a:pt x="369" y="22"/>
                  </a:cubicBezTo>
                  <a:lnTo>
                    <a:pt x="369" y="22"/>
                  </a:lnTo>
                  <a:cubicBezTo>
                    <a:pt x="449" y="63"/>
                    <a:pt x="463" y="139"/>
                    <a:pt x="465" y="165"/>
                  </a:cubicBezTo>
                  <a:lnTo>
                    <a:pt x="18" y="165"/>
                  </a:lnTo>
                  <a:close/>
                  <a:moveTo>
                    <a:pt x="369" y="2"/>
                  </a:moveTo>
                  <a:lnTo>
                    <a:pt x="369" y="2"/>
                  </a:lnTo>
                  <a:cubicBezTo>
                    <a:pt x="365" y="0"/>
                    <a:pt x="360" y="2"/>
                    <a:pt x="357" y="7"/>
                  </a:cubicBezTo>
                  <a:lnTo>
                    <a:pt x="357" y="7"/>
                  </a:lnTo>
                  <a:cubicBezTo>
                    <a:pt x="334" y="49"/>
                    <a:pt x="289" y="74"/>
                    <a:pt x="242" y="74"/>
                  </a:cubicBezTo>
                  <a:lnTo>
                    <a:pt x="242" y="74"/>
                  </a:lnTo>
                  <a:cubicBezTo>
                    <a:pt x="194" y="74"/>
                    <a:pt x="150" y="49"/>
                    <a:pt x="126" y="7"/>
                  </a:cubicBezTo>
                  <a:lnTo>
                    <a:pt x="126" y="7"/>
                  </a:lnTo>
                  <a:cubicBezTo>
                    <a:pt x="124" y="2"/>
                    <a:pt x="119" y="0"/>
                    <a:pt x="114" y="2"/>
                  </a:cubicBezTo>
                  <a:lnTo>
                    <a:pt x="114" y="2"/>
                  </a:lnTo>
                  <a:cubicBezTo>
                    <a:pt x="1" y="54"/>
                    <a:pt x="0" y="172"/>
                    <a:pt x="0" y="173"/>
                  </a:cubicBezTo>
                  <a:lnTo>
                    <a:pt x="0" y="173"/>
                  </a:lnTo>
                  <a:cubicBezTo>
                    <a:pt x="0" y="177"/>
                    <a:pt x="1" y="178"/>
                    <a:pt x="2" y="179"/>
                  </a:cubicBezTo>
                  <a:lnTo>
                    <a:pt x="2" y="179"/>
                  </a:lnTo>
                  <a:cubicBezTo>
                    <a:pt x="4" y="181"/>
                    <a:pt x="6" y="183"/>
                    <a:pt x="9" y="183"/>
                  </a:cubicBezTo>
                  <a:lnTo>
                    <a:pt x="475" y="183"/>
                  </a:lnTo>
                  <a:lnTo>
                    <a:pt x="475" y="183"/>
                  </a:lnTo>
                  <a:cubicBezTo>
                    <a:pt x="477" y="183"/>
                    <a:pt x="479" y="181"/>
                    <a:pt x="481" y="179"/>
                  </a:cubicBezTo>
                  <a:lnTo>
                    <a:pt x="481" y="179"/>
                  </a:lnTo>
                  <a:cubicBezTo>
                    <a:pt x="483" y="178"/>
                    <a:pt x="483" y="177"/>
                    <a:pt x="483" y="173"/>
                  </a:cubicBezTo>
                  <a:lnTo>
                    <a:pt x="483" y="173"/>
                  </a:lnTo>
                  <a:cubicBezTo>
                    <a:pt x="483" y="172"/>
                    <a:pt x="482" y="54"/>
                    <a:pt x="369" y="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dirty="0">
                <a:latin typeface="Open Sans Regular" charset="0"/>
              </a:endParaRPr>
            </a:p>
          </p:txBody>
        </p:sp>
        <p:sp>
          <p:nvSpPr>
            <p:cNvPr id="53" name="Freeform 52"/>
            <p:cNvSpPr>
              <a:spLocks noChangeArrowheads="1"/>
            </p:cNvSpPr>
            <p:nvPr/>
          </p:nvSpPr>
          <p:spPr bwMode="auto">
            <a:xfrm>
              <a:off x="3101657" y="6602587"/>
              <a:ext cx="446830" cy="660533"/>
            </a:xfrm>
            <a:custGeom>
              <a:avLst/>
              <a:gdLst>
                <a:gd name="T0" fmla="*/ 18 w 204"/>
                <a:gd name="T1" fmla="*/ 102 h 299"/>
                <a:gd name="T2" fmla="*/ 18 w 204"/>
                <a:gd name="T3" fmla="*/ 102 h 299"/>
                <a:gd name="T4" fmla="*/ 102 w 204"/>
                <a:gd name="T5" fmla="*/ 18 h 299"/>
                <a:gd name="T6" fmla="*/ 102 w 204"/>
                <a:gd name="T7" fmla="*/ 18 h 299"/>
                <a:gd name="T8" fmla="*/ 187 w 204"/>
                <a:gd name="T9" fmla="*/ 102 h 299"/>
                <a:gd name="T10" fmla="*/ 187 w 204"/>
                <a:gd name="T11" fmla="*/ 196 h 299"/>
                <a:gd name="T12" fmla="*/ 187 w 204"/>
                <a:gd name="T13" fmla="*/ 196 h 299"/>
                <a:gd name="T14" fmla="*/ 102 w 204"/>
                <a:gd name="T15" fmla="*/ 280 h 299"/>
                <a:gd name="T16" fmla="*/ 102 w 204"/>
                <a:gd name="T17" fmla="*/ 280 h 299"/>
                <a:gd name="T18" fmla="*/ 18 w 204"/>
                <a:gd name="T19" fmla="*/ 196 h 299"/>
                <a:gd name="T20" fmla="*/ 18 w 204"/>
                <a:gd name="T21" fmla="*/ 102 h 299"/>
                <a:gd name="T22" fmla="*/ 102 w 204"/>
                <a:gd name="T23" fmla="*/ 298 h 299"/>
                <a:gd name="T24" fmla="*/ 102 w 204"/>
                <a:gd name="T25" fmla="*/ 298 h 299"/>
                <a:gd name="T26" fmla="*/ 203 w 204"/>
                <a:gd name="T27" fmla="*/ 196 h 299"/>
                <a:gd name="T28" fmla="*/ 203 w 204"/>
                <a:gd name="T29" fmla="*/ 102 h 299"/>
                <a:gd name="T30" fmla="*/ 203 w 204"/>
                <a:gd name="T31" fmla="*/ 102 h 299"/>
                <a:gd name="T32" fmla="*/ 102 w 204"/>
                <a:gd name="T33" fmla="*/ 0 h 299"/>
                <a:gd name="T34" fmla="*/ 102 w 204"/>
                <a:gd name="T35" fmla="*/ 0 h 299"/>
                <a:gd name="T36" fmla="*/ 0 w 204"/>
                <a:gd name="T37" fmla="*/ 102 h 299"/>
                <a:gd name="T38" fmla="*/ 0 w 204"/>
                <a:gd name="T39" fmla="*/ 196 h 299"/>
                <a:gd name="T40" fmla="*/ 0 w 204"/>
                <a:gd name="T41" fmla="*/ 196 h 299"/>
                <a:gd name="T42" fmla="*/ 102 w 204"/>
                <a:gd name="T43" fmla="*/ 29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 h="299">
                  <a:moveTo>
                    <a:pt x="18" y="102"/>
                  </a:moveTo>
                  <a:lnTo>
                    <a:pt x="18" y="102"/>
                  </a:lnTo>
                  <a:cubicBezTo>
                    <a:pt x="18" y="56"/>
                    <a:pt x="55" y="18"/>
                    <a:pt x="102" y="18"/>
                  </a:cubicBezTo>
                  <a:lnTo>
                    <a:pt x="102" y="18"/>
                  </a:lnTo>
                  <a:cubicBezTo>
                    <a:pt x="148" y="18"/>
                    <a:pt x="187" y="56"/>
                    <a:pt x="187" y="102"/>
                  </a:cubicBezTo>
                  <a:lnTo>
                    <a:pt x="187" y="196"/>
                  </a:lnTo>
                  <a:lnTo>
                    <a:pt x="187" y="196"/>
                  </a:lnTo>
                  <a:cubicBezTo>
                    <a:pt x="187" y="242"/>
                    <a:pt x="148" y="280"/>
                    <a:pt x="102" y="280"/>
                  </a:cubicBezTo>
                  <a:lnTo>
                    <a:pt x="102" y="280"/>
                  </a:lnTo>
                  <a:cubicBezTo>
                    <a:pt x="55" y="280"/>
                    <a:pt x="18" y="242"/>
                    <a:pt x="18" y="196"/>
                  </a:cubicBezTo>
                  <a:lnTo>
                    <a:pt x="18" y="102"/>
                  </a:lnTo>
                  <a:close/>
                  <a:moveTo>
                    <a:pt x="102" y="298"/>
                  </a:moveTo>
                  <a:lnTo>
                    <a:pt x="102" y="298"/>
                  </a:lnTo>
                  <a:cubicBezTo>
                    <a:pt x="158" y="298"/>
                    <a:pt x="203" y="251"/>
                    <a:pt x="203" y="196"/>
                  </a:cubicBezTo>
                  <a:lnTo>
                    <a:pt x="203" y="102"/>
                  </a:lnTo>
                  <a:lnTo>
                    <a:pt x="203" y="102"/>
                  </a:lnTo>
                  <a:cubicBezTo>
                    <a:pt x="203" y="46"/>
                    <a:pt x="158" y="0"/>
                    <a:pt x="102" y="0"/>
                  </a:cubicBezTo>
                  <a:lnTo>
                    <a:pt x="102" y="0"/>
                  </a:lnTo>
                  <a:cubicBezTo>
                    <a:pt x="46" y="0"/>
                    <a:pt x="0" y="46"/>
                    <a:pt x="0" y="102"/>
                  </a:cubicBezTo>
                  <a:lnTo>
                    <a:pt x="0" y="196"/>
                  </a:lnTo>
                  <a:lnTo>
                    <a:pt x="0" y="196"/>
                  </a:lnTo>
                  <a:cubicBezTo>
                    <a:pt x="0" y="251"/>
                    <a:pt x="46" y="298"/>
                    <a:pt x="102" y="2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7197" dirty="0">
                <a:latin typeface="Open Sans Regular" charset="0"/>
              </a:endParaRPr>
            </a:p>
          </p:txBody>
        </p:sp>
      </p:grpSp>
    </p:spTree>
    <p:extLst>
      <p:ext uri="{BB962C8B-B14F-4D97-AF65-F5344CB8AC3E}">
        <p14:creationId xmlns:p14="http://schemas.microsoft.com/office/powerpoint/2010/main" val="957260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7807733" y="743713"/>
            <a:ext cx="8772402" cy="1277594"/>
          </a:xfrm>
          <a:prstGeom prst="rect">
            <a:avLst/>
          </a:prstGeom>
          <a:noFill/>
        </p:spPr>
        <p:txBody>
          <a:bodyPr wrap="none" rtlCol="0">
            <a:spAutoFit/>
          </a:bodyPr>
          <a:lstStyle/>
          <a:p>
            <a:pPr algn="ctr">
              <a:lnSpc>
                <a:spcPts val="10000"/>
              </a:lnSpc>
            </a:pPr>
            <a:r>
              <a:rPr lang="en-US" sz="6600" b="1" dirty="0">
                <a:solidFill>
                  <a:schemeClr val="tx2"/>
                </a:solidFill>
                <a:latin typeface="Montserrat Bold" charset="0"/>
                <a:ea typeface="Montserrat Bold" charset="0"/>
                <a:cs typeface="Montserrat Bold" charset="0"/>
              </a:rPr>
              <a:t>CLASSIFACTION GROUPS</a:t>
            </a:r>
          </a:p>
        </p:txBody>
      </p:sp>
      <p:sp>
        <p:nvSpPr>
          <p:cNvPr id="21" name="Oval 20"/>
          <p:cNvSpPr/>
          <p:nvPr/>
        </p:nvSpPr>
        <p:spPr>
          <a:xfrm>
            <a:off x="16740553" y="3988420"/>
            <a:ext cx="5265722" cy="52670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dirty="0">
              <a:solidFill>
                <a:schemeClr val="tx1"/>
              </a:solidFill>
              <a:latin typeface="Open Sans Regular" charset="0"/>
            </a:endParaRPr>
          </a:p>
        </p:txBody>
      </p:sp>
      <p:sp>
        <p:nvSpPr>
          <p:cNvPr id="22" name="Oval 21"/>
          <p:cNvSpPr/>
          <p:nvPr/>
        </p:nvSpPr>
        <p:spPr>
          <a:xfrm>
            <a:off x="9581470" y="3988420"/>
            <a:ext cx="5265722" cy="526709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dirty="0">
              <a:solidFill>
                <a:schemeClr val="tx1"/>
              </a:solidFill>
              <a:latin typeface="Open Sans Regular" charset="0"/>
            </a:endParaRPr>
          </a:p>
        </p:txBody>
      </p:sp>
      <p:sp>
        <p:nvSpPr>
          <p:cNvPr id="24" name="Oval 23"/>
          <p:cNvSpPr/>
          <p:nvPr/>
        </p:nvSpPr>
        <p:spPr>
          <a:xfrm>
            <a:off x="2422387" y="3988420"/>
            <a:ext cx="5265722" cy="52670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sz="6400" dirty="0">
              <a:solidFill>
                <a:schemeClr val="tx1"/>
              </a:solidFill>
              <a:latin typeface="Open Sans Regular" charset="0"/>
            </a:endParaRPr>
          </a:p>
        </p:txBody>
      </p:sp>
      <p:sp>
        <p:nvSpPr>
          <p:cNvPr id="25" name="TextBox 24"/>
          <p:cNvSpPr txBox="1"/>
          <p:nvPr/>
        </p:nvSpPr>
        <p:spPr>
          <a:xfrm>
            <a:off x="17278129" y="5806358"/>
            <a:ext cx="4190571" cy="1631216"/>
          </a:xfrm>
          <a:prstGeom prst="rect">
            <a:avLst/>
          </a:prstGeom>
          <a:noFill/>
        </p:spPr>
        <p:txBody>
          <a:bodyPr wrap="none" rtlCol="0">
            <a:spAutoFit/>
          </a:bodyPr>
          <a:lstStyle/>
          <a:p>
            <a:pPr algn="ctr">
              <a:lnSpc>
                <a:spcPts val="12000"/>
              </a:lnSpc>
            </a:pPr>
            <a:r>
              <a:rPr lang="en-US" sz="10000" b="1" dirty="0">
                <a:solidFill>
                  <a:schemeClr val="bg1"/>
                </a:solidFill>
                <a:latin typeface="Montserrat Bold" charset="0"/>
                <a:ea typeface="Montserrat Bold" charset="0"/>
                <a:cs typeface="Montserrat Bold" charset="0"/>
              </a:rPr>
              <a:t>SENIOR</a:t>
            </a:r>
          </a:p>
        </p:txBody>
      </p:sp>
      <p:sp>
        <p:nvSpPr>
          <p:cNvPr id="26" name="TextBox 25"/>
          <p:cNvSpPr txBox="1"/>
          <p:nvPr/>
        </p:nvSpPr>
        <p:spPr>
          <a:xfrm>
            <a:off x="3373539" y="5806358"/>
            <a:ext cx="3363421" cy="1631216"/>
          </a:xfrm>
          <a:prstGeom prst="rect">
            <a:avLst/>
          </a:prstGeom>
          <a:noFill/>
        </p:spPr>
        <p:txBody>
          <a:bodyPr wrap="none" rtlCol="0">
            <a:spAutoFit/>
          </a:bodyPr>
          <a:lstStyle/>
          <a:p>
            <a:pPr algn="ctr">
              <a:lnSpc>
                <a:spcPts val="12000"/>
              </a:lnSpc>
            </a:pPr>
            <a:r>
              <a:rPr lang="en-US" sz="10000" b="1" dirty="0">
                <a:solidFill>
                  <a:schemeClr val="bg1"/>
                </a:solidFill>
                <a:latin typeface="Montserrat Bold" charset="0"/>
                <a:ea typeface="Montserrat Bold" charset="0"/>
                <a:cs typeface="Montserrat Bold" charset="0"/>
              </a:rPr>
              <a:t>CHILD</a:t>
            </a:r>
          </a:p>
        </p:txBody>
      </p:sp>
      <p:sp>
        <p:nvSpPr>
          <p:cNvPr id="27" name="TextBox 26"/>
          <p:cNvSpPr txBox="1"/>
          <p:nvPr/>
        </p:nvSpPr>
        <p:spPr>
          <a:xfrm>
            <a:off x="10369597" y="5806358"/>
            <a:ext cx="3689472" cy="1631216"/>
          </a:xfrm>
          <a:prstGeom prst="rect">
            <a:avLst/>
          </a:prstGeom>
          <a:noFill/>
        </p:spPr>
        <p:txBody>
          <a:bodyPr wrap="none" rtlCol="0">
            <a:spAutoFit/>
          </a:bodyPr>
          <a:lstStyle/>
          <a:p>
            <a:pPr algn="ctr">
              <a:lnSpc>
                <a:spcPts val="12000"/>
              </a:lnSpc>
            </a:pPr>
            <a:r>
              <a:rPr lang="en-US" sz="10000" b="1" dirty="0">
                <a:solidFill>
                  <a:schemeClr val="bg1"/>
                </a:solidFill>
                <a:latin typeface="Montserrat Bold" charset="0"/>
                <a:ea typeface="Montserrat Bold" charset="0"/>
                <a:cs typeface="Montserrat Bold" charset="0"/>
              </a:rPr>
              <a:t>ADULT</a:t>
            </a:r>
          </a:p>
        </p:txBody>
      </p:sp>
      <p:sp>
        <p:nvSpPr>
          <p:cNvPr id="2" name="Oval 1"/>
          <p:cNvSpPr/>
          <p:nvPr/>
        </p:nvSpPr>
        <p:spPr>
          <a:xfrm>
            <a:off x="11653566" y="3430859"/>
            <a:ext cx="1115122" cy="1115122"/>
          </a:xfrm>
          <a:prstGeom prst="ellipse">
            <a:avLst/>
          </a:prstGeom>
          <a:solidFill>
            <a:schemeClr val="bg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1" name="Oval 30"/>
          <p:cNvSpPr/>
          <p:nvPr/>
        </p:nvSpPr>
        <p:spPr>
          <a:xfrm>
            <a:off x="18815852" y="3430859"/>
            <a:ext cx="1115122" cy="1115122"/>
          </a:xfrm>
          <a:prstGeom prst="ellipse">
            <a:avLst/>
          </a:prstGeom>
          <a:solidFill>
            <a:schemeClr val="bg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3" name="Oval 32"/>
          <p:cNvSpPr/>
          <p:nvPr/>
        </p:nvSpPr>
        <p:spPr>
          <a:xfrm>
            <a:off x="4497687" y="3430859"/>
            <a:ext cx="1115122" cy="1115122"/>
          </a:xfrm>
          <a:prstGeom prst="ellipse">
            <a:avLst/>
          </a:prstGeom>
          <a:solidFill>
            <a:schemeClr val="bg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6" name="TextBox 35"/>
          <p:cNvSpPr txBox="1"/>
          <p:nvPr/>
        </p:nvSpPr>
        <p:spPr>
          <a:xfrm>
            <a:off x="18717074" y="9813073"/>
            <a:ext cx="1385316"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SENIOR</a:t>
            </a:r>
          </a:p>
        </p:txBody>
      </p:sp>
      <p:sp>
        <p:nvSpPr>
          <p:cNvPr id="37" name="Subtitle 2"/>
          <p:cNvSpPr txBox="1">
            <a:spLocks/>
          </p:cNvSpPr>
          <p:nvPr/>
        </p:nvSpPr>
        <p:spPr>
          <a:xfrm>
            <a:off x="16991598" y="10417871"/>
            <a:ext cx="4836260"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ABOVE 60 YEARS OLD</a:t>
            </a:r>
          </a:p>
        </p:txBody>
      </p:sp>
      <p:sp>
        <p:nvSpPr>
          <p:cNvPr id="39" name="Subtitle 2"/>
          <p:cNvSpPr txBox="1">
            <a:spLocks/>
          </p:cNvSpPr>
          <p:nvPr/>
        </p:nvSpPr>
        <p:spPr>
          <a:xfrm>
            <a:off x="2628826" y="10417871"/>
            <a:ext cx="4836260"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LESS THAN 18 YEARS OLD</a:t>
            </a:r>
          </a:p>
        </p:txBody>
      </p:sp>
      <p:sp>
        <p:nvSpPr>
          <p:cNvPr id="40" name="TextBox 39"/>
          <p:cNvSpPr txBox="1"/>
          <p:nvPr/>
        </p:nvSpPr>
        <p:spPr>
          <a:xfrm>
            <a:off x="11593459" y="9813073"/>
            <a:ext cx="1235339"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ADULT</a:t>
            </a:r>
          </a:p>
        </p:txBody>
      </p:sp>
      <p:sp>
        <p:nvSpPr>
          <p:cNvPr id="41" name="Subtitle 2"/>
          <p:cNvSpPr txBox="1">
            <a:spLocks/>
          </p:cNvSpPr>
          <p:nvPr/>
        </p:nvSpPr>
        <p:spPr>
          <a:xfrm>
            <a:off x="9792994" y="10417871"/>
            <a:ext cx="4836260"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BETWEEN 18 TO 60 YEARS OLD</a:t>
            </a:r>
          </a:p>
        </p:txBody>
      </p:sp>
      <p:sp>
        <p:nvSpPr>
          <p:cNvPr id="43" name="TextBox 42"/>
          <p:cNvSpPr txBox="1"/>
          <p:nvPr/>
        </p:nvSpPr>
        <p:spPr>
          <a:xfrm>
            <a:off x="4149920" y="9813073"/>
            <a:ext cx="1794081"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CHILDREN</a:t>
            </a:r>
          </a:p>
        </p:txBody>
      </p:sp>
    </p:spTree>
    <p:extLst>
      <p:ext uri="{BB962C8B-B14F-4D97-AF65-F5344CB8AC3E}">
        <p14:creationId xmlns:p14="http://schemas.microsoft.com/office/powerpoint/2010/main" val="19031991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9886738" y="743713"/>
            <a:ext cx="4614405" cy="1277594"/>
          </a:xfrm>
          <a:prstGeom prst="rect">
            <a:avLst/>
          </a:prstGeom>
          <a:noFill/>
        </p:spPr>
        <p:txBody>
          <a:bodyPr wrap="none" rtlCol="0">
            <a:spAutoFit/>
          </a:bodyPr>
          <a:lstStyle/>
          <a:p>
            <a:pPr algn="ctr">
              <a:lnSpc>
                <a:spcPts val="10000"/>
              </a:lnSpc>
            </a:pPr>
            <a:r>
              <a:rPr lang="en-US" sz="6600" b="1" dirty="0">
                <a:solidFill>
                  <a:schemeClr val="tx2"/>
                </a:solidFill>
                <a:latin typeface="Montserrat Bold" charset="0"/>
                <a:ea typeface="Montserrat Bold" charset="0"/>
                <a:cs typeface="Montserrat Bold" charset="0"/>
              </a:rPr>
              <a:t>FLOWCHART</a:t>
            </a:r>
          </a:p>
        </p:txBody>
      </p:sp>
      <p:sp>
        <p:nvSpPr>
          <p:cNvPr id="22" name="Freeform 21"/>
          <p:cNvSpPr/>
          <p:nvPr/>
        </p:nvSpPr>
        <p:spPr>
          <a:xfrm>
            <a:off x="2020771" y="6836357"/>
            <a:ext cx="5850349" cy="1761892"/>
          </a:xfrm>
          <a:custGeom>
            <a:avLst/>
            <a:gdLst>
              <a:gd name="connsiteX0" fmla="*/ 0 w 4388294"/>
              <a:gd name="connsiteY0" fmla="*/ 0 h 1755317"/>
              <a:gd name="connsiteX1" fmla="*/ 3510636 w 4388294"/>
              <a:gd name="connsiteY1" fmla="*/ 0 h 1755317"/>
              <a:gd name="connsiteX2" fmla="*/ 4388294 w 4388294"/>
              <a:gd name="connsiteY2" fmla="*/ 877659 h 1755317"/>
              <a:gd name="connsiteX3" fmla="*/ 3510636 w 4388294"/>
              <a:gd name="connsiteY3" fmla="*/ 1755317 h 1755317"/>
              <a:gd name="connsiteX4" fmla="*/ 0 w 4388294"/>
              <a:gd name="connsiteY4" fmla="*/ 1755317 h 1755317"/>
              <a:gd name="connsiteX5" fmla="*/ 877659 w 4388294"/>
              <a:gd name="connsiteY5" fmla="*/ 877659 h 1755317"/>
              <a:gd name="connsiteX6" fmla="*/ 0 w 4388294"/>
              <a:gd name="connsiteY6" fmla="*/ 0 h 175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8294" h="1755317">
                <a:moveTo>
                  <a:pt x="0" y="0"/>
                </a:moveTo>
                <a:lnTo>
                  <a:pt x="3510636" y="0"/>
                </a:lnTo>
                <a:lnTo>
                  <a:pt x="4388294" y="877659"/>
                </a:lnTo>
                <a:lnTo>
                  <a:pt x="3510636" y="1755317"/>
                </a:lnTo>
                <a:lnTo>
                  <a:pt x="0" y="1755317"/>
                </a:lnTo>
                <a:lnTo>
                  <a:pt x="877659" y="877659"/>
                </a:lnTo>
                <a:lnTo>
                  <a:pt x="0" y="0"/>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37692" tIns="86678" rIns="964336" bIns="86678" numCol="1" spcCol="1270" anchor="ctr" anchorCtr="0">
            <a:noAutofit/>
          </a:bodyPr>
          <a:lstStyle/>
          <a:p>
            <a:pPr lvl="0" algn="ctr" defTabSz="2889250">
              <a:lnSpc>
                <a:spcPct val="90000"/>
              </a:lnSpc>
              <a:spcBef>
                <a:spcPct val="0"/>
              </a:spcBef>
              <a:spcAft>
                <a:spcPct val="35000"/>
              </a:spcAft>
            </a:pPr>
            <a:endParaRPr lang="en-US" sz="6500" kern="1200" dirty="0">
              <a:latin typeface="Open Sans Regular" charset="0"/>
            </a:endParaRPr>
          </a:p>
        </p:txBody>
      </p:sp>
      <p:sp>
        <p:nvSpPr>
          <p:cNvPr id="24" name="Freeform 23"/>
          <p:cNvSpPr/>
          <p:nvPr/>
        </p:nvSpPr>
        <p:spPr>
          <a:xfrm>
            <a:off x="6926884" y="6836357"/>
            <a:ext cx="5850349" cy="1761892"/>
          </a:xfrm>
          <a:custGeom>
            <a:avLst/>
            <a:gdLst>
              <a:gd name="connsiteX0" fmla="*/ 0 w 4388294"/>
              <a:gd name="connsiteY0" fmla="*/ 0 h 1755317"/>
              <a:gd name="connsiteX1" fmla="*/ 3510636 w 4388294"/>
              <a:gd name="connsiteY1" fmla="*/ 0 h 1755317"/>
              <a:gd name="connsiteX2" fmla="*/ 4388294 w 4388294"/>
              <a:gd name="connsiteY2" fmla="*/ 877659 h 1755317"/>
              <a:gd name="connsiteX3" fmla="*/ 3510636 w 4388294"/>
              <a:gd name="connsiteY3" fmla="*/ 1755317 h 1755317"/>
              <a:gd name="connsiteX4" fmla="*/ 0 w 4388294"/>
              <a:gd name="connsiteY4" fmla="*/ 1755317 h 1755317"/>
              <a:gd name="connsiteX5" fmla="*/ 877659 w 4388294"/>
              <a:gd name="connsiteY5" fmla="*/ 877659 h 1755317"/>
              <a:gd name="connsiteX6" fmla="*/ 0 w 4388294"/>
              <a:gd name="connsiteY6" fmla="*/ 0 h 175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8294" h="1755317">
                <a:moveTo>
                  <a:pt x="0" y="0"/>
                </a:moveTo>
                <a:lnTo>
                  <a:pt x="3510636" y="0"/>
                </a:lnTo>
                <a:lnTo>
                  <a:pt x="4388294" y="877659"/>
                </a:lnTo>
                <a:lnTo>
                  <a:pt x="3510636" y="1755317"/>
                </a:lnTo>
                <a:lnTo>
                  <a:pt x="0" y="1755317"/>
                </a:lnTo>
                <a:lnTo>
                  <a:pt x="877659" y="877659"/>
                </a:lnTo>
                <a:lnTo>
                  <a:pt x="0" y="0"/>
                </a:lnTo>
                <a:close/>
              </a:path>
            </a:pathLst>
          </a:cu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wordArtVert" wrap="square" lIns="1137692" tIns="86678" rIns="964336" bIns="86678" numCol="1" spcCol="1270" anchor="ctr" anchorCtr="0">
            <a:noAutofit/>
          </a:bodyPr>
          <a:lstStyle/>
          <a:p>
            <a:pPr lvl="0" algn="ctr" defTabSz="2889250">
              <a:lnSpc>
                <a:spcPct val="90000"/>
              </a:lnSpc>
              <a:spcBef>
                <a:spcPct val="0"/>
              </a:spcBef>
              <a:spcAft>
                <a:spcPct val="35000"/>
              </a:spcAft>
            </a:pPr>
            <a:endParaRPr lang="en-US" sz="6500" kern="1200" dirty="0">
              <a:latin typeface="Open Sans Regular" charset="0"/>
            </a:endParaRPr>
          </a:p>
        </p:txBody>
      </p:sp>
      <p:sp>
        <p:nvSpPr>
          <p:cNvPr id="26" name="Freeform 25"/>
          <p:cNvSpPr/>
          <p:nvPr/>
        </p:nvSpPr>
        <p:spPr>
          <a:xfrm>
            <a:off x="11832997" y="6836357"/>
            <a:ext cx="5850349" cy="1761892"/>
          </a:xfrm>
          <a:custGeom>
            <a:avLst/>
            <a:gdLst>
              <a:gd name="connsiteX0" fmla="*/ 0 w 4388294"/>
              <a:gd name="connsiteY0" fmla="*/ 0 h 1755317"/>
              <a:gd name="connsiteX1" fmla="*/ 3510636 w 4388294"/>
              <a:gd name="connsiteY1" fmla="*/ 0 h 1755317"/>
              <a:gd name="connsiteX2" fmla="*/ 4388294 w 4388294"/>
              <a:gd name="connsiteY2" fmla="*/ 877659 h 1755317"/>
              <a:gd name="connsiteX3" fmla="*/ 3510636 w 4388294"/>
              <a:gd name="connsiteY3" fmla="*/ 1755317 h 1755317"/>
              <a:gd name="connsiteX4" fmla="*/ 0 w 4388294"/>
              <a:gd name="connsiteY4" fmla="*/ 1755317 h 1755317"/>
              <a:gd name="connsiteX5" fmla="*/ 877659 w 4388294"/>
              <a:gd name="connsiteY5" fmla="*/ 877659 h 1755317"/>
              <a:gd name="connsiteX6" fmla="*/ 0 w 4388294"/>
              <a:gd name="connsiteY6" fmla="*/ 0 h 175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8294" h="1755317">
                <a:moveTo>
                  <a:pt x="0" y="0"/>
                </a:moveTo>
                <a:lnTo>
                  <a:pt x="3510636" y="0"/>
                </a:lnTo>
                <a:lnTo>
                  <a:pt x="4388294" y="877659"/>
                </a:lnTo>
                <a:lnTo>
                  <a:pt x="3510636" y="1755317"/>
                </a:lnTo>
                <a:lnTo>
                  <a:pt x="0" y="1755317"/>
                </a:lnTo>
                <a:lnTo>
                  <a:pt x="877659" y="877659"/>
                </a:lnTo>
                <a:lnTo>
                  <a:pt x="0" y="0"/>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37692" tIns="86678" rIns="964336" bIns="86678" numCol="1" spcCol="1270" anchor="ctr" anchorCtr="0">
            <a:noAutofit/>
          </a:bodyPr>
          <a:lstStyle/>
          <a:p>
            <a:pPr lvl="0" algn="ctr" defTabSz="2889250">
              <a:lnSpc>
                <a:spcPct val="90000"/>
              </a:lnSpc>
              <a:spcBef>
                <a:spcPct val="0"/>
              </a:spcBef>
              <a:spcAft>
                <a:spcPct val="35000"/>
              </a:spcAft>
            </a:pPr>
            <a:endParaRPr lang="en-US" sz="6500" kern="1200" dirty="0">
              <a:latin typeface="Open Sans Regular" charset="0"/>
            </a:endParaRPr>
          </a:p>
        </p:txBody>
      </p:sp>
      <p:sp>
        <p:nvSpPr>
          <p:cNvPr id="27" name="Freeform 26"/>
          <p:cNvSpPr/>
          <p:nvPr/>
        </p:nvSpPr>
        <p:spPr>
          <a:xfrm>
            <a:off x="16739110" y="6836357"/>
            <a:ext cx="5850349" cy="1761892"/>
          </a:xfrm>
          <a:custGeom>
            <a:avLst/>
            <a:gdLst>
              <a:gd name="connsiteX0" fmla="*/ 0 w 4388294"/>
              <a:gd name="connsiteY0" fmla="*/ 0 h 1755317"/>
              <a:gd name="connsiteX1" fmla="*/ 3510636 w 4388294"/>
              <a:gd name="connsiteY1" fmla="*/ 0 h 1755317"/>
              <a:gd name="connsiteX2" fmla="*/ 4388294 w 4388294"/>
              <a:gd name="connsiteY2" fmla="*/ 877659 h 1755317"/>
              <a:gd name="connsiteX3" fmla="*/ 3510636 w 4388294"/>
              <a:gd name="connsiteY3" fmla="*/ 1755317 h 1755317"/>
              <a:gd name="connsiteX4" fmla="*/ 0 w 4388294"/>
              <a:gd name="connsiteY4" fmla="*/ 1755317 h 1755317"/>
              <a:gd name="connsiteX5" fmla="*/ 877659 w 4388294"/>
              <a:gd name="connsiteY5" fmla="*/ 877659 h 1755317"/>
              <a:gd name="connsiteX6" fmla="*/ 0 w 4388294"/>
              <a:gd name="connsiteY6" fmla="*/ 0 h 175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8294" h="1755317">
                <a:moveTo>
                  <a:pt x="0" y="0"/>
                </a:moveTo>
                <a:lnTo>
                  <a:pt x="3510636" y="0"/>
                </a:lnTo>
                <a:lnTo>
                  <a:pt x="4388294" y="877659"/>
                </a:lnTo>
                <a:lnTo>
                  <a:pt x="3510636" y="1755317"/>
                </a:lnTo>
                <a:lnTo>
                  <a:pt x="0" y="1755317"/>
                </a:lnTo>
                <a:lnTo>
                  <a:pt x="877659" y="877659"/>
                </a:lnTo>
                <a:lnTo>
                  <a:pt x="0" y="0"/>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37692" tIns="86678" rIns="964336" bIns="86678" numCol="1" spcCol="1270" anchor="ctr" anchorCtr="0">
            <a:noAutofit/>
          </a:bodyPr>
          <a:lstStyle/>
          <a:p>
            <a:pPr lvl="0" algn="ctr" defTabSz="2889250">
              <a:lnSpc>
                <a:spcPct val="90000"/>
              </a:lnSpc>
              <a:spcBef>
                <a:spcPct val="0"/>
              </a:spcBef>
              <a:spcAft>
                <a:spcPct val="35000"/>
              </a:spcAft>
            </a:pPr>
            <a:endParaRPr lang="en-US" sz="6500" kern="1200" dirty="0">
              <a:latin typeface="Open Sans Regular" charset="0"/>
            </a:endParaRPr>
          </a:p>
        </p:txBody>
      </p:sp>
      <p:sp>
        <p:nvSpPr>
          <p:cNvPr id="28" name="TextBox 27"/>
          <p:cNvSpPr txBox="1"/>
          <p:nvPr/>
        </p:nvSpPr>
        <p:spPr>
          <a:xfrm>
            <a:off x="17933305" y="7006484"/>
            <a:ext cx="3362306" cy="1323439"/>
          </a:xfrm>
          <a:prstGeom prst="rect">
            <a:avLst/>
          </a:prstGeom>
          <a:noFill/>
        </p:spPr>
        <p:txBody>
          <a:bodyPr wrap="square" rtlCol="0" anchor="ctr" anchorCtr="0">
            <a:spAutoFit/>
          </a:bodyPr>
          <a:lstStyle/>
          <a:p>
            <a:pPr algn="ctr"/>
            <a:r>
              <a:rPr lang="en-US" sz="4000" b="1" dirty="0">
                <a:solidFill>
                  <a:schemeClr val="bg1"/>
                </a:solidFill>
                <a:latin typeface="Montserrat Bold" charset="0"/>
                <a:ea typeface="Montserrat Bold" charset="0"/>
                <a:cs typeface="Montserrat Bold" charset="0"/>
              </a:rPr>
              <a:t>CLASSIFIED GROUP</a:t>
            </a:r>
          </a:p>
        </p:txBody>
      </p:sp>
      <p:sp>
        <p:nvSpPr>
          <p:cNvPr id="29" name="TextBox 28"/>
          <p:cNvSpPr txBox="1"/>
          <p:nvPr/>
        </p:nvSpPr>
        <p:spPr>
          <a:xfrm>
            <a:off x="3768018" y="7363360"/>
            <a:ext cx="3102260" cy="707886"/>
          </a:xfrm>
          <a:prstGeom prst="rect">
            <a:avLst/>
          </a:prstGeom>
          <a:noFill/>
        </p:spPr>
        <p:txBody>
          <a:bodyPr wrap="none" rtlCol="0" anchor="ctr" anchorCtr="0">
            <a:spAutoFit/>
          </a:bodyPr>
          <a:lstStyle/>
          <a:p>
            <a:pPr algn="ctr"/>
            <a:r>
              <a:rPr lang="en-US" sz="4000" b="1" dirty="0">
                <a:solidFill>
                  <a:schemeClr val="bg1"/>
                </a:solidFill>
                <a:latin typeface="Montserrat Bold" charset="0"/>
                <a:ea typeface="Montserrat Bold" charset="0"/>
                <a:cs typeface="Montserrat Bold" charset="0"/>
              </a:rPr>
              <a:t>INPUT IMAGE</a:t>
            </a:r>
          </a:p>
        </p:txBody>
      </p:sp>
      <p:sp>
        <p:nvSpPr>
          <p:cNvPr id="30" name="TextBox 29"/>
          <p:cNvSpPr txBox="1"/>
          <p:nvPr/>
        </p:nvSpPr>
        <p:spPr>
          <a:xfrm>
            <a:off x="7305150" y="7500603"/>
            <a:ext cx="4825135" cy="505338"/>
          </a:xfrm>
          <a:prstGeom prst="rect">
            <a:avLst/>
          </a:prstGeom>
          <a:noFill/>
        </p:spPr>
        <p:txBody>
          <a:bodyPr vert="horz" wrap="square" rtlCol="0" anchor="ctr" anchorCtr="0">
            <a:noAutofit/>
          </a:bodyPr>
          <a:lstStyle/>
          <a:p>
            <a:pPr algn="ctr"/>
            <a:r>
              <a:rPr lang="en-US" sz="4000" b="1" dirty="0">
                <a:solidFill>
                  <a:schemeClr val="bg1"/>
                </a:solidFill>
                <a:latin typeface="Montserrat Bold" charset="0"/>
                <a:ea typeface="Montserrat Bold" charset="0"/>
                <a:cs typeface="Montserrat Bold" charset="0"/>
              </a:rPr>
              <a:t>FACIAL FEATURE EXTRACTION</a:t>
            </a:r>
          </a:p>
        </p:txBody>
      </p:sp>
      <p:sp>
        <p:nvSpPr>
          <p:cNvPr id="31" name="TextBox 30"/>
          <p:cNvSpPr txBox="1"/>
          <p:nvPr/>
        </p:nvSpPr>
        <p:spPr>
          <a:xfrm>
            <a:off x="12380244" y="7006484"/>
            <a:ext cx="4586301" cy="1323439"/>
          </a:xfrm>
          <a:prstGeom prst="rect">
            <a:avLst/>
          </a:prstGeom>
          <a:noFill/>
        </p:spPr>
        <p:txBody>
          <a:bodyPr wrap="square" rtlCol="0" anchor="ctr" anchorCtr="0">
            <a:spAutoFit/>
          </a:bodyPr>
          <a:lstStyle/>
          <a:p>
            <a:pPr algn="ctr"/>
            <a:r>
              <a:rPr lang="en-US" sz="4000" b="1" dirty="0">
                <a:solidFill>
                  <a:schemeClr val="bg1"/>
                </a:solidFill>
                <a:latin typeface="Montserrat Bold" charset="0"/>
                <a:ea typeface="Montserrat Bold" charset="0"/>
                <a:cs typeface="Montserrat Bold" charset="0"/>
              </a:rPr>
              <a:t>AGE GROUP CLASSIFICATION</a:t>
            </a:r>
          </a:p>
        </p:txBody>
      </p:sp>
      <p:cxnSp>
        <p:nvCxnSpPr>
          <p:cNvPr id="32" name="Straight Connector 31"/>
          <p:cNvCxnSpPr/>
          <p:nvPr/>
        </p:nvCxnSpPr>
        <p:spPr>
          <a:xfrm flipV="1">
            <a:off x="14541191" y="5330208"/>
            <a:ext cx="0" cy="1113266"/>
          </a:xfrm>
          <a:prstGeom prst="line">
            <a:avLst/>
          </a:prstGeom>
          <a:ln w="28575">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90152" y="3157588"/>
            <a:ext cx="2498954"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INSERT IMAGE</a:t>
            </a:r>
          </a:p>
        </p:txBody>
      </p:sp>
      <p:sp>
        <p:nvSpPr>
          <p:cNvPr id="34" name="Subtitle 2"/>
          <p:cNvSpPr txBox="1">
            <a:spLocks/>
          </p:cNvSpPr>
          <p:nvPr/>
        </p:nvSpPr>
        <p:spPr>
          <a:xfrm>
            <a:off x="12130285" y="3459551"/>
            <a:ext cx="4836260" cy="18274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Classifying The Image On The Basis Of Geometric And Wrinkle Features</a:t>
            </a:r>
          </a:p>
        </p:txBody>
      </p:sp>
      <p:cxnSp>
        <p:nvCxnSpPr>
          <p:cNvPr id="35" name="Straight Connector 34"/>
          <p:cNvCxnSpPr/>
          <p:nvPr/>
        </p:nvCxnSpPr>
        <p:spPr>
          <a:xfrm>
            <a:off x="19657315" y="9109144"/>
            <a:ext cx="0" cy="1110633"/>
          </a:xfrm>
          <a:prstGeom prst="line">
            <a:avLst/>
          </a:prstGeom>
          <a:ln w="28575">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8995393" y="10705196"/>
            <a:ext cx="1342162"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RESULT</a:t>
            </a:r>
          </a:p>
        </p:txBody>
      </p:sp>
      <p:sp>
        <p:nvSpPr>
          <p:cNvPr id="37" name="Subtitle 2"/>
          <p:cNvSpPr txBox="1">
            <a:spLocks/>
          </p:cNvSpPr>
          <p:nvPr/>
        </p:nvSpPr>
        <p:spPr>
          <a:xfrm>
            <a:off x="17248343" y="11309994"/>
            <a:ext cx="4836260"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Image Classified Into One Of The Three Categories</a:t>
            </a:r>
          </a:p>
        </p:txBody>
      </p:sp>
      <p:cxnSp>
        <p:nvCxnSpPr>
          <p:cNvPr id="39" name="Straight Connector 38"/>
          <p:cNvCxnSpPr/>
          <p:nvPr/>
        </p:nvCxnSpPr>
        <p:spPr>
          <a:xfrm flipV="1">
            <a:off x="4839630" y="5330208"/>
            <a:ext cx="0" cy="1113266"/>
          </a:xfrm>
          <a:prstGeom prst="line">
            <a:avLst/>
          </a:prstGeom>
          <a:ln w="28575">
            <a:tailEnd type="oval"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2428724" y="3698088"/>
            <a:ext cx="4836260" cy="127599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Add The Image Using The MATLAB UI</a:t>
            </a:r>
          </a:p>
        </p:txBody>
      </p:sp>
      <p:cxnSp>
        <p:nvCxnSpPr>
          <p:cNvPr id="42" name="Straight Connector 41"/>
          <p:cNvCxnSpPr/>
          <p:nvPr/>
        </p:nvCxnSpPr>
        <p:spPr>
          <a:xfrm>
            <a:off x="10044964" y="9109144"/>
            <a:ext cx="0" cy="1110633"/>
          </a:xfrm>
          <a:prstGeom prst="line">
            <a:avLst/>
          </a:prstGeom>
          <a:ln w="2857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410630" y="10705196"/>
            <a:ext cx="3286990"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EXTRACT FEATURES</a:t>
            </a:r>
          </a:p>
        </p:txBody>
      </p:sp>
      <p:sp>
        <p:nvSpPr>
          <p:cNvPr id="44" name="Subtitle 2"/>
          <p:cNvSpPr txBox="1">
            <a:spLocks/>
          </p:cNvSpPr>
          <p:nvPr/>
        </p:nvSpPr>
        <p:spPr>
          <a:xfrm>
            <a:off x="7635992" y="11131090"/>
            <a:ext cx="4836260" cy="237885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First We Used </a:t>
            </a:r>
            <a:r>
              <a:rPr lang="en-US" sz="2700" dirty="0" err="1">
                <a:solidFill>
                  <a:schemeClr val="tx1"/>
                </a:solidFill>
                <a:latin typeface="Montserrat Light" charset="0"/>
                <a:ea typeface="Montserrat Light" charset="0"/>
                <a:cs typeface="Montserrat Light" charset="0"/>
              </a:rPr>
              <a:t>Haar</a:t>
            </a:r>
            <a:r>
              <a:rPr lang="en-US" sz="2700" dirty="0">
                <a:solidFill>
                  <a:schemeClr val="tx1"/>
                </a:solidFill>
                <a:latin typeface="Montserrat Light" charset="0"/>
                <a:ea typeface="Montserrat Light" charset="0"/>
                <a:cs typeface="Montserrat Light" charset="0"/>
              </a:rPr>
              <a:t> Feature Extraction And Then Upgraded To Hog Features To Improve The Prediction</a:t>
            </a:r>
          </a:p>
        </p:txBody>
      </p:sp>
      <p:sp>
        <p:nvSpPr>
          <p:cNvPr id="38" name="TextBox 37">
            <a:extLst>
              <a:ext uri="{FF2B5EF4-FFF2-40B4-BE49-F238E27FC236}">
                <a16:creationId xmlns:a16="http://schemas.microsoft.com/office/drawing/2014/main" id="{89EE7A39-8897-4357-9B51-3B6412931A20}"/>
              </a:ext>
            </a:extLst>
          </p:cNvPr>
          <p:cNvSpPr txBox="1"/>
          <p:nvPr/>
        </p:nvSpPr>
        <p:spPr>
          <a:xfrm>
            <a:off x="13324833" y="3146300"/>
            <a:ext cx="2751972"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HYBRID SYSTEM</a:t>
            </a:r>
          </a:p>
        </p:txBody>
      </p:sp>
    </p:spTree>
    <p:extLst>
      <p:ext uri="{BB962C8B-B14F-4D97-AF65-F5344CB8AC3E}">
        <p14:creationId xmlns:p14="http://schemas.microsoft.com/office/powerpoint/2010/main" val="693759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628748" y="743713"/>
            <a:ext cx="3130345" cy="1277594"/>
          </a:xfrm>
          <a:prstGeom prst="rect">
            <a:avLst/>
          </a:prstGeom>
          <a:noFill/>
        </p:spPr>
        <p:txBody>
          <a:bodyPr wrap="none" rtlCol="0">
            <a:spAutoFit/>
          </a:bodyPr>
          <a:lstStyle/>
          <a:p>
            <a:pPr algn="ctr">
              <a:lnSpc>
                <a:spcPts val="10000"/>
              </a:lnSpc>
            </a:pPr>
            <a:r>
              <a:rPr lang="en-US" sz="6600" b="1" dirty="0">
                <a:solidFill>
                  <a:schemeClr val="tx2"/>
                </a:solidFill>
                <a:latin typeface="Montserrat Bold" charset="0"/>
                <a:ea typeface="Montserrat Bold" charset="0"/>
                <a:cs typeface="Montserrat Bold" charset="0"/>
              </a:rPr>
              <a:t>RESULTS</a:t>
            </a:r>
          </a:p>
        </p:txBody>
      </p:sp>
      <p:sp>
        <p:nvSpPr>
          <p:cNvPr id="48" name="Oval 47"/>
          <p:cNvSpPr/>
          <p:nvPr/>
        </p:nvSpPr>
        <p:spPr>
          <a:xfrm>
            <a:off x="18125022" y="4349284"/>
            <a:ext cx="3834262" cy="3834262"/>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rgbClr val="FFFFFF"/>
              </a:solidFill>
              <a:latin typeface="Open Sans Regular" charset="0"/>
            </a:endParaRPr>
          </a:p>
        </p:txBody>
      </p:sp>
      <p:sp>
        <p:nvSpPr>
          <p:cNvPr id="49" name="Pie 48"/>
          <p:cNvSpPr/>
          <p:nvPr/>
        </p:nvSpPr>
        <p:spPr>
          <a:xfrm flipH="1">
            <a:off x="18125022" y="4349284"/>
            <a:ext cx="3834262" cy="3834262"/>
          </a:xfrm>
          <a:prstGeom prst="pie">
            <a:avLst>
              <a:gd name="adj1" fmla="val 18092523"/>
              <a:gd name="adj2" fmla="val 1620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rgbClr val="FFFFFF"/>
              </a:solidFill>
              <a:latin typeface="Open Sans Regular" charset="0"/>
            </a:endParaRPr>
          </a:p>
        </p:txBody>
      </p:sp>
      <p:sp>
        <p:nvSpPr>
          <p:cNvPr id="50" name="Oval 49"/>
          <p:cNvSpPr/>
          <p:nvPr/>
        </p:nvSpPr>
        <p:spPr>
          <a:xfrm>
            <a:off x="18430917" y="4655179"/>
            <a:ext cx="3222471" cy="322247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chemeClr val="tx1"/>
              </a:solidFill>
              <a:latin typeface="Open Sans Regular" charset="0"/>
            </a:endParaRPr>
          </a:p>
        </p:txBody>
      </p:sp>
      <p:sp>
        <p:nvSpPr>
          <p:cNvPr id="53" name="TextBox 52"/>
          <p:cNvSpPr txBox="1"/>
          <p:nvPr/>
        </p:nvSpPr>
        <p:spPr>
          <a:xfrm>
            <a:off x="19480016" y="6051471"/>
            <a:ext cx="1213474" cy="518347"/>
          </a:xfrm>
          <a:prstGeom prst="rect">
            <a:avLst/>
          </a:prstGeom>
          <a:noFill/>
        </p:spPr>
        <p:txBody>
          <a:bodyPr wrap="none" lIns="0" tIns="0" rIns="0" bIns="0" rtlCol="0">
            <a:spAutoFit/>
          </a:bodyPr>
          <a:lstStyle/>
          <a:p>
            <a:pPr algn="ctr">
              <a:lnSpc>
                <a:spcPts val="3733"/>
              </a:lnSpc>
              <a:spcAft>
                <a:spcPts val="3199"/>
              </a:spcAft>
            </a:pPr>
            <a:r>
              <a:rPr lang="en-US" sz="4800" b="1" dirty="0">
                <a:solidFill>
                  <a:schemeClr val="tx2"/>
                </a:solidFill>
                <a:latin typeface="Montserrat Bold" charset="0"/>
                <a:ea typeface="Montserrat Bold" charset="0"/>
                <a:cs typeface="Montserrat Bold" charset="0"/>
              </a:rPr>
              <a:t>93 %</a:t>
            </a:r>
          </a:p>
        </p:txBody>
      </p:sp>
      <p:sp>
        <p:nvSpPr>
          <p:cNvPr id="58" name="Subtitle 2"/>
          <p:cNvSpPr txBox="1">
            <a:spLocks/>
          </p:cNvSpPr>
          <p:nvPr/>
        </p:nvSpPr>
        <p:spPr>
          <a:xfrm>
            <a:off x="3639758" y="9529038"/>
            <a:ext cx="4836260"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LAST SEMESTER</a:t>
            </a:r>
          </a:p>
        </p:txBody>
      </p:sp>
      <p:sp>
        <p:nvSpPr>
          <p:cNvPr id="59" name="TextBox 58"/>
          <p:cNvSpPr txBox="1"/>
          <p:nvPr/>
        </p:nvSpPr>
        <p:spPr>
          <a:xfrm>
            <a:off x="17889272" y="8975040"/>
            <a:ext cx="4349396"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HOG + NUERAL NETWORK</a:t>
            </a:r>
          </a:p>
        </p:txBody>
      </p:sp>
      <p:sp>
        <p:nvSpPr>
          <p:cNvPr id="60" name="Subtitle 2"/>
          <p:cNvSpPr txBox="1">
            <a:spLocks/>
          </p:cNvSpPr>
          <p:nvPr/>
        </p:nvSpPr>
        <p:spPr>
          <a:xfrm>
            <a:off x="17645833" y="9579838"/>
            <a:ext cx="4836260" cy="72456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300"/>
              </a:lnSpc>
            </a:pPr>
            <a:r>
              <a:rPr lang="en-US" sz="2700" dirty="0">
                <a:solidFill>
                  <a:schemeClr val="tx1"/>
                </a:solidFill>
                <a:latin typeface="Montserrat Light" charset="0"/>
                <a:ea typeface="Montserrat Light" charset="0"/>
                <a:cs typeface="Montserrat Light" charset="0"/>
              </a:rPr>
              <a:t>THIS SEMESTER</a:t>
            </a:r>
          </a:p>
        </p:txBody>
      </p:sp>
      <p:sp>
        <p:nvSpPr>
          <p:cNvPr id="28" name="Oval 27">
            <a:extLst>
              <a:ext uri="{FF2B5EF4-FFF2-40B4-BE49-F238E27FC236}">
                <a16:creationId xmlns:a16="http://schemas.microsoft.com/office/drawing/2014/main" id="{C170176D-EFD4-4AC1-B942-24E6FB52EE4F}"/>
              </a:ext>
            </a:extLst>
          </p:cNvPr>
          <p:cNvSpPr/>
          <p:nvPr/>
        </p:nvSpPr>
        <p:spPr>
          <a:xfrm>
            <a:off x="4335498" y="4043388"/>
            <a:ext cx="3834262" cy="3834262"/>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rgbClr val="FFFFFF"/>
              </a:solidFill>
              <a:latin typeface="Open Sans Regular" charset="0"/>
            </a:endParaRPr>
          </a:p>
        </p:txBody>
      </p:sp>
      <p:sp>
        <p:nvSpPr>
          <p:cNvPr id="29" name="Pie 44">
            <a:extLst>
              <a:ext uri="{FF2B5EF4-FFF2-40B4-BE49-F238E27FC236}">
                <a16:creationId xmlns:a16="http://schemas.microsoft.com/office/drawing/2014/main" id="{7706005A-F064-4DE3-AAA4-1AAB01D5A5F0}"/>
              </a:ext>
            </a:extLst>
          </p:cNvPr>
          <p:cNvSpPr/>
          <p:nvPr/>
        </p:nvSpPr>
        <p:spPr>
          <a:xfrm flipH="1">
            <a:off x="4335498" y="4043388"/>
            <a:ext cx="3834262" cy="3834262"/>
          </a:xfrm>
          <a:prstGeom prst="pie">
            <a:avLst>
              <a:gd name="adj1" fmla="val 77799"/>
              <a:gd name="adj2" fmla="val 162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rgbClr val="FFFFFF"/>
              </a:solidFill>
              <a:latin typeface="Open Sans Regular" charset="0"/>
            </a:endParaRPr>
          </a:p>
        </p:txBody>
      </p:sp>
      <p:sp>
        <p:nvSpPr>
          <p:cNvPr id="30" name="Oval 29">
            <a:extLst>
              <a:ext uri="{FF2B5EF4-FFF2-40B4-BE49-F238E27FC236}">
                <a16:creationId xmlns:a16="http://schemas.microsoft.com/office/drawing/2014/main" id="{0200FD6B-079D-4BD1-83B0-2FE2632FDE0F}"/>
              </a:ext>
            </a:extLst>
          </p:cNvPr>
          <p:cNvSpPr/>
          <p:nvPr/>
        </p:nvSpPr>
        <p:spPr>
          <a:xfrm>
            <a:off x="4641393" y="4349283"/>
            <a:ext cx="3222471" cy="3222471"/>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chemeClr val="tx1"/>
              </a:solidFill>
              <a:latin typeface="Open Sans Regular" charset="0"/>
            </a:endParaRPr>
          </a:p>
        </p:txBody>
      </p:sp>
      <p:sp>
        <p:nvSpPr>
          <p:cNvPr id="31" name="TextBox 30">
            <a:extLst>
              <a:ext uri="{FF2B5EF4-FFF2-40B4-BE49-F238E27FC236}">
                <a16:creationId xmlns:a16="http://schemas.microsoft.com/office/drawing/2014/main" id="{00E6005D-E8F6-4E8C-982D-B7A5760AAD1C}"/>
              </a:ext>
            </a:extLst>
          </p:cNvPr>
          <p:cNvSpPr txBox="1"/>
          <p:nvPr/>
        </p:nvSpPr>
        <p:spPr>
          <a:xfrm>
            <a:off x="5746881" y="5745575"/>
            <a:ext cx="1165384" cy="518347"/>
          </a:xfrm>
          <a:prstGeom prst="rect">
            <a:avLst/>
          </a:prstGeom>
          <a:noFill/>
        </p:spPr>
        <p:txBody>
          <a:bodyPr wrap="none" lIns="0" tIns="0" rIns="0" bIns="0" rtlCol="0">
            <a:spAutoFit/>
          </a:bodyPr>
          <a:lstStyle/>
          <a:p>
            <a:pPr algn="ctr">
              <a:lnSpc>
                <a:spcPts val="3733"/>
              </a:lnSpc>
              <a:spcAft>
                <a:spcPts val="3199"/>
              </a:spcAft>
            </a:pPr>
            <a:r>
              <a:rPr lang="en-US" sz="4800" b="1" dirty="0">
                <a:solidFill>
                  <a:schemeClr val="tx2"/>
                </a:solidFill>
                <a:latin typeface="Montserrat Bold" charset="0"/>
                <a:ea typeface="Montserrat Bold" charset="0"/>
                <a:cs typeface="Montserrat Bold" charset="0"/>
              </a:rPr>
              <a:t>75</a:t>
            </a:r>
            <a:r>
              <a:rPr lang="en-US" sz="4400" b="1" dirty="0">
                <a:solidFill>
                  <a:schemeClr val="tx2"/>
                </a:solidFill>
                <a:latin typeface="Montserrat Bold" charset="0"/>
                <a:ea typeface="Montserrat Bold" charset="0"/>
                <a:cs typeface="Montserrat Bold" charset="0"/>
              </a:rPr>
              <a:t> %</a:t>
            </a:r>
          </a:p>
        </p:txBody>
      </p:sp>
      <p:sp>
        <p:nvSpPr>
          <p:cNvPr id="32" name="TextBox 31">
            <a:extLst>
              <a:ext uri="{FF2B5EF4-FFF2-40B4-BE49-F238E27FC236}">
                <a16:creationId xmlns:a16="http://schemas.microsoft.com/office/drawing/2014/main" id="{7C97B75B-E68F-442F-BDAB-4D0126415D50}"/>
              </a:ext>
            </a:extLst>
          </p:cNvPr>
          <p:cNvSpPr txBox="1"/>
          <p:nvPr/>
        </p:nvSpPr>
        <p:spPr>
          <a:xfrm>
            <a:off x="4962876" y="8779208"/>
            <a:ext cx="2190023" cy="553998"/>
          </a:xfrm>
          <a:prstGeom prst="rect">
            <a:avLst/>
          </a:prstGeom>
          <a:noFill/>
        </p:spPr>
        <p:txBody>
          <a:bodyPr wrap="none" rtlCol="0" anchor="ctr" anchorCtr="0">
            <a:spAutoFit/>
          </a:bodyPr>
          <a:lstStyle/>
          <a:p>
            <a:pPr algn="ctr"/>
            <a:r>
              <a:rPr lang="en-US" sz="3000" b="1" dirty="0">
                <a:solidFill>
                  <a:schemeClr val="tx2"/>
                </a:solidFill>
                <a:latin typeface="Montserrat Bold" charset="0"/>
                <a:ea typeface="Montserrat Bold" charset="0"/>
                <a:cs typeface="Montserrat Bold" charset="0"/>
              </a:rPr>
              <a:t>HAAR + KNN</a:t>
            </a:r>
          </a:p>
        </p:txBody>
      </p:sp>
    </p:spTree>
    <p:extLst>
      <p:ext uri="{BB962C8B-B14F-4D97-AF65-F5344CB8AC3E}">
        <p14:creationId xmlns:p14="http://schemas.microsoft.com/office/powerpoint/2010/main" val="71539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40141</TotalTime>
  <Words>627</Words>
  <Application>Microsoft Office PowerPoint</Application>
  <PresentationFormat>Custom</PresentationFormat>
  <Paragraphs>88</Paragraphs>
  <Slides>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Calibri Light</vt:lpstr>
      <vt:lpstr>Montserrat Bold</vt:lpstr>
      <vt:lpstr>Montserrat Light</vt:lpstr>
      <vt:lpstr>Montserrat Ultra Light</vt:lpstr>
      <vt:lpstr>Open Sans Light</vt:lpstr>
      <vt:lpstr>Open Sans Regular</vt:lpstr>
      <vt:lpstr>Roboto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Presentations</dc:title>
  <dc:subject/>
  <dc:creator>raghav</dc:creator>
  <cp:keywords/>
  <dc:description/>
  <cp:lastModifiedBy>Raghav Mathur</cp:lastModifiedBy>
  <cp:revision>6357</cp:revision>
  <dcterms:created xsi:type="dcterms:W3CDTF">2014-11-12T21:47:38Z</dcterms:created>
  <dcterms:modified xsi:type="dcterms:W3CDTF">2019-05-23T08:57:12Z</dcterms:modified>
  <cp:category/>
</cp:coreProperties>
</file>