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D1F604-5C37-4203-A19D-FB043A8D0A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235472-DB3D-4DAA-BE27-A0A1FFC601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B14FC-22ED-4E65-8F66-5477582EE1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6A45D2-B11A-4C0A-A0E8-A9917DEA34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677781-559A-46C0-A380-2E5977C524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27118D-C557-4FAF-B156-04AD0E4D71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F0A770-BEE5-476E-B7AF-3A9BEBED61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D836FE-6E08-49A9-BCEC-2DBFDE3B07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AEC6A3-DD02-4EE9-9F0D-779A8370BB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E8974D-5EF4-484B-B70D-91912235B7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CB7BA4-1EDE-448B-8736-C82147C981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07F328-E11C-41A4-9843-41BAFBBB16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295B22-452E-45FB-B76D-DFBDECDD6A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FE5198-4BF9-47F2-9590-105DDD4721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15738C-3E25-4C56-9692-0E6BDC0827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443B2B-0688-45D7-8630-307F976B63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DA4F94-1A34-4CC0-82B6-3DF1BFBCDF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39FBAB-698D-45AE-BB40-604303ED33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75FBE9-A4CE-4CB6-B58D-FB7BC345CA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F4E896-13D3-41ED-8C4D-6DDE8F86F9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66154C-E2A8-4C9E-9C55-4C89CCE69D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4DA73C-6F67-40FB-94EB-0857A66A06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557549-B876-4A19-AB49-4FC45EF327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BEF0EA-4C0F-4161-B85A-22C4CD73CB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91F8B5-A599-4A36-B5B8-79986789A7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301F36-3B9D-44B5-8E58-DA9CD42894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D084FB-F08D-45C0-9587-E6ED5F6083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C5CE0B-0244-4915-AFFE-E6FA16C56C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BF5AFE-60F8-49D4-8793-650A06C089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0513AC-B612-4C58-8CDE-F216642B40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5485ED-EA4B-4C97-9FAB-D09630A278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97B2EB-F3A2-4BEB-9141-BD04C19C11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ECB30E-C83D-4C94-9936-D1807DD820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A191D2-5ED8-4B04-B20B-B4EB6423B9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7ECF8F-6020-4694-A00D-AA20DBB7C7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64D574-F94B-4141-ADE1-49E122FEF4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68A968B-2A55-4429-ADF8-E32FB2B6671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1E0216-1E85-40E7-BDF3-3FB3C0913D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3574F7D-4380-42A5-BF01-6F3358EC007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36000" y="1980000"/>
            <a:ext cx="7594200" cy="11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e8a202"/>
                </a:solidFill>
                <a:highlight>
                  <a:srgbClr val="800080"/>
                </a:highlight>
                <a:latin typeface="Calibri"/>
              </a:rPr>
              <a:t>Data Analytics Project</a:t>
            </a:r>
            <a:endParaRPr b="1" lang="en-US" sz="4400" spc="-1" strike="noStrike">
              <a:solidFill>
                <a:srgbClr val="e8a202"/>
              </a:solidFill>
              <a:highlight>
                <a:srgbClr val="800080"/>
              </a:highlight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936000" y="3240000"/>
            <a:ext cx="752400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ffffff"/>
                </a:solidFill>
                <a:latin typeface="Bahnschrift SemiBold"/>
              </a:rPr>
              <a:t>Car Sales Performance Dashboard Analysis</a:t>
            </a:r>
            <a:endParaRPr b="0" lang="en-IN" sz="3200" spc="-1" strike="noStrike">
              <a:solidFill>
                <a:srgbClr val="ffffff"/>
              </a:solidFill>
              <a:latin typeface="Bahnschrift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4c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90760" y="90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a60300"/>
                </a:solidFill>
                <a:latin typeface="Calibri"/>
              </a:rPr>
              <a:t>Objective</a:t>
            </a:r>
            <a:endParaRPr b="1" lang="en-US" sz="5400" spc="-1" strike="noStrike">
              <a:solidFill>
                <a:srgbClr val="a603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80000" y="2160000"/>
            <a:ext cx="8460000" cy="39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15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   </a:t>
            </a:r>
            <a:r>
              <a:rPr b="0" lang="en-US" sz="3600" spc="-1" strike="noStrike">
                <a:solidFill>
                  <a:schemeClr val="dk1"/>
                </a:solidFill>
                <a:latin typeface="Arial"/>
              </a:rPr>
              <a:t>Analyze car sales performance by brand, car type, region, and fuel type to identify top performers and growth opportunities.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"/>
          <p:cNvSpPr/>
          <p:nvPr/>
        </p:nvSpPr>
        <p:spPr>
          <a:xfrm>
            <a:off x="2460600" y="81000"/>
            <a:ext cx="45594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850"/>
              </a:spcBef>
            </a:pPr>
            <a:r>
              <a:rPr b="1" lang="en-US" sz="3600" spc="-1" strike="noStrike">
                <a:solidFill>
                  <a:srgbClr val="8d1d75"/>
                </a:solidFill>
                <a:latin typeface="Arial"/>
              </a:rPr>
              <a:t>Dashboard Analysis</a:t>
            </a:r>
            <a:endParaRPr b="0" lang="en-IN" sz="3600" spc="-1" strike="noStrike">
              <a:solidFill>
                <a:srgbClr val="8d1d75"/>
              </a:solidFill>
              <a:latin typeface="Arial"/>
            </a:endParaRPr>
          </a:p>
        </p:txBody>
      </p:sp>
      <p:pic>
        <p:nvPicPr>
          <p:cNvPr id="128" name="Picture 2" descr="IMG-20250925-WA0003.jpg"/>
          <p:cNvPicPr/>
          <p:nvPr/>
        </p:nvPicPr>
        <p:blipFill>
          <a:blip r:embed="rId1"/>
          <a:stretch/>
        </p:blipFill>
        <p:spPr>
          <a:xfrm>
            <a:off x="191160" y="720000"/>
            <a:ext cx="8808840" cy="52200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3"/>
          <p:cNvSpPr/>
          <p:nvPr/>
        </p:nvSpPr>
        <p:spPr>
          <a:xfrm>
            <a:off x="1695240" y="6021000"/>
            <a:ext cx="5856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         </a:t>
            </a:r>
            <a:r>
              <a:rPr b="0" lang="en-US" sz="2000" spc="-1" strike="noStrike">
                <a:solidFill>
                  <a:srgbClr val="323232"/>
                </a:solidFill>
                <a:latin typeface="Calibri"/>
              </a:rPr>
              <a:t>Brand-wise and car type sales distribution.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23232"/>
                </a:solidFill>
                <a:latin typeface="Calibri"/>
              </a:rPr>
              <a:t>Ford leads revenue, convertibles and sedans dominate.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"/>
          <p:cNvSpPr/>
          <p:nvPr/>
        </p:nvSpPr>
        <p:spPr>
          <a:xfrm>
            <a:off x="2460600" y="81720"/>
            <a:ext cx="4559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Dashboard Analysis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2" descr="IMG-20250925-WA0004.jpg"/>
          <p:cNvPicPr/>
          <p:nvPr/>
        </p:nvPicPr>
        <p:blipFill>
          <a:blip r:embed="rId1"/>
          <a:stretch/>
        </p:blipFill>
        <p:spPr>
          <a:xfrm>
            <a:off x="180000" y="720000"/>
            <a:ext cx="8640000" cy="5220000"/>
          </a:xfrm>
          <a:prstGeom prst="rect">
            <a:avLst/>
          </a:prstGeom>
          <a:ln w="0">
            <a:noFill/>
          </a:ln>
        </p:spPr>
      </p:pic>
      <p:sp>
        <p:nvSpPr>
          <p:cNvPr id="132" name="TextBox 3"/>
          <p:cNvSpPr/>
          <p:nvPr/>
        </p:nvSpPr>
        <p:spPr>
          <a:xfrm>
            <a:off x="366480" y="6265440"/>
            <a:ext cx="8682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23232"/>
                </a:solidFill>
                <a:latin typeface="Calibri"/>
              </a:rPr>
              <a:t>Regional sales distribution shows USA as top market followed by Brazil and France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"/>
          <p:cNvSpPr/>
          <p:nvPr/>
        </p:nvSpPr>
        <p:spPr>
          <a:xfrm>
            <a:off x="2462040" y="81720"/>
            <a:ext cx="4557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600" spc="-1" strike="noStrike">
                <a:solidFill>
                  <a:srgbClr val="004c99"/>
                </a:solidFill>
                <a:latin typeface="Arial"/>
              </a:rPr>
              <a:t>Dashboard Analysis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2" descr="IMG-20250925-WA0005.jpg"/>
          <p:cNvPicPr/>
          <p:nvPr/>
        </p:nvPicPr>
        <p:blipFill>
          <a:blip r:embed="rId1"/>
          <a:stretch/>
        </p:blipFill>
        <p:spPr>
          <a:xfrm>
            <a:off x="180000" y="720000"/>
            <a:ext cx="8820000" cy="5637600"/>
          </a:xfrm>
          <a:prstGeom prst="rect">
            <a:avLst/>
          </a:prstGeom>
          <a:ln w="0">
            <a:noFill/>
          </a:ln>
        </p:spPr>
      </p:pic>
      <p:sp>
        <p:nvSpPr>
          <p:cNvPr id="135" name="TextBox 3"/>
          <p:cNvSpPr/>
          <p:nvPr/>
        </p:nvSpPr>
        <p:spPr>
          <a:xfrm>
            <a:off x="900000" y="6357600"/>
            <a:ext cx="73256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23232"/>
                </a:solidFill>
                <a:latin typeface="Calibri"/>
              </a:rPr>
              <a:t>Fuel type mix highlights future growth in Hybrid and Electric vehicles.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"/>
          <p:cNvSpPr/>
          <p:nvPr/>
        </p:nvSpPr>
        <p:spPr>
          <a:xfrm>
            <a:off x="360000" y="560880"/>
            <a:ext cx="26773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4000" spc="-1" strike="noStrike">
                <a:solidFill>
                  <a:srgbClr val="003366"/>
                </a:solidFill>
                <a:latin typeface="Calibri"/>
              </a:rPr>
              <a:t>Key Insights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2"/>
          <p:cNvSpPr/>
          <p:nvPr/>
        </p:nvSpPr>
        <p:spPr>
          <a:xfrm>
            <a:off x="1205280" y="1440000"/>
            <a:ext cx="67147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Ford leads revenue (~$4M+)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USA is the top sales region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Convertibles and Sedans dominate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Electric /Hybrid vehicle demand rising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b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"/>
          <p:cNvSpPr/>
          <p:nvPr/>
        </p:nvSpPr>
        <p:spPr>
          <a:xfrm>
            <a:off x="371880" y="540000"/>
            <a:ext cx="41162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4000" spc="-1" strike="noStrike">
                <a:solidFill>
                  <a:srgbClr val="003366"/>
                </a:solidFill>
                <a:latin typeface="Calibri"/>
              </a:rPr>
              <a:t>Recommendations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Box 2"/>
          <p:cNvSpPr/>
          <p:nvPr/>
        </p:nvSpPr>
        <p:spPr>
          <a:xfrm>
            <a:off x="749520" y="1559160"/>
            <a:ext cx="765468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Focus marketing on United States market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Expand Hybrid and Electric vehicle portfolio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Strengthen convertible and sedan offerings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Target Brazil and France for growth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"/>
          <p:cNvSpPr/>
          <p:nvPr/>
        </p:nvSpPr>
        <p:spPr>
          <a:xfrm>
            <a:off x="3447360" y="457200"/>
            <a:ext cx="2249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highlight>
                  <a:srgbClr val="ffff38"/>
                </a:highlight>
                <a:latin typeface="Calibri"/>
              </a:rPr>
              <a:t>Conclusion</a:t>
            </a:r>
            <a:endParaRPr b="0" lang="en-IN" sz="3600" spc="-1" strike="noStrike">
              <a:solidFill>
                <a:srgbClr val="000000"/>
              </a:solidFill>
              <a:highlight>
                <a:srgbClr val="ffff38"/>
              </a:highlight>
              <a:latin typeface="Arial"/>
            </a:endParaRPr>
          </a:p>
        </p:txBody>
      </p:sp>
      <p:sp>
        <p:nvSpPr>
          <p:cNvPr id="141" name="TextBox 2"/>
          <p:cNvSpPr/>
          <p:nvPr/>
        </p:nvSpPr>
        <p:spPr>
          <a:xfrm>
            <a:off x="-720" y="1620000"/>
            <a:ext cx="9190800" cy="20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Ford dominates revenue.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Microsoft YaHei"/>
              </a:rPr>
              <a:t>Growth potential lies in electric vehicle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/Hybrid vehicle 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Expansion and regional campaigns.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EasyOffice/7.6.2.1.0$Windows_X86_64 LibreOffice_project/0bc4d647150f05f02b71ccb5539a4012b57f1faf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2025-09-25T21:45:53Z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