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7" r:id="rId3"/>
    <p:sldId id="278" r:id="rId4"/>
    <p:sldId id="257" r:id="rId5"/>
    <p:sldId id="279" r:id="rId6"/>
    <p:sldId id="280" r:id="rId7"/>
    <p:sldId id="284" r:id="rId8"/>
    <p:sldId id="281" r:id="rId9"/>
    <p:sldId id="282" r:id="rId10"/>
    <p:sldId id="285" r:id="rId11"/>
    <p:sldId id="287" r:id="rId12"/>
    <p:sldId id="288" r:id="rId13"/>
    <p:sldId id="286" r:id="rId14"/>
    <p:sldId id="289" r:id="rId15"/>
    <p:sldId id="290"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196860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45371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0412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3178383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1585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299751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279761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76014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79938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500E84-11C5-4749-A919-D8C995280148}"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429324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500E84-11C5-4749-A919-D8C995280148}"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425462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500E84-11C5-4749-A919-D8C995280148}" type="datetimeFigureOut">
              <a:rPr lang="en-IN" smtClean="0"/>
              <a:t>16-08-2023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131039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500E84-11C5-4749-A919-D8C995280148}" type="datetimeFigureOut">
              <a:rPr lang="en-IN" smtClean="0"/>
              <a:t>16-08-2023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209720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00E84-11C5-4749-A919-D8C995280148}" type="datetimeFigureOut">
              <a:rPr lang="en-IN" smtClean="0"/>
              <a:t>16-08-2023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426353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500E84-11C5-4749-A919-D8C995280148}"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100548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00E84-11C5-4749-A919-D8C995280148}"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9551B-B9B9-413C-A1ED-78E15B0E1B3B}" type="slidenum">
              <a:rPr lang="en-IN" smtClean="0"/>
              <a:t>‹#›</a:t>
            </a:fld>
            <a:endParaRPr lang="en-IN"/>
          </a:p>
        </p:txBody>
      </p:sp>
    </p:spTree>
    <p:extLst>
      <p:ext uri="{BB962C8B-B14F-4D97-AF65-F5344CB8AC3E}">
        <p14:creationId xmlns:p14="http://schemas.microsoft.com/office/powerpoint/2010/main" val="123026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500E84-11C5-4749-A919-D8C995280148}" type="datetimeFigureOut">
              <a:rPr lang="en-IN" smtClean="0"/>
              <a:t>16-08-2023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E9551B-B9B9-413C-A1ED-78E15B0E1B3B}" type="slidenum">
              <a:rPr lang="en-IN" smtClean="0"/>
              <a:t>‹#›</a:t>
            </a:fld>
            <a:endParaRPr lang="en-IN"/>
          </a:p>
        </p:txBody>
      </p:sp>
    </p:spTree>
    <p:extLst>
      <p:ext uri="{BB962C8B-B14F-4D97-AF65-F5344CB8AC3E}">
        <p14:creationId xmlns:p14="http://schemas.microsoft.com/office/powerpoint/2010/main" val="8472055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778BBD-0BC3-F8B6-2175-7F32C7ACA5BF}"/>
              </a:ext>
            </a:extLst>
          </p:cNvPr>
          <p:cNvPicPr/>
          <p:nvPr/>
        </p:nvPicPr>
        <p:blipFill>
          <a:blip r:embed="rId2"/>
          <a:stretch>
            <a:fillRect/>
          </a:stretch>
        </p:blipFill>
        <p:spPr>
          <a:xfrm>
            <a:off x="3417250" y="585449"/>
            <a:ext cx="5357495" cy="1616075"/>
          </a:xfrm>
          <a:prstGeom prst="rect">
            <a:avLst/>
          </a:prstGeom>
        </p:spPr>
      </p:pic>
      <p:sp>
        <p:nvSpPr>
          <p:cNvPr id="5" name="Rectangle 2">
            <a:extLst>
              <a:ext uri="{FF2B5EF4-FFF2-40B4-BE49-F238E27FC236}">
                <a16:creationId xmlns:a16="http://schemas.microsoft.com/office/drawing/2014/main" id="{42CEA085-1438-CB5B-636A-3451C29ACB7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A1DA978C-475C-3F57-AE91-56D849B44825}"/>
              </a:ext>
            </a:extLst>
          </p:cNvPr>
          <p:cNvSpPr>
            <a:spLocks noChangeArrowheads="1"/>
          </p:cNvSpPr>
          <p:nvPr/>
        </p:nvSpPr>
        <p:spPr bwMode="auto">
          <a:xfrm>
            <a:off x="1576384" y="2305110"/>
            <a:ext cx="90392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br>
            <a:r>
              <a:rPr kumimoji="0" lang="en-US" altLang="en-US" sz="52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Analyzing Amazon Sales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341D4DE-CB4C-0B54-3949-F0AF7A2832DA}"/>
              </a:ext>
            </a:extLst>
          </p:cNvPr>
          <p:cNvSpPr txBox="1"/>
          <p:nvPr/>
        </p:nvSpPr>
        <p:spPr>
          <a:xfrm>
            <a:off x="3594571" y="5328133"/>
            <a:ext cx="5002848" cy="595932"/>
          </a:xfrm>
          <a:prstGeom prst="rect">
            <a:avLst/>
          </a:prstGeom>
          <a:noFill/>
        </p:spPr>
        <p:txBody>
          <a:bodyPr wrap="square">
            <a:spAutoFit/>
          </a:bodyPr>
          <a:lstStyle/>
          <a:p>
            <a:pPr marL="735965" marR="635" indent="-6350" algn="ctr">
              <a:lnSpc>
                <a:spcPct val="107000"/>
              </a:lnSpc>
              <a:spcAft>
                <a:spcPts val="15"/>
              </a:spcAft>
            </a:pPr>
            <a:r>
              <a:rPr lang="en-US" sz="3200" kern="100" dirty="0">
                <a:solidFill>
                  <a:srgbClr val="000000"/>
                </a:solidFill>
                <a:latin typeface="Franklin Gothic Demi Cond" panose="020B0706030402020204" pitchFamily="34" charset="0"/>
                <a:ea typeface="Calibri" panose="020F0502020204030204" pitchFamily="34" charset="0"/>
              </a:rPr>
              <a:t>B</a:t>
            </a:r>
            <a:r>
              <a:rPr lang="en-IN" sz="3200" kern="100" dirty="0">
                <a:solidFill>
                  <a:srgbClr val="000000"/>
                </a:solidFill>
                <a:latin typeface="Franklin Gothic Demi Cond" panose="020B0706030402020204" pitchFamily="34" charset="0"/>
                <a:ea typeface="Calibri" panose="020F0502020204030204" pitchFamily="34" charset="0"/>
              </a:rPr>
              <a:t>y - Harshit Kumar Pathak</a:t>
            </a:r>
            <a:endParaRPr lang="en-IN" sz="3200" kern="100" dirty="0">
              <a:solidFill>
                <a:srgbClr val="000000"/>
              </a:solidFill>
              <a:effectLst/>
              <a:latin typeface="Franklin Gothic Demi Cond" panose="020B0706030402020204" pitchFamily="34" charset="0"/>
              <a:ea typeface="Calibri" panose="020F0502020204030204" pitchFamily="34" charset="0"/>
            </a:endParaRPr>
          </a:p>
        </p:txBody>
      </p:sp>
      <p:sp>
        <p:nvSpPr>
          <p:cNvPr id="2" name="Rectangle 3">
            <a:extLst>
              <a:ext uri="{FF2B5EF4-FFF2-40B4-BE49-F238E27FC236}">
                <a16:creationId xmlns:a16="http://schemas.microsoft.com/office/drawing/2014/main" id="{E63ECFBA-3D7E-5AE9-FE73-1A6A1FEDFE80}"/>
              </a:ext>
            </a:extLst>
          </p:cNvPr>
          <p:cNvSpPr>
            <a:spLocks noChangeArrowheads="1"/>
          </p:cNvSpPr>
          <p:nvPr/>
        </p:nvSpPr>
        <p:spPr bwMode="auto">
          <a:xfrm>
            <a:off x="2781295" y="2687593"/>
            <a:ext cx="662940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br>
            <a:r>
              <a:rPr kumimoji="0" lang="en-US" altLang="en-US" sz="44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Detailed Project Report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266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47562C-D4A9-B10A-8DAD-2F9A7AA90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08" y="1094630"/>
            <a:ext cx="9429117" cy="5258546"/>
          </a:xfrm>
          <a:prstGeom prst="rect">
            <a:avLst/>
          </a:prstGeom>
        </p:spPr>
      </p:pic>
      <p:sp>
        <p:nvSpPr>
          <p:cNvPr id="3" name="Title 1">
            <a:extLst>
              <a:ext uri="{FF2B5EF4-FFF2-40B4-BE49-F238E27FC236}">
                <a16:creationId xmlns:a16="http://schemas.microsoft.com/office/drawing/2014/main" id="{EB625E9B-C71A-44A8-ED61-417E8DE322B3}"/>
              </a:ext>
            </a:extLst>
          </p:cNvPr>
          <p:cNvSpPr txBox="1">
            <a:spLocks/>
          </p:cNvSpPr>
          <p:nvPr/>
        </p:nvSpPr>
        <p:spPr>
          <a:xfrm>
            <a:off x="4086606" y="290724"/>
            <a:ext cx="1923920" cy="61912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Revenue</a:t>
            </a:r>
            <a:endParaRPr lang="en-IN" dirty="0"/>
          </a:p>
        </p:txBody>
      </p:sp>
    </p:spTree>
    <p:extLst>
      <p:ext uri="{BB962C8B-B14F-4D97-AF65-F5344CB8AC3E}">
        <p14:creationId xmlns:p14="http://schemas.microsoft.com/office/powerpoint/2010/main" val="28033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AD9A2C-76DB-DD81-0FC6-D4A023E72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190" y="476677"/>
            <a:ext cx="5181599" cy="2762803"/>
          </a:xfrm>
          <a:prstGeom prst="rect">
            <a:avLst/>
          </a:prstGeom>
        </p:spPr>
      </p:pic>
      <p:pic>
        <p:nvPicPr>
          <p:cNvPr id="7" name="Picture 6">
            <a:extLst>
              <a:ext uri="{FF2B5EF4-FFF2-40B4-BE49-F238E27FC236}">
                <a16:creationId xmlns:a16="http://schemas.microsoft.com/office/drawing/2014/main" id="{7ADF63C1-5EA3-9016-4BC7-3DFDB77CF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525" y="3625664"/>
            <a:ext cx="3092891" cy="2382671"/>
          </a:xfrm>
          <a:prstGeom prst="rect">
            <a:avLst/>
          </a:prstGeom>
        </p:spPr>
      </p:pic>
      <p:pic>
        <p:nvPicPr>
          <p:cNvPr id="9" name="Picture 8">
            <a:extLst>
              <a:ext uri="{FF2B5EF4-FFF2-40B4-BE49-F238E27FC236}">
                <a16:creationId xmlns:a16="http://schemas.microsoft.com/office/drawing/2014/main" id="{654A7882-D944-C967-0876-2ABCF06F00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4383" y="3625664"/>
            <a:ext cx="3092892" cy="2375528"/>
          </a:xfrm>
          <a:prstGeom prst="rect">
            <a:avLst/>
          </a:prstGeom>
        </p:spPr>
      </p:pic>
    </p:spTree>
    <p:extLst>
      <p:ext uri="{BB962C8B-B14F-4D97-AF65-F5344CB8AC3E}">
        <p14:creationId xmlns:p14="http://schemas.microsoft.com/office/powerpoint/2010/main" val="228751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0BFE7-6F53-F349-9E17-F1C9C2865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3223" y="1805307"/>
            <a:ext cx="5095728" cy="2776218"/>
          </a:xfrm>
          <a:prstGeom prst="rect">
            <a:avLst/>
          </a:prstGeom>
        </p:spPr>
      </p:pic>
      <p:pic>
        <p:nvPicPr>
          <p:cNvPr id="5" name="Picture 4">
            <a:extLst>
              <a:ext uri="{FF2B5EF4-FFF2-40B4-BE49-F238E27FC236}">
                <a16:creationId xmlns:a16="http://schemas.microsoft.com/office/drawing/2014/main" id="{A6F94929-E81E-E2FB-BB31-366F23B77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68" y="3371850"/>
            <a:ext cx="4906303" cy="2363403"/>
          </a:xfrm>
          <a:prstGeom prst="rect">
            <a:avLst/>
          </a:prstGeom>
        </p:spPr>
      </p:pic>
      <p:pic>
        <p:nvPicPr>
          <p:cNvPr id="7" name="Picture 6">
            <a:extLst>
              <a:ext uri="{FF2B5EF4-FFF2-40B4-BE49-F238E27FC236}">
                <a16:creationId xmlns:a16="http://schemas.microsoft.com/office/drawing/2014/main" id="{61829792-E483-6F05-C77E-2220A2250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968" y="996088"/>
            <a:ext cx="4906303" cy="1955475"/>
          </a:xfrm>
          <a:prstGeom prst="rect">
            <a:avLst/>
          </a:prstGeom>
        </p:spPr>
      </p:pic>
    </p:spTree>
    <p:extLst>
      <p:ext uri="{BB962C8B-B14F-4D97-AF65-F5344CB8AC3E}">
        <p14:creationId xmlns:p14="http://schemas.microsoft.com/office/powerpoint/2010/main" val="330284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476976-0CC2-6444-7603-A997A1A22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77" y="1058323"/>
            <a:ext cx="9399648" cy="5243605"/>
          </a:xfrm>
          <a:prstGeom prst="rect">
            <a:avLst/>
          </a:prstGeom>
        </p:spPr>
      </p:pic>
      <p:sp>
        <p:nvSpPr>
          <p:cNvPr id="3" name="Title 1">
            <a:extLst>
              <a:ext uri="{FF2B5EF4-FFF2-40B4-BE49-F238E27FC236}">
                <a16:creationId xmlns:a16="http://schemas.microsoft.com/office/drawing/2014/main" id="{8204BDE6-5508-9F61-54A3-FB36031A7CF3}"/>
              </a:ext>
            </a:extLst>
          </p:cNvPr>
          <p:cNvSpPr txBox="1">
            <a:spLocks/>
          </p:cNvSpPr>
          <p:nvPr/>
        </p:nvSpPr>
        <p:spPr>
          <a:xfrm>
            <a:off x="3425415" y="246509"/>
            <a:ext cx="3275772" cy="61912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Yearly-Monthly</a:t>
            </a:r>
            <a:endParaRPr lang="en-IN" dirty="0"/>
          </a:p>
        </p:txBody>
      </p:sp>
    </p:spTree>
    <p:extLst>
      <p:ext uri="{BB962C8B-B14F-4D97-AF65-F5344CB8AC3E}">
        <p14:creationId xmlns:p14="http://schemas.microsoft.com/office/powerpoint/2010/main" val="335584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413BD-2D22-D305-7435-09519F3B9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1" y="620951"/>
            <a:ext cx="5183221" cy="2569924"/>
          </a:xfrm>
          <a:prstGeom prst="rect">
            <a:avLst/>
          </a:prstGeom>
        </p:spPr>
      </p:pic>
      <p:pic>
        <p:nvPicPr>
          <p:cNvPr id="5" name="Picture 4">
            <a:extLst>
              <a:ext uri="{FF2B5EF4-FFF2-40B4-BE49-F238E27FC236}">
                <a16:creationId xmlns:a16="http://schemas.microsoft.com/office/drawing/2014/main" id="{2F270861-BA83-2DF8-E824-3ABD92773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000" y="3560379"/>
            <a:ext cx="5572063" cy="2569924"/>
          </a:xfrm>
          <a:prstGeom prst="rect">
            <a:avLst/>
          </a:prstGeom>
        </p:spPr>
      </p:pic>
      <p:pic>
        <p:nvPicPr>
          <p:cNvPr id="7" name="Picture 6">
            <a:extLst>
              <a:ext uri="{FF2B5EF4-FFF2-40B4-BE49-F238E27FC236}">
                <a16:creationId xmlns:a16="http://schemas.microsoft.com/office/drawing/2014/main" id="{0F1863C0-D741-3BC6-3B4A-FA697E439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069" y="620951"/>
            <a:ext cx="5139847" cy="2569924"/>
          </a:xfrm>
          <a:prstGeom prst="rect">
            <a:avLst/>
          </a:prstGeom>
        </p:spPr>
      </p:pic>
    </p:spTree>
    <p:extLst>
      <p:ext uri="{BB962C8B-B14F-4D97-AF65-F5344CB8AC3E}">
        <p14:creationId xmlns:p14="http://schemas.microsoft.com/office/powerpoint/2010/main" val="4164316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7F6A09-48A5-1505-889F-09945FB2F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125" y="743372"/>
            <a:ext cx="5249850" cy="4628303"/>
          </a:xfrm>
          <a:prstGeom prst="rect">
            <a:avLst/>
          </a:prstGeom>
        </p:spPr>
      </p:pic>
      <p:pic>
        <p:nvPicPr>
          <p:cNvPr id="5" name="Picture 4">
            <a:extLst>
              <a:ext uri="{FF2B5EF4-FFF2-40B4-BE49-F238E27FC236}">
                <a16:creationId xmlns:a16="http://schemas.microsoft.com/office/drawing/2014/main" id="{07301577-DEEA-41B5-2DE7-8BDA4BDE047B}"/>
              </a:ext>
            </a:extLst>
          </p:cNvPr>
          <p:cNvPicPr>
            <a:picLocks noChangeAspect="1"/>
          </p:cNvPicPr>
          <p:nvPr/>
        </p:nvPicPr>
        <p:blipFill rotWithShape="1">
          <a:blip r:embed="rId3">
            <a:extLst>
              <a:ext uri="{28A0092B-C50C-407E-A947-70E740481C1C}">
                <a14:useLocalDpi xmlns:a14="http://schemas.microsoft.com/office/drawing/2010/main" val="0"/>
              </a:ext>
            </a:extLst>
          </a:blip>
          <a:srcRect l="1584" t="4328" r="3176" b="6631"/>
          <a:stretch/>
        </p:blipFill>
        <p:spPr>
          <a:xfrm>
            <a:off x="117157" y="1857373"/>
            <a:ext cx="4976482" cy="2400299"/>
          </a:xfrm>
          <a:prstGeom prst="rect">
            <a:avLst/>
          </a:prstGeom>
        </p:spPr>
      </p:pic>
    </p:spTree>
    <p:extLst>
      <p:ext uri="{BB962C8B-B14F-4D97-AF65-F5344CB8AC3E}">
        <p14:creationId xmlns:p14="http://schemas.microsoft.com/office/powerpoint/2010/main" val="415514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0996-103D-C0C2-AFB4-8262BCEF4793}"/>
              </a:ext>
            </a:extLst>
          </p:cNvPr>
          <p:cNvSpPr>
            <a:spLocks noGrp="1"/>
          </p:cNvSpPr>
          <p:nvPr>
            <p:ph type="title"/>
          </p:nvPr>
        </p:nvSpPr>
        <p:spPr>
          <a:xfrm>
            <a:off x="4158721" y="246064"/>
            <a:ext cx="2694516" cy="638175"/>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BEC4BA4F-1573-8FA8-61BC-BC0860308468}"/>
              </a:ext>
            </a:extLst>
          </p:cNvPr>
          <p:cNvSpPr>
            <a:spLocks noGrp="1"/>
          </p:cNvSpPr>
          <p:nvPr>
            <p:ph idx="1"/>
          </p:nvPr>
        </p:nvSpPr>
        <p:spPr>
          <a:xfrm>
            <a:off x="191558" y="836614"/>
            <a:ext cx="10628842" cy="5554661"/>
          </a:xfrm>
        </p:spPr>
        <p:txBody>
          <a:bodyPr>
            <a:normAutofit lnSpcReduction="10000"/>
          </a:bodyPr>
          <a:lstStyle/>
          <a:p>
            <a:r>
              <a:rPr lang="en-US" dirty="0"/>
              <a:t>Top 5 Items with highest Profit Margin are- Clothes with 67.20% profit margin followed by Cosmetics, Baby Food, Household &amp; Office Supplies</a:t>
            </a:r>
          </a:p>
          <a:p>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Cosmetics, Office Supplies, Household, Baby Food and Clothes were our top 5 highest revenue generated segments.</a:t>
            </a:r>
            <a:endParaRPr lang="en-US" dirty="0"/>
          </a:p>
          <a:p>
            <a:r>
              <a:rPr lang="en-US" dirty="0"/>
              <a:t>Highest Revenue and Profit was in year 2012 but decline is experienced from 2014 to 2017</a:t>
            </a:r>
          </a:p>
          <a:p>
            <a:r>
              <a:rPr lang="en-IN" sz="1800" dirty="0">
                <a:solidFill>
                  <a:srgbClr val="000000"/>
                </a:solidFill>
                <a:effectLst/>
                <a:latin typeface="Arial" panose="020B0604020202020204" pitchFamily="34" charset="0"/>
                <a:ea typeface="Arial" panose="020B0604020202020204" pitchFamily="34" charset="0"/>
              </a:rPr>
              <a:t>Most of our profit, revenue, and sales come from offline channels.</a:t>
            </a:r>
          </a:p>
          <a:p>
            <a:r>
              <a:rPr lang="en-IN" dirty="0">
                <a:solidFill>
                  <a:srgbClr val="000000"/>
                </a:solidFill>
                <a:latin typeface="Arial" panose="020B0604020202020204" pitchFamily="34" charset="0"/>
                <a:ea typeface="Arial" panose="020B0604020202020204" pitchFamily="34" charset="0"/>
              </a:rPr>
              <a:t>From 2010 to 2015, Offline Channel generated more revenue and from 2016-2017, Online Sales Generated more revenue.</a:t>
            </a:r>
            <a:endParaRPr lang="en-IN" sz="1800" dirty="0">
              <a:solidFill>
                <a:srgbClr val="000000"/>
              </a:solidFill>
              <a:effectLst/>
              <a:latin typeface="Arial" panose="020B0604020202020204" pitchFamily="34" charset="0"/>
              <a:ea typeface="Arial" panose="020B0604020202020204" pitchFamily="34" charset="0"/>
            </a:endParaRPr>
          </a:p>
          <a:p>
            <a:r>
              <a:rPr lang="en-US" dirty="0"/>
              <a:t>Highest revenue and profits are in the month of February followed by November.</a:t>
            </a:r>
          </a:p>
          <a:p>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Sub-Saharan Africa region was the most profitable and revenue generated region, followed by Europe &amp; Asia.</a:t>
            </a:r>
          </a:p>
          <a:p>
            <a:r>
              <a:rPr lang="en-IN"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2012, maximum number of units were sold and in 2016 least number of units were sold</a:t>
            </a:r>
          </a:p>
          <a:p>
            <a:r>
              <a:rPr lang="en-US" dirty="0"/>
              <a:t>From year 2010 to 2014, Consistently 50K+ Units were sold each year</a:t>
            </a:r>
          </a:p>
          <a:p>
            <a:r>
              <a:rPr lang="en-US" dirty="0"/>
              <a:t>Sub-Saharan Africa Region has maximum number if units sold and least units are sold to North America</a:t>
            </a:r>
          </a:p>
          <a:p>
            <a:r>
              <a:rPr lang="en-US" dirty="0"/>
              <a:t>Most selling item in a single year was baby food that was in year 2013</a:t>
            </a:r>
          </a:p>
          <a:p>
            <a:endParaRPr lang="en-US" dirty="0"/>
          </a:p>
          <a:p>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a:p>
            <a:endParaRPr lang="en-US" dirty="0"/>
          </a:p>
          <a:p>
            <a:endParaRPr lang="en-US" dirty="0"/>
          </a:p>
          <a:p>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395506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E5D6-1965-F87F-7150-4CFF8C6EC803}"/>
              </a:ext>
            </a:extLst>
          </p:cNvPr>
          <p:cNvSpPr>
            <a:spLocks noGrp="1"/>
          </p:cNvSpPr>
          <p:nvPr>
            <p:ph type="title"/>
          </p:nvPr>
        </p:nvSpPr>
        <p:spPr>
          <a:xfrm>
            <a:off x="3449109" y="571500"/>
            <a:ext cx="3170766" cy="695325"/>
          </a:xfrm>
        </p:spPr>
        <p:txBody>
          <a:bodyPr>
            <a:normAutofit fontScale="90000"/>
          </a:bodyPr>
          <a:lstStyle/>
          <a:p>
            <a:r>
              <a:rPr lang="en-US" dirty="0"/>
              <a:t>PROJECT DETAIL</a:t>
            </a:r>
            <a:endParaRPr lang="en-IN" dirty="0"/>
          </a:p>
        </p:txBody>
      </p:sp>
      <p:graphicFrame>
        <p:nvGraphicFramePr>
          <p:cNvPr id="4" name="Table 4">
            <a:extLst>
              <a:ext uri="{FF2B5EF4-FFF2-40B4-BE49-F238E27FC236}">
                <a16:creationId xmlns:a16="http://schemas.microsoft.com/office/drawing/2014/main" id="{6F0B63B2-BB1E-35E5-3B9A-7508325DB3EC}"/>
              </a:ext>
            </a:extLst>
          </p:cNvPr>
          <p:cNvGraphicFramePr>
            <a:graphicFrameLocks noGrp="1"/>
          </p:cNvGraphicFramePr>
          <p:nvPr>
            <p:ph idx="1"/>
            <p:extLst>
              <p:ext uri="{D42A27DB-BD31-4B8C-83A1-F6EECF244321}">
                <p14:modId xmlns:p14="http://schemas.microsoft.com/office/powerpoint/2010/main" val="1166505240"/>
              </p:ext>
            </p:extLst>
          </p:nvPr>
        </p:nvGraphicFramePr>
        <p:xfrm>
          <a:off x="677690" y="1579563"/>
          <a:ext cx="8596312" cy="2832417"/>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789838033"/>
                    </a:ext>
                  </a:extLst>
                </a:gridCol>
                <a:gridCol w="4298156">
                  <a:extLst>
                    <a:ext uri="{9D8B030D-6E8A-4147-A177-3AD203B41FA5}">
                      <a16:colId xmlns:a16="http://schemas.microsoft.com/office/drawing/2014/main" val="2013062708"/>
                    </a:ext>
                  </a:extLst>
                </a:gridCol>
              </a:tblGrid>
              <a:tr h="573087">
                <a:tc>
                  <a:txBody>
                    <a:bodyPr/>
                    <a:lstStyle/>
                    <a:p>
                      <a:r>
                        <a:rPr lang="en-US" dirty="0"/>
                        <a:t>Project Title</a:t>
                      </a:r>
                      <a:endParaRPr lang="en-IN" dirty="0"/>
                    </a:p>
                  </a:txBody>
                  <a:tcPr/>
                </a:tc>
                <a:tc>
                  <a:txBody>
                    <a:bodyPr/>
                    <a:lstStyle/>
                    <a:p>
                      <a:r>
                        <a:rPr lang="en-US" dirty="0"/>
                        <a:t>Analyzing Amazon Sales Data</a:t>
                      </a:r>
                      <a:endParaRPr lang="en-IN" dirty="0"/>
                    </a:p>
                  </a:txBody>
                  <a:tcPr/>
                </a:tc>
                <a:extLst>
                  <a:ext uri="{0D108BD9-81ED-4DB2-BD59-A6C34878D82A}">
                    <a16:rowId xmlns:a16="http://schemas.microsoft.com/office/drawing/2014/main" val="1859775022"/>
                  </a:ext>
                </a:extLst>
              </a:tr>
              <a:tr h="609600">
                <a:tc>
                  <a:txBody>
                    <a:bodyPr/>
                    <a:lstStyle/>
                    <a:p>
                      <a:r>
                        <a:rPr lang="en-US" dirty="0"/>
                        <a:t>Technology</a:t>
                      </a:r>
                      <a:endParaRPr lang="en-IN" dirty="0"/>
                    </a:p>
                  </a:txBody>
                  <a:tcPr/>
                </a:tc>
                <a:tc>
                  <a:txBody>
                    <a:bodyPr/>
                    <a:lstStyle/>
                    <a:p>
                      <a:r>
                        <a:rPr lang="en-US" dirty="0"/>
                        <a:t>Business Intelligence</a:t>
                      </a:r>
                      <a:endParaRPr lang="en-IN" dirty="0"/>
                    </a:p>
                  </a:txBody>
                  <a:tcPr/>
                </a:tc>
                <a:extLst>
                  <a:ext uri="{0D108BD9-81ED-4DB2-BD59-A6C34878D82A}">
                    <a16:rowId xmlns:a16="http://schemas.microsoft.com/office/drawing/2014/main" val="2593678385"/>
                  </a:ext>
                </a:extLst>
              </a:tr>
              <a:tr h="495300">
                <a:tc>
                  <a:txBody>
                    <a:bodyPr/>
                    <a:lstStyle/>
                    <a:p>
                      <a:r>
                        <a:rPr lang="en-US" dirty="0"/>
                        <a:t>Domain</a:t>
                      </a:r>
                      <a:endParaRPr lang="en-IN" dirty="0"/>
                    </a:p>
                  </a:txBody>
                  <a:tcPr/>
                </a:tc>
                <a:tc>
                  <a:txBody>
                    <a:bodyPr/>
                    <a:lstStyle/>
                    <a:p>
                      <a:r>
                        <a:rPr lang="en-US" dirty="0"/>
                        <a:t>E-Commerce</a:t>
                      </a:r>
                      <a:endParaRPr lang="en-IN" dirty="0"/>
                    </a:p>
                  </a:txBody>
                  <a:tcPr/>
                </a:tc>
                <a:extLst>
                  <a:ext uri="{0D108BD9-81ED-4DB2-BD59-A6C34878D82A}">
                    <a16:rowId xmlns:a16="http://schemas.microsoft.com/office/drawing/2014/main" val="510934155"/>
                  </a:ext>
                </a:extLst>
              </a:tr>
              <a:tr h="514350">
                <a:tc>
                  <a:txBody>
                    <a:bodyPr/>
                    <a:lstStyle/>
                    <a:p>
                      <a:r>
                        <a:rPr lang="en-US" dirty="0"/>
                        <a:t>Project Difficulty Level</a:t>
                      </a:r>
                      <a:endParaRPr lang="en-IN" dirty="0"/>
                    </a:p>
                  </a:txBody>
                  <a:tcPr/>
                </a:tc>
                <a:tc>
                  <a:txBody>
                    <a:bodyPr/>
                    <a:lstStyle/>
                    <a:p>
                      <a:r>
                        <a:rPr lang="en-US" dirty="0"/>
                        <a:t>Advanced</a:t>
                      </a:r>
                      <a:endParaRPr lang="en-IN" dirty="0"/>
                    </a:p>
                  </a:txBody>
                  <a:tcPr/>
                </a:tc>
                <a:extLst>
                  <a:ext uri="{0D108BD9-81ED-4DB2-BD59-A6C34878D82A}">
                    <a16:rowId xmlns:a16="http://schemas.microsoft.com/office/drawing/2014/main" val="2346823340"/>
                  </a:ext>
                </a:extLst>
              </a:tr>
              <a:tr h="370840">
                <a:tc>
                  <a:txBody>
                    <a:bodyPr/>
                    <a:lstStyle/>
                    <a:p>
                      <a:r>
                        <a:rPr lang="en-US" dirty="0"/>
                        <a:t>Tools</a:t>
                      </a:r>
                      <a:endParaRPr lang="en-IN" dirty="0"/>
                    </a:p>
                  </a:txBody>
                  <a:tcPr/>
                </a:tc>
                <a:tc>
                  <a:txBody>
                    <a:bodyPr/>
                    <a:lstStyle/>
                    <a:p>
                      <a:r>
                        <a:rPr lang="en-US" dirty="0"/>
                        <a:t>Jupyter Notebook, PowerBI, MS Power Point, </a:t>
                      </a:r>
                      <a:endParaRPr lang="en-IN" dirty="0"/>
                    </a:p>
                  </a:txBody>
                  <a:tcPr/>
                </a:tc>
                <a:extLst>
                  <a:ext uri="{0D108BD9-81ED-4DB2-BD59-A6C34878D82A}">
                    <a16:rowId xmlns:a16="http://schemas.microsoft.com/office/drawing/2014/main" val="1862748594"/>
                  </a:ext>
                </a:extLst>
              </a:tr>
            </a:tbl>
          </a:graphicData>
        </a:graphic>
      </p:graphicFrame>
    </p:spTree>
    <p:extLst>
      <p:ext uri="{BB962C8B-B14F-4D97-AF65-F5344CB8AC3E}">
        <p14:creationId xmlns:p14="http://schemas.microsoft.com/office/powerpoint/2010/main" val="252951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2F60-9016-EE32-DD40-0610BA17C86C}"/>
              </a:ext>
            </a:extLst>
          </p:cNvPr>
          <p:cNvSpPr>
            <a:spLocks noGrp="1"/>
          </p:cNvSpPr>
          <p:nvPr>
            <p:ph type="title"/>
          </p:nvPr>
        </p:nvSpPr>
        <p:spPr>
          <a:xfrm>
            <a:off x="3325284" y="364663"/>
            <a:ext cx="4170891" cy="644987"/>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CF9CD66-3AEB-1D62-0593-83B55E2373DA}"/>
              </a:ext>
            </a:extLst>
          </p:cNvPr>
          <p:cNvSpPr>
            <a:spLocks noGrp="1"/>
          </p:cNvSpPr>
          <p:nvPr>
            <p:ph idx="1"/>
          </p:nvPr>
        </p:nvSpPr>
        <p:spPr>
          <a:xfrm>
            <a:off x="1256814" y="5412913"/>
            <a:ext cx="7917305" cy="511637"/>
          </a:xfrm>
        </p:spPr>
        <p:txBody>
          <a:bodyPr>
            <a:normAutofit/>
          </a:bodyPr>
          <a:lstStyle/>
          <a:p>
            <a:pPr marL="0" indent="0">
              <a:buNone/>
            </a:pPr>
            <a:r>
              <a:rPr lang="en-US" dirty="0"/>
              <a:t>Finding Sales &amp; Profit Trend month wise, year wise and yearly-month wise.</a:t>
            </a:r>
          </a:p>
        </p:txBody>
      </p:sp>
      <p:sp>
        <p:nvSpPr>
          <p:cNvPr id="4" name="Content Placeholder 2">
            <a:extLst>
              <a:ext uri="{FF2B5EF4-FFF2-40B4-BE49-F238E27FC236}">
                <a16:creationId xmlns:a16="http://schemas.microsoft.com/office/drawing/2014/main" id="{D7AE02F3-64FC-9499-BD6A-17EFADF74E32}"/>
              </a:ext>
            </a:extLst>
          </p:cNvPr>
          <p:cNvSpPr txBox="1">
            <a:spLocks/>
          </p:cNvSpPr>
          <p:nvPr/>
        </p:nvSpPr>
        <p:spPr>
          <a:xfrm>
            <a:off x="917133" y="100965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R="427355" indent="-6350">
              <a:lnSpc>
                <a:spcPct val="108000"/>
              </a:lnSpc>
              <a:spcAft>
                <a:spcPts val="2585"/>
              </a:spcAft>
            </a:pPr>
            <a:r>
              <a:rPr lang="en-IN" kern="100" dirty="0">
                <a:solidFill>
                  <a:srgbClr val="000000"/>
                </a:solidFill>
                <a:latin typeface="Arial" panose="020B0604020202020204" pitchFamily="34" charset="0"/>
                <a:ea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pPr marR="427355" indent="-6350">
              <a:lnSpc>
                <a:spcPct val="108000"/>
              </a:lnSpc>
              <a:spcAft>
                <a:spcPts val="2585"/>
              </a:spcAft>
            </a:pPr>
            <a:r>
              <a:rPr lang="en-IN" kern="100" dirty="0">
                <a:solidFill>
                  <a:srgbClr val="000000"/>
                </a:solidFill>
                <a:latin typeface="Arial" panose="020B0604020202020204" pitchFamily="34" charset="0"/>
                <a:ea typeface="Arial" panose="020B0604020202020204" pitchFamily="34" charset="0"/>
              </a:rPr>
              <a:t>Do ETL : Extract-Transform-Load some Amazon dataset and find for me Sales-trend -&gt; month wise , year wise , yearly_month wise</a:t>
            </a:r>
            <a:endParaRPr lang="en-IN" kern="100" dirty="0">
              <a:solidFill>
                <a:srgbClr val="000000"/>
              </a:solidFill>
              <a:latin typeface="Calibri" panose="020F0502020204030204" pitchFamily="34" charset="0"/>
              <a:ea typeface="Calibri" panose="020F0502020204030204" pitchFamily="34" charset="0"/>
            </a:endParaRPr>
          </a:p>
          <a:p>
            <a:pPr marR="427355" indent="-6350">
              <a:lnSpc>
                <a:spcPct val="108000"/>
              </a:lnSpc>
              <a:spcAft>
                <a:spcPts val="600"/>
              </a:spcAft>
            </a:pPr>
            <a:r>
              <a:rPr lang="en-IN" kern="100" dirty="0">
                <a:solidFill>
                  <a:srgbClr val="000000"/>
                </a:solidFill>
                <a:latin typeface="Arial" panose="020B0604020202020204" pitchFamily="34" charset="0"/>
                <a:ea typeface="Arial" panose="020B0604020202020204" pitchFamily="34" charset="0"/>
              </a:rPr>
              <a:t>Find key metrics and factors and show the meaningful relationships between attributes.</a:t>
            </a:r>
            <a:endParaRPr lang="en-IN" kern="100" dirty="0">
              <a:solidFill>
                <a:srgbClr val="000000"/>
              </a:solidFill>
              <a:latin typeface="Calibri" panose="020F0502020204030204" pitchFamily="34" charset="0"/>
              <a:ea typeface="Calibri" panose="020F0502020204030204" pitchFamily="34" charset="0"/>
            </a:endParaRPr>
          </a:p>
          <a:p>
            <a:endParaRPr lang="en-IN" dirty="0"/>
          </a:p>
        </p:txBody>
      </p:sp>
      <p:sp>
        <p:nvSpPr>
          <p:cNvPr id="5" name="Title 1">
            <a:extLst>
              <a:ext uri="{FF2B5EF4-FFF2-40B4-BE49-F238E27FC236}">
                <a16:creationId xmlns:a16="http://schemas.microsoft.com/office/drawing/2014/main" id="{A2009C67-DC40-58D7-1885-453240D7F881}"/>
              </a:ext>
            </a:extLst>
          </p:cNvPr>
          <p:cNvSpPr txBox="1">
            <a:spLocks/>
          </p:cNvSpPr>
          <p:nvPr/>
        </p:nvSpPr>
        <p:spPr>
          <a:xfrm>
            <a:off x="4053174" y="4678130"/>
            <a:ext cx="2324586" cy="644987"/>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OBJECTIVE</a:t>
            </a:r>
            <a:endParaRPr lang="en-IN" dirty="0"/>
          </a:p>
        </p:txBody>
      </p:sp>
    </p:spTree>
    <p:extLst>
      <p:ext uri="{BB962C8B-B14F-4D97-AF65-F5344CB8AC3E}">
        <p14:creationId xmlns:p14="http://schemas.microsoft.com/office/powerpoint/2010/main" val="405788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DD2C1E3-4002-B8E4-0C7C-F3924765FD78}"/>
              </a:ext>
            </a:extLst>
          </p:cNvPr>
          <p:cNvSpPr>
            <a:spLocks noGrp="1"/>
          </p:cNvSpPr>
          <p:nvPr>
            <p:ph type="title"/>
          </p:nvPr>
        </p:nvSpPr>
        <p:spPr>
          <a:xfrm>
            <a:off x="3563409" y="447675"/>
            <a:ext cx="3037416" cy="723900"/>
          </a:xfrm>
        </p:spPr>
        <p:txBody>
          <a:bodyPr>
            <a:normAutofit fontScale="90000"/>
          </a:bodyPr>
          <a:lstStyle/>
          <a:p>
            <a:r>
              <a:rPr lang="en-US" dirty="0"/>
              <a:t>ARCHITECTURE</a:t>
            </a:r>
            <a:endParaRPr lang="en-IN" dirty="0"/>
          </a:p>
        </p:txBody>
      </p:sp>
      <p:pic>
        <p:nvPicPr>
          <p:cNvPr id="12" name="Picture 11">
            <a:extLst>
              <a:ext uri="{FF2B5EF4-FFF2-40B4-BE49-F238E27FC236}">
                <a16:creationId xmlns:a16="http://schemas.microsoft.com/office/drawing/2014/main" id="{901A0E04-2DFE-EAAB-FE68-A875F535C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363" y="1024673"/>
            <a:ext cx="6071487" cy="5233765"/>
          </a:xfrm>
          <a:prstGeom prst="rect">
            <a:avLst/>
          </a:prstGeom>
        </p:spPr>
      </p:pic>
    </p:spTree>
    <p:extLst>
      <p:ext uri="{BB962C8B-B14F-4D97-AF65-F5344CB8AC3E}">
        <p14:creationId xmlns:p14="http://schemas.microsoft.com/office/powerpoint/2010/main" val="268933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FD00-E3E5-28ED-0EC2-98B590072C33}"/>
              </a:ext>
            </a:extLst>
          </p:cNvPr>
          <p:cNvSpPr>
            <a:spLocks noGrp="1"/>
          </p:cNvSpPr>
          <p:nvPr>
            <p:ph type="title"/>
          </p:nvPr>
        </p:nvSpPr>
        <p:spPr>
          <a:xfrm>
            <a:off x="2782359" y="430875"/>
            <a:ext cx="4951941" cy="771525"/>
          </a:xfrm>
        </p:spPr>
        <p:txBody>
          <a:bodyPr>
            <a:normAutofit/>
          </a:bodyPr>
          <a:lstStyle/>
          <a:p>
            <a:r>
              <a:rPr lang="en-US" dirty="0"/>
              <a:t>DATASET INFORMATION</a:t>
            </a:r>
            <a:endParaRPr lang="en-IN" dirty="0"/>
          </a:p>
        </p:txBody>
      </p:sp>
      <p:sp>
        <p:nvSpPr>
          <p:cNvPr id="5" name="Content Placeholder 4">
            <a:extLst>
              <a:ext uri="{FF2B5EF4-FFF2-40B4-BE49-F238E27FC236}">
                <a16:creationId xmlns:a16="http://schemas.microsoft.com/office/drawing/2014/main" id="{546D2C57-44BE-90A4-6511-8E041FEF74EE}"/>
              </a:ext>
            </a:extLst>
          </p:cNvPr>
          <p:cNvSpPr>
            <a:spLocks noGrp="1"/>
          </p:cNvSpPr>
          <p:nvPr>
            <p:ph idx="1"/>
          </p:nvPr>
        </p:nvSpPr>
        <p:spPr>
          <a:xfrm>
            <a:off x="959995" y="1488613"/>
            <a:ext cx="8596668" cy="2073737"/>
          </a:xfrm>
        </p:spPr>
        <p:txBody>
          <a:bodyPr>
            <a:noAutofit/>
          </a:bodyPr>
          <a:lstStyle/>
          <a:p>
            <a:pPr marL="114300" indent="0">
              <a:lnSpc>
                <a:spcPct val="105000"/>
              </a:lnSpc>
              <a:spcAft>
                <a:spcPts val="165"/>
              </a:spcAft>
              <a:buNone/>
            </a:pPr>
            <a:r>
              <a:rPr lang="en-IN" sz="2000" dirty="0">
                <a:effectLst/>
                <a:latin typeface="Arial" panose="020B0604020202020204" pitchFamily="34" charset="0"/>
                <a:ea typeface="Calibri" panose="020F0502020204030204" pitchFamily="34" charset="0"/>
                <a:cs typeface="Arial" panose="020B0604020202020204" pitchFamily="34" charset="0"/>
              </a:rPr>
              <a:t>The dataset contains Sales data of Amazon for the year 2010 to 2017 </a:t>
            </a:r>
          </a:p>
          <a:p>
            <a:pPr marL="114300" indent="0">
              <a:lnSpc>
                <a:spcPct val="105000"/>
              </a:lnSpc>
              <a:spcAft>
                <a:spcPts val="165"/>
              </a:spcAft>
              <a:buNone/>
            </a:pPr>
            <a:r>
              <a:rPr lang="en-IN" sz="2000" b="1" i="1" dirty="0">
                <a:effectLst/>
                <a:latin typeface="Arial" panose="020B0604020202020204" pitchFamily="34" charset="0"/>
                <a:ea typeface="Calibri" panose="020F0502020204030204" pitchFamily="34" charset="0"/>
                <a:cs typeface="Arial" panose="020B0604020202020204" pitchFamily="34" charset="0"/>
              </a:rPr>
              <a:t>Amazon Sales Data Contains </a:t>
            </a:r>
            <a:r>
              <a:rPr lang="en-IN" sz="2000" b="1" dirty="0">
                <a:effectLst/>
                <a:latin typeface="Arial" panose="020B0604020202020204" pitchFamily="34" charset="0"/>
                <a:ea typeface="Calibri" panose="020F0502020204030204" pitchFamily="34" charset="0"/>
                <a:cs typeface="Arial" panose="020B0604020202020204" pitchFamily="34" charset="0"/>
              </a:rPr>
              <a:t>:</a:t>
            </a:r>
            <a:r>
              <a:rPr lang="en-IN" sz="2000" b="1" dirty="0">
                <a:latin typeface="Arial" panose="020B0604020202020204" pitchFamily="34" charset="0"/>
                <a:ea typeface="Calibri" panose="020F0502020204030204" pitchFamily="34" charset="0"/>
                <a:cs typeface="Arial" panose="020B0604020202020204" pitchFamily="34" charset="0"/>
              </a:rPr>
              <a:t> </a:t>
            </a:r>
          </a:p>
          <a:p>
            <a:pPr marL="114300" indent="0">
              <a:lnSpc>
                <a:spcPct val="105000"/>
              </a:lnSpc>
              <a:spcAft>
                <a:spcPts val="165"/>
              </a:spcAft>
              <a:buNone/>
            </a:pPr>
            <a:r>
              <a:rPr lang="en-IN" sz="2000" dirty="0">
                <a:effectLst/>
                <a:latin typeface="Arial" panose="020B0604020202020204" pitchFamily="34" charset="0"/>
                <a:ea typeface="Calibri" panose="020F0502020204030204" pitchFamily="34" charset="0"/>
                <a:cs typeface="Arial" panose="020B0604020202020204" pitchFamily="34" charset="0"/>
              </a:rPr>
              <a:t>Region, </a:t>
            </a:r>
            <a:r>
              <a:rPr lang="en-IN" sz="2000" dirty="0">
                <a:latin typeface="Arial" panose="020B0604020202020204" pitchFamily="34" charset="0"/>
                <a:ea typeface="Calibri" panose="020F0502020204030204" pitchFamily="34" charset="0"/>
                <a:cs typeface="Arial" panose="020B0604020202020204" pitchFamily="34" charset="0"/>
              </a:rPr>
              <a:t>Country, Item Type, Sales Channel, </a:t>
            </a:r>
            <a:r>
              <a:rPr lang="en-IN" sz="2000" dirty="0">
                <a:effectLst/>
                <a:latin typeface="Arial" panose="020B0604020202020204" pitchFamily="34" charset="0"/>
                <a:ea typeface="Calibri" panose="020F0502020204030204" pitchFamily="34" charset="0"/>
                <a:cs typeface="Arial" panose="020B0604020202020204" pitchFamily="34" charset="0"/>
              </a:rPr>
              <a:t>Order Priority, Order Date</a:t>
            </a:r>
            <a:r>
              <a:rPr lang="en-IN" sz="2000" dirty="0">
                <a:latin typeface="Arial" panose="020B0604020202020204" pitchFamily="34" charset="0"/>
                <a:ea typeface="Calibri" panose="020F0502020204030204" pitchFamily="34" charset="0"/>
                <a:cs typeface="Arial" panose="020B0604020202020204" pitchFamily="34" charset="0"/>
              </a:rPr>
              <a:t>,</a:t>
            </a:r>
            <a:r>
              <a:rPr lang="en-IN" sz="2000" dirty="0">
                <a:effectLst/>
                <a:latin typeface="Arial" panose="020B0604020202020204" pitchFamily="34" charset="0"/>
                <a:ea typeface="Calibri" panose="020F0502020204030204" pitchFamily="34" charset="0"/>
                <a:cs typeface="Arial" panose="020B0604020202020204" pitchFamily="34" charset="0"/>
              </a:rPr>
              <a:t> Order, Ship Date</a:t>
            </a:r>
            <a:r>
              <a:rPr lang="en-IN" sz="2000" dirty="0">
                <a:latin typeface="Arial" panose="020B0604020202020204" pitchFamily="34" charset="0"/>
                <a:ea typeface="Calibri" panose="020F0502020204030204" pitchFamily="34" charset="0"/>
                <a:cs typeface="Arial" panose="020B0604020202020204" pitchFamily="34" charset="0"/>
              </a:rPr>
              <a:t>,</a:t>
            </a:r>
            <a:r>
              <a:rPr lang="en-IN" sz="2000" dirty="0">
                <a:effectLst/>
                <a:latin typeface="Arial" panose="020B0604020202020204" pitchFamily="34" charset="0"/>
                <a:ea typeface="Calibri" panose="020F0502020204030204" pitchFamily="34" charset="0"/>
                <a:cs typeface="Arial" panose="020B0604020202020204" pitchFamily="34" charset="0"/>
              </a:rPr>
              <a:t> Unit Sold</a:t>
            </a:r>
            <a:r>
              <a:rPr lang="en-IN" sz="2000" dirty="0">
                <a:latin typeface="Arial" panose="020B0604020202020204" pitchFamily="34" charset="0"/>
                <a:ea typeface="Calibri" panose="020F0502020204030204" pitchFamily="34" charset="0"/>
                <a:cs typeface="Arial" panose="020B0604020202020204" pitchFamily="34" charset="0"/>
              </a:rPr>
              <a:t> </a:t>
            </a:r>
            <a:r>
              <a:rPr lang="en-IN" sz="2000" dirty="0">
                <a:effectLst/>
                <a:latin typeface="Arial" panose="020B0604020202020204" pitchFamily="34" charset="0"/>
                <a:ea typeface="Calibri" panose="020F0502020204030204" pitchFamily="34" charset="0"/>
                <a:cs typeface="Arial" panose="020B0604020202020204" pitchFamily="34" charset="0"/>
              </a:rPr>
              <a:t>Unit Price  Unit Cost</a:t>
            </a:r>
            <a:r>
              <a:rPr lang="en-IN" sz="2000" dirty="0">
                <a:latin typeface="Arial" panose="020B0604020202020204" pitchFamily="34" charset="0"/>
                <a:ea typeface="Calibri" panose="020F0502020204030204" pitchFamily="34" charset="0"/>
                <a:cs typeface="Arial" panose="020B0604020202020204" pitchFamily="34" charset="0"/>
              </a:rPr>
              <a:t>, </a:t>
            </a:r>
            <a:r>
              <a:rPr lang="en-IN" sz="2000" dirty="0">
                <a:effectLst/>
                <a:latin typeface="Arial" panose="020B0604020202020204" pitchFamily="34" charset="0"/>
                <a:ea typeface="Calibri" panose="020F0502020204030204" pitchFamily="34" charset="0"/>
                <a:cs typeface="Arial" panose="020B0604020202020204" pitchFamily="34" charset="0"/>
              </a:rPr>
              <a:t>Total Revenue</a:t>
            </a:r>
            <a:r>
              <a:rPr lang="en-IN" sz="2000" dirty="0">
                <a:latin typeface="Arial" panose="020B0604020202020204" pitchFamily="34" charset="0"/>
                <a:ea typeface="Calibri" panose="020F0502020204030204" pitchFamily="34" charset="0"/>
                <a:cs typeface="Arial" panose="020B0604020202020204" pitchFamily="34" charset="0"/>
              </a:rPr>
              <a:t>, </a:t>
            </a:r>
            <a:r>
              <a:rPr lang="en-IN" sz="2000" dirty="0">
                <a:effectLst/>
                <a:latin typeface="Arial" panose="020B0604020202020204" pitchFamily="34" charset="0"/>
                <a:ea typeface="Calibri" panose="020F0502020204030204" pitchFamily="34" charset="0"/>
                <a:cs typeface="Arial" panose="020B0604020202020204" pitchFamily="34" charset="0"/>
              </a:rPr>
              <a:t>Total Cost,  Total Profit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0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9FC9-CCC3-204B-2F27-59683AB5E9C8}"/>
              </a:ext>
            </a:extLst>
          </p:cNvPr>
          <p:cNvSpPr>
            <a:spLocks noGrp="1"/>
          </p:cNvSpPr>
          <p:nvPr>
            <p:ph type="title"/>
          </p:nvPr>
        </p:nvSpPr>
        <p:spPr>
          <a:xfrm>
            <a:off x="4010155" y="262149"/>
            <a:ext cx="2142861" cy="619125"/>
          </a:xfrm>
        </p:spPr>
        <p:txBody>
          <a:bodyPr>
            <a:noAutofit/>
          </a:bodyPr>
          <a:lstStyle/>
          <a:p>
            <a:r>
              <a:rPr lang="en-US" dirty="0"/>
              <a:t>Overview</a:t>
            </a:r>
            <a:endParaRPr lang="en-IN" dirty="0"/>
          </a:p>
        </p:txBody>
      </p:sp>
      <p:pic>
        <p:nvPicPr>
          <p:cNvPr id="5" name="Picture 4">
            <a:extLst>
              <a:ext uri="{FF2B5EF4-FFF2-40B4-BE49-F238E27FC236}">
                <a16:creationId xmlns:a16="http://schemas.microsoft.com/office/drawing/2014/main" id="{31289E49-2E81-4421-631F-E10D9E6DA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4" y="931731"/>
            <a:ext cx="9534525" cy="5354557"/>
          </a:xfrm>
          <a:prstGeom prst="rect">
            <a:avLst/>
          </a:prstGeom>
        </p:spPr>
      </p:pic>
    </p:spTree>
    <p:extLst>
      <p:ext uri="{BB962C8B-B14F-4D97-AF65-F5344CB8AC3E}">
        <p14:creationId xmlns:p14="http://schemas.microsoft.com/office/powerpoint/2010/main" val="40347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19713D-9FB9-6925-D094-3F0D2CBD7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9" y="967603"/>
            <a:ext cx="9367836" cy="5275842"/>
          </a:xfrm>
          <a:prstGeom prst="rect">
            <a:avLst/>
          </a:prstGeom>
        </p:spPr>
      </p:pic>
      <p:sp>
        <p:nvSpPr>
          <p:cNvPr id="5" name="Title 1">
            <a:extLst>
              <a:ext uri="{FF2B5EF4-FFF2-40B4-BE49-F238E27FC236}">
                <a16:creationId xmlns:a16="http://schemas.microsoft.com/office/drawing/2014/main" id="{309765C5-895F-ABA9-4492-CDB3F426FE6A}"/>
              </a:ext>
            </a:extLst>
          </p:cNvPr>
          <p:cNvSpPr txBox="1">
            <a:spLocks/>
          </p:cNvSpPr>
          <p:nvPr/>
        </p:nvSpPr>
        <p:spPr>
          <a:xfrm>
            <a:off x="4360134" y="304992"/>
            <a:ext cx="1361945" cy="61912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Profit</a:t>
            </a:r>
            <a:endParaRPr lang="en-IN" dirty="0"/>
          </a:p>
        </p:txBody>
      </p:sp>
    </p:spTree>
    <p:extLst>
      <p:ext uri="{BB962C8B-B14F-4D97-AF65-F5344CB8AC3E}">
        <p14:creationId xmlns:p14="http://schemas.microsoft.com/office/powerpoint/2010/main" val="200014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F7E345-88EB-5C5A-61A3-096F76A4405E}"/>
              </a:ext>
            </a:extLst>
          </p:cNvPr>
          <p:cNvPicPr>
            <a:picLocks noChangeAspect="1"/>
          </p:cNvPicPr>
          <p:nvPr/>
        </p:nvPicPr>
        <p:blipFill>
          <a:blip r:embed="rId2"/>
          <a:stretch>
            <a:fillRect/>
          </a:stretch>
        </p:blipFill>
        <p:spPr>
          <a:xfrm>
            <a:off x="2209712" y="384279"/>
            <a:ext cx="5524500" cy="3175133"/>
          </a:xfrm>
          <a:prstGeom prst="rect">
            <a:avLst/>
          </a:prstGeom>
        </p:spPr>
      </p:pic>
      <p:pic>
        <p:nvPicPr>
          <p:cNvPr id="7" name="Picture 6">
            <a:extLst>
              <a:ext uri="{FF2B5EF4-FFF2-40B4-BE49-F238E27FC236}">
                <a16:creationId xmlns:a16="http://schemas.microsoft.com/office/drawing/2014/main" id="{A17E8104-699D-BDED-2283-5F8AA87D0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187" y="3958750"/>
            <a:ext cx="2571838" cy="2154521"/>
          </a:xfrm>
          <a:prstGeom prst="rect">
            <a:avLst/>
          </a:prstGeom>
        </p:spPr>
      </p:pic>
      <p:pic>
        <p:nvPicPr>
          <p:cNvPr id="9" name="Picture 8">
            <a:extLst>
              <a:ext uri="{FF2B5EF4-FFF2-40B4-BE49-F238E27FC236}">
                <a16:creationId xmlns:a16="http://schemas.microsoft.com/office/drawing/2014/main" id="{4A2C4CC3-2351-F3B8-C473-43FA5ACCD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6302" y="3958696"/>
            <a:ext cx="2800948" cy="2154575"/>
          </a:xfrm>
          <a:prstGeom prst="rect">
            <a:avLst/>
          </a:prstGeom>
        </p:spPr>
      </p:pic>
    </p:spTree>
    <p:extLst>
      <p:ext uri="{BB962C8B-B14F-4D97-AF65-F5344CB8AC3E}">
        <p14:creationId xmlns:p14="http://schemas.microsoft.com/office/powerpoint/2010/main" val="366292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06866F-3A1D-0450-01F9-F5E938B43466}"/>
              </a:ext>
            </a:extLst>
          </p:cNvPr>
          <p:cNvPicPr>
            <a:picLocks noChangeAspect="1"/>
          </p:cNvPicPr>
          <p:nvPr/>
        </p:nvPicPr>
        <p:blipFill>
          <a:blip r:embed="rId2"/>
          <a:stretch>
            <a:fillRect/>
          </a:stretch>
        </p:blipFill>
        <p:spPr>
          <a:xfrm>
            <a:off x="567259" y="3429000"/>
            <a:ext cx="4876800" cy="2369265"/>
          </a:xfrm>
          <a:prstGeom prst="rect">
            <a:avLst/>
          </a:prstGeom>
        </p:spPr>
      </p:pic>
      <p:pic>
        <p:nvPicPr>
          <p:cNvPr id="7" name="Picture 6">
            <a:extLst>
              <a:ext uri="{FF2B5EF4-FFF2-40B4-BE49-F238E27FC236}">
                <a16:creationId xmlns:a16="http://schemas.microsoft.com/office/drawing/2014/main" id="{84017FC6-852F-B635-030D-20C76D291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36" y="373935"/>
            <a:ext cx="4845846" cy="2369264"/>
          </a:xfrm>
          <a:prstGeom prst="rect">
            <a:avLst/>
          </a:prstGeom>
        </p:spPr>
      </p:pic>
      <p:pic>
        <p:nvPicPr>
          <p:cNvPr id="9" name="Picture 8">
            <a:extLst>
              <a:ext uri="{FF2B5EF4-FFF2-40B4-BE49-F238E27FC236}">
                <a16:creationId xmlns:a16="http://schemas.microsoft.com/office/drawing/2014/main" id="{29A4B10F-F79F-F75B-4100-2DDD856F2E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315" y="1737958"/>
            <a:ext cx="4322636" cy="2546890"/>
          </a:xfrm>
          <a:prstGeom prst="rect">
            <a:avLst/>
          </a:prstGeom>
        </p:spPr>
      </p:pic>
    </p:spTree>
    <p:extLst>
      <p:ext uri="{BB962C8B-B14F-4D97-AF65-F5344CB8AC3E}">
        <p14:creationId xmlns:p14="http://schemas.microsoft.com/office/powerpoint/2010/main" val="24891733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389</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Demi Cond</vt:lpstr>
      <vt:lpstr>Trebuchet MS</vt:lpstr>
      <vt:lpstr>Wingdings 3</vt:lpstr>
      <vt:lpstr>Facet</vt:lpstr>
      <vt:lpstr>PowerPoint Presentation</vt:lpstr>
      <vt:lpstr>PROJECT DETAIL</vt:lpstr>
      <vt:lpstr>PROBLEM STATEMENT</vt:lpstr>
      <vt:lpstr>ARCHITECTURE</vt:lpstr>
      <vt:lpstr>DATASET INFORMATION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hpankur02@gmail.com</dc:creator>
  <cp:lastModifiedBy>hpankur02@gmail.com</cp:lastModifiedBy>
  <cp:revision>51</cp:revision>
  <dcterms:created xsi:type="dcterms:W3CDTF">2023-08-16T08:27:08Z</dcterms:created>
  <dcterms:modified xsi:type="dcterms:W3CDTF">2023-08-16T09:59:44Z</dcterms:modified>
</cp:coreProperties>
</file>