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 id="2147483787" r:id="rId2"/>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265642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360860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127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280190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3467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2292799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725173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750588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775510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30967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19221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473382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F2BDA1-D16B-490F-B804-722CBC15AF1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166278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F2BDA1-D16B-490F-B804-722CBC15AF1E}" type="datetimeFigureOut">
              <a:rPr lang="en-IN" smtClean="0"/>
              <a:t>25-07-2023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5532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F2BDA1-D16B-490F-B804-722CBC15AF1E}" type="datetimeFigureOut">
              <a:rPr lang="en-IN" smtClean="0"/>
              <a:t>25-07-2023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64352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2BDA1-D16B-490F-B804-722CBC15AF1E}" type="datetimeFigureOut">
              <a:rPr lang="en-IN" smtClean="0"/>
              <a:t>25-07-2023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2266420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F2BDA1-D16B-490F-B804-722CBC15AF1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5309569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2BDA1-D16B-490F-B804-722CBC15AF1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3440396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4963999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37044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226407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825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491314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2615000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33893956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2BDA1-D16B-490F-B804-722CBC15AF1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372490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F2BDA1-D16B-490F-B804-722CBC15AF1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47940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F2BDA1-D16B-490F-B804-722CBC15AF1E}" type="datetimeFigureOut">
              <a:rPr lang="en-IN" smtClean="0"/>
              <a:t>25-07-2023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27620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F2BDA1-D16B-490F-B804-722CBC15AF1E}" type="datetimeFigureOut">
              <a:rPr lang="en-IN" smtClean="0"/>
              <a:t>25-07-2023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82344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2BDA1-D16B-490F-B804-722CBC15AF1E}" type="datetimeFigureOut">
              <a:rPr lang="en-IN" smtClean="0"/>
              <a:t>25-07-2023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435956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F2BDA1-D16B-490F-B804-722CBC15AF1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139472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2BDA1-D16B-490F-B804-722CBC15AF1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FF8EDE-D42F-41EE-A724-651F4EF01CB9}" type="slidenum">
              <a:rPr lang="en-IN" smtClean="0"/>
              <a:t>‹#›</a:t>
            </a:fld>
            <a:endParaRPr lang="en-IN"/>
          </a:p>
        </p:txBody>
      </p:sp>
    </p:spTree>
    <p:extLst>
      <p:ext uri="{BB962C8B-B14F-4D97-AF65-F5344CB8AC3E}">
        <p14:creationId xmlns:p14="http://schemas.microsoft.com/office/powerpoint/2010/main" val="390354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F2BDA1-D16B-490F-B804-722CBC15AF1E}" type="datetimeFigureOut">
              <a:rPr lang="en-IN" smtClean="0"/>
              <a:t>25-07-2023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FF8EDE-D42F-41EE-A724-651F4EF01CB9}" type="slidenum">
              <a:rPr lang="en-IN" smtClean="0"/>
              <a:t>‹#›</a:t>
            </a:fld>
            <a:endParaRPr lang="en-IN"/>
          </a:p>
        </p:txBody>
      </p:sp>
    </p:spTree>
    <p:extLst>
      <p:ext uri="{BB962C8B-B14F-4D97-AF65-F5344CB8AC3E}">
        <p14:creationId xmlns:p14="http://schemas.microsoft.com/office/powerpoint/2010/main" val="278026045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F2BDA1-D16B-490F-B804-722CBC15AF1E}" type="datetimeFigureOut">
              <a:rPr lang="en-IN" smtClean="0"/>
              <a:t>25-07-2023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FF8EDE-D42F-41EE-A724-651F4EF01CB9}" type="slidenum">
              <a:rPr lang="en-IN" smtClean="0"/>
              <a:t>‹#›</a:t>
            </a:fld>
            <a:endParaRPr lang="en-IN"/>
          </a:p>
        </p:txBody>
      </p:sp>
    </p:spTree>
    <p:extLst>
      <p:ext uri="{BB962C8B-B14F-4D97-AF65-F5344CB8AC3E}">
        <p14:creationId xmlns:p14="http://schemas.microsoft.com/office/powerpoint/2010/main" val="182583943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778BBD-0BC3-F8B6-2175-7F32C7ACA5BF}"/>
              </a:ext>
            </a:extLst>
          </p:cNvPr>
          <p:cNvPicPr/>
          <p:nvPr/>
        </p:nvPicPr>
        <p:blipFill>
          <a:blip r:embed="rId2"/>
          <a:stretch>
            <a:fillRect/>
          </a:stretch>
        </p:blipFill>
        <p:spPr>
          <a:xfrm>
            <a:off x="3417252" y="620712"/>
            <a:ext cx="5357495" cy="1616075"/>
          </a:xfrm>
          <a:prstGeom prst="rect">
            <a:avLst/>
          </a:prstGeom>
        </p:spPr>
      </p:pic>
      <p:sp>
        <p:nvSpPr>
          <p:cNvPr id="5" name="Rectangle 2">
            <a:extLst>
              <a:ext uri="{FF2B5EF4-FFF2-40B4-BE49-F238E27FC236}">
                <a16:creationId xmlns:a16="http://schemas.microsoft.com/office/drawing/2014/main" id="{42CEA085-1438-CB5B-636A-3451C29ACB7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A1DA978C-475C-3F57-AE91-56D849B44825}"/>
              </a:ext>
            </a:extLst>
          </p:cNvPr>
          <p:cNvSpPr>
            <a:spLocks noChangeArrowheads="1"/>
          </p:cNvSpPr>
          <p:nvPr/>
        </p:nvSpPr>
        <p:spPr bwMode="auto">
          <a:xfrm>
            <a:off x="1576386" y="2236787"/>
            <a:ext cx="90392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br>
            <a:r>
              <a:rPr kumimoji="0" lang="en-US" altLang="en-US" sz="52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Amazon Sales Data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E079514-CC2D-14B0-765A-DDF25B63A9E2}"/>
              </a:ext>
            </a:extLst>
          </p:cNvPr>
          <p:cNvSpPr txBox="1"/>
          <p:nvPr/>
        </p:nvSpPr>
        <p:spPr>
          <a:xfrm>
            <a:off x="95249" y="5157640"/>
            <a:ext cx="6629401" cy="1577420"/>
          </a:xfrm>
          <a:prstGeom prst="rect">
            <a:avLst/>
          </a:prstGeom>
          <a:noFill/>
        </p:spPr>
        <p:txBody>
          <a:bodyPr wrap="square">
            <a:spAutoFit/>
          </a:bodyPr>
          <a:lstStyle/>
          <a:p>
            <a:pPr marL="735965" marR="635" indent="-6350" algn="ctr">
              <a:lnSpc>
                <a:spcPct val="107000"/>
              </a:lnSpc>
              <a:spcAft>
                <a:spcPts val="15"/>
              </a:spcAft>
            </a:pPr>
            <a:endParaRPr lang="en-IN" sz="2800" kern="100" dirty="0">
              <a:solidFill>
                <a:srgbClr val="000000"/>
              </a:solidFill>
              <a:effectLst/>
              <a:latin typeface="Calibri" panose="020F0502020204030204" pitchFamily="34" charset="0"/>
              <a:ea typeface="Calibri" panose="020F0502020204030204" pitchFamily="34" charset="0"/>
            </a:endParaRPr>
          </a:p>
          <a:p>
            <a:pPr indent="-6350">
              <a:lnSpc>
                <a:spcPct val="110000"/>
              </a:lnSpc>
              <a:spcAft>
                <a:spcPts val="800"/>
              </a:spcAft>
            </a:pPr>
            <a:r>
              <a:rPr lang="en-IN" sz="2800" kern="100" dirty="0">
                <a:solidFill>
                  <a:srgbClr val="000000"/>
                </a:solidFill>
                <a:effectLst/>
                <a:latin typeface="Arial" panose="020B0604020202020204" pitchFamily="34" charset="0"/>
                <a:ea typeface="Arial" panose="020B0604020202020204" pitchFamily="34" charset="0"/>
              </a:rPr>
              <a:t>Technologies: Business Intelligence </a:t>
            </a:r>
            <a:endParaRPr lang="en-IN" sz="2800" kern="100" dirty="0">
              <a:solidFill>
                <a:srgbClr val="000000"/>
              </a:solidFill>
              <a:effectLst/>
              <a:latin typeface="Calibri" panose="020F0502020204030204" pitchFamily="34" charset="0"/>
              <a:ea typeface="Calibri" panose="020F0502020204030204" pitchFamily="34" charset="0"/>
            </a:endParaRPr>
          </a:p>
          <a:p>
            <a:pPr indent="-6350">
              <a:lnSpc>
                <a:spcPct val="110000"/>
              </a:lnSpc>
              <a:spcAft>
                <a:spcPts val="4490"/>
              </a:spcAft>
            </a:pPr>
            <a:r>
              <a:rPr lang="en-IN" sz="2800" kern="100" dirty="0">
                <a:solidFill>
                  <a:srgbClr val="000000"/>
                </a:solidFill>
                <a:effectLst/>
                <a:latin typeface="Arial" panose="020B0604020202020204" pitchFamily="34" charset="0"/>
                <a:ea typeface="Arial" panose="020B0604020202020204" pitchFamily="34" charset="0"/>
              </a:rPr>
              <a:t>Domain: E-commerce </a:t>
            </a:r>
            <a:endParaRPr lang="en-IN" sz="2800" kern="100" dirty="0">
              <a:solidFill>
                <a:srgbClr val="000000"/>
              </a:solidFill>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B341D4DE-CB4C-0B54-3949-F0AF7A2832DA}"/>
              </a:ext>
            </a:extLst>
          </p:cNvPr>
          <p:cNvSpPr txBox="1"/>
          <p:nvPr/>
        </p:nvSpPr>
        <p:spPr>
          <a:xfrm>
            <a:off x="3522027" y="3718408"/>
            <a:ext cx="5002848" cy="595932"/>
          </a:xfrm>
          <a:prstGeom prst="rect">
            <a:avLst/>
          </a:prstGeom>
          <a:noFill/>
        </p:spPr>
        <p:txBody>
          <a:bodyPr wrap="square">
            <a:spAutoFit/>
          </a:bodyPr>
          <a:lstStyle/>
          <a:p>
            <a:pPr marL="735965" marR="635" indent="-6350" algn="ctr">
              <a:lnSpc>
                <a:spcPct val="107000"/>
              </a:lnSpc>
              <a:spcAft>
                <a:spcPts val="15"/>
              </a:spcAft>
            </a:pPr>
            <a:r>
              <a:rPr lang="en-US" sz="3200" kern="100" dirty="0">
                <a:solidFill>
                  <a:srgbClr val="000000"/>
                </a:solidFill>
                <a:latin typeface="Franklin Gothic Demi Cond" panose="020B0706030402020204" pitchFamily="34" charset="0"/>
                <a:ea typeface="Calibri" panose="020F0502020204030204" pitchFamily="34" charset="0"/>
              </a:rPr>
              <a:t>B</a:t>
            </a:r>
            <a:r>
              <a:rPr lang="en-IN" sz="3200" kern="100" dirty="0">
                <a:solidFill>
                  <a:srgbClr val="000000"/>
                </a:solidFill>
                <a:latin typeface="Franklin Gothic Demi Cond" panose="020B0706030402020204" pitchFamily="34" charset="0"/>
                <a:ea typeface="Calibri" panose="020F0502020204030204" pitchFamily="34" charset="0"/>
              </a:rPr>
              <a:t>y - Harshit Kumar Pathak</a:t>
            </a:r>
            <a:endParaRPr lang="en-IN" sz="3200" kern="100" dirty="0">
              <a:solidFill>
                <a:srgbClr val="000000"/>
              </a:solidFill>
              <a:effectLst/>
              <a:latin typeface="Franklin Gothic Demi Cond" panose="020B0706030402020204" pitchFamily="34" charset="0"/>
              <a:ea typeface="Calibri" panose="020F0502020204030204" pitchFamily="34" charset="0"/>
            </a:endParaRPr>
          </a:p>
        </p:txBody>
      </p:sp>
    </p:spTree>
    <p:extLst>
      <p:ext uri="{BB962C8B-B14F-4D97-AF65-F5344CB8AC3E}">
        <p14:creationId xmlns:p14="http://schemas.microsoft.com/office/powerpoint/2010/main" val="266266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C707A9-4C2C-6C2C-6B23-3AB8ACB14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69" y="487681"/>
            <a:ext cx="8935861" cy="5744482"/>
          </a:xfrm>
          <a:prstGeom prst="rect">
            <a:avLst/>
          </a:prstGeom>
        </p:spPr>
      </p:pic>
    </p:spTree>
    <p:extLst>
      <p:ext uri="{BB962C8B-B14F-4D97-AF65-F5344CB8AC3E}">
        <p14:creationId xmlns:p14="http://schemas.microsoft.com/office/powerpoint/2010/main" val="224056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0808E1-6808-E31B-6C9C-D70576FE4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30" y="649926"/>
            <a:ext cx="8822550" cy="5671639"/>
          </a:xfrm>
          <a:prstGeom prst="rect">
            <a:avLst/>
          </a:prstGeom>
        </p:spPr>
      </p:pic>
    </p:spTree>
    <p:extLst>
      <p:ext uri="{BB962C8B-B14F-4D97-AF65-F5344CB8AC3E}">
        <p14:creationId xmlns:p14="http://schemas.microsoft.com/office/powerpoint/2010/main" val="303248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FC3E48-C123-9799-4FB6-EE77866EC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50" y="450137"/>
            <a:ext cx="9043110" cy="5813428"/>
          </a:xfrm>
          <a:prstGeom prst="rect">
            <a:avLst/>
          </a:prstGeom>
        </p:spPr>
      </p:pic>
    </p:spTree>
    <p:extLst>
      <p:ext uri="{BB962C8B-B14F-4D97-AF65-F5344CB8AC3E}">
        <p14:creationId xmlns:p14="http://schemas.microsoft.com/office/powerpoint/2010/main" val="130224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18DBD6-A047-A99A-2993-C3B7AA11F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10" y="507057"/>
            <a:ext cx="8705430" cy="5596348"/>
          </a:xfrm>
          <a:prstGeom prst="rect">
            <a:avLst/>
          </a:prstGeom>
        </p:spPr>
      </p:pic>
    </p:spTree>
    <p:extLst>
      <p:ext uri="{BB962C8B-B14F-4D97-AF65-F5344CB8AC3E}">
        <p14:creationId xmlns:p14="http://schemas.microsoft.com/office/powerpoint/2010/main" val="298570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944330-CDD2-D5E4-1A6A-7F604D73F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90" y="413029"/>
            <a:ext cx="8997670" cy="5784216"/>
          </a:xfrm>
          <a:prstGeom prst="rect">
            <a:avLst/>
          </a:prstGeom>
        </p:spPr>
      </p:pic>
    </p:spTree>
    <p:extLst>
      <p:ext uri="{BB962C8B-B14F-4D97-AF65-F5344CB8AC3E}">
        <p14:creationId xmlns:p14="http://schemas.microsoft.com/office/powerpoint/2010/main" val="54750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3782D3-F027-408D-1473-5C9F5FFBC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70" y="445589"/>
            <a:ext cx="9033510" cy="5807256"/>
          </a:xfrm>
          <a:prstGeom prst="rect">
            <a:avLst/>
          </a:prstGeom>
        </p:spPr>
      </p:pic>
    </p:spTree>
    <p:extLst>
      <p:ext uri="{BB962C8B-B14F-4D97-AF65-F5344CB8AC3E}">
        <p14:creationId xmlns:p14="http://schemas.microsoft.com/office/powerpoint/2010/main" val="363297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B493-B4BC-7A84-44EC-A93BD07D6B0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231F12E-8E66-F79C-AA35-ADC8E2B7F263}"/>
              </a:ext>
            </a:extLst>
          </p:cNvPr>
          <p:cNvSpPr>
            <a:spLocks noGrp="1"/>
          </p:cNvSpPr>
          <p:nvPr>
            <p:ph idx="1"/>
          </p:nvPr>
        </p:nvSpPr>
        <p:spPr>
          <a:xfrm>
            <a:off x="677334" y="1341121"/>
            <a:ext cx="8596668" cy="4700242"/>
          </a:xfrm>
        </p:spPr>
        <p:txBody>
          <a:bodyPr>
            <a:normAutofit lnSpcReduction="10000"/>
          </a:bodyPr>
          <a:lstStyle/>
          <a:p>
            <a:r>
              <a:rPr lang="en-US" dirty="0"/>
              <a:t>Highest Revenue and Profit was in year 2012 but decline is experienced from 2014 to 2017</a:t>
            </a:r>
          </a:p>
          <a:p>
            <a:r>
              <a:rPr lang="en-US" dirty="0"/>
              <a:t>From year 2010 to 2014, Consistently 50K+ Units were each year</a:t>
            </a:r>
          </a:p>
          <a:p>
            <a:r>
              <a:rPr lang="en-US" dirty="0"/>
              <a:t>Highest revenue and profits are in the month of February followed by November and April</a:t>
            </a:r>
          </a:p>
          <a:p>
            <a:r>
              <a:rPr lang="en-US" dirty="0"/>
              <a:t>July and February month has maximum number of Units Sold</a:t>
            </a:r>
          </a:p>
          <a:p>
            <a:r>
              <a:rPr lang="en-US" dirty="0"/>
              <a:t>From 2010 to 2017- Distribution of sales between online and offline channels are equal</a:t>
            </a:r>
          </a:p>
          <a:p>
            <a:r>
              <a:rPr lang="en-US" dirty="0"/>
              <a:t>Sub-Saharan Africa Region has maximum number if units sold and least units are sold to North America</a:t>
            </a:r>
          </a:p>
          <a:p>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Sub-Saharan Africa region was the most profitable and revenue generated region, followed by Europe &amp; Asia.</a:t>
            </a:r>
          </a:p>
          <a:p>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Cosmetics, Office Supplies, Personal Care, Clothes, and Fruits were our top 5 selling product segments.</a:t>
            </a:r>
          </a:p>
          <a:p>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57529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1A06-DF70-76FD-BEC9-E5F0ED63FCBD}"/>
              </a:ext>
            </a:extLst>
          </p:cNvPr>
          <p:cNvSpPr>
            <a:spLocks noGrp="1"/>
          </p:cNvSpPr>
          <p:nvPr>
            <p:ph type="title"/>
          </p:nvPr>
        </p:nvSpPr>
        <p:spPr>
          <a:xfrm>
            <a:off x="838200" y="365125"/>
            <a:ext cx="4057650" cy="892175"/>
          </a:xfrm>
        </p:spPr>
        <p:txBody>
          <a:bodyPr>
            <a:normAutofit fontScale="90000"/>
          </a:bodyPr>
          <a:lstStyle/>
          <a:p>
            <a:r>
              <a:rPr lang="en-US" sz="3600" dirty="0"/>
              <a:t>Problem Statement :</a:t>
            </a:r>
            <a:endParaRPr lang="en-IN" sz="3600" dirty="0"/>
          </a:p>
        </p:txBody>
      </p:sp>
      <p:sp>
        <p:nvSpPr>
          <p:cNvPr id="3" name="Content Placeholder 2">
            <a:extLst>
              <a:ext uri="{FF2B5EF4-FFF2-40B4-BE49-F238E27FC236}">
                <a16:creationId xmlns:a16="http://schemas.microsoft.com/office/drawing/2014/main" id="{117B5801-522A-47BF-667D-038C59F6465C}"/>
              </a:ext>
            </a:extLst>
          </p:cNvPr>
          <p:cNvSpPr>
            <a:spLocks noGrp="1"/>
          </p:cNvSpPr>
          <p:nvPr>
            <p:ph idx="1"/>
          </p:nvPr>
        </p:nvSpPr>
        <p:spPr>
          <a:xfrm>
            <a:off x="838200" y="1111250"/>
            <a:ext cx="8407400" cy="1316990"/>
          </a:xfrm>
        </p:spPr>
        <p:txBody>
          <a:bodyPr>
            <a:normAutofit/>
          </a:bodyPr>
          <a:lstStyle/>
          <a:p>
            <a:pPr marL="0" indent="0">
              <a:buNone/>
            </a:pPr>
            <a:r>
              <a:rPr lang="en-IN" sz="1800" dirty="0">
                <a:solidFill>
                  <a:srgbClr val="595959"/>
                </a:solidFill>
                <a:effectLst/>
                <a:latin typeface="Arial" panose="020B0604020202020204" pitchFamily="34" charset="0"/>
                <a:ea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endParaRPr lang="en-IN" dirty="0"/>
          </a:p>
        </p:txBody>
      </p:sp>
      <p:pic>
        <p:nvPicPr>
          <p:cNvPr id="4" name="Picture 3">
            <a:extLst>
              <a:ext uri="{FF2B5EF4-FFF2-40B4-BE49-F238E27FC236}">
                <a16:creationId xmlns:a16="http://schemas.microsoft.com/office/drawing/2014/main" id="{337FA95F-4F40-7EBE-FF52-97CAFB7A3DDD}"/>
              </a:ext>
            </a:extLst>
          </p:cNvPr>
          <p:cNvPicPr/>
          <p:nvPr/>
        </p:nvPicPr>
        <p:blipFill rotWithShape="1">
          <a:blip r:embed="rId2"/>
          <a:srcRect l="35567"/>
          <a:stretch/>
        </p:blipFill>
        <p:spPr>
          <a:xfrm>
            <a:off x="838200" y="3875087"/>
            <a:ext cx="3571875" cy="2028825"/>
          </a:xfrm>
          <a:prstGeom prst="rect">
            <a:avLst/>
          </a:prstGeom>
        </p:spPr>
      </p:pic>
      <p:sp>
        <p:nvSpPr>
          <p:cNvPr id="5" name="Title 1">
            <a:extLst>
              <a:ext uri="{FF2B5EF4-FFF2-40B4-BE49-F238E27FC236}">
                <a16:creationId xmlns:a16="http://schemas.microsoft.com/office/drawing/2014/main" id="{424F6B8E-A214-974B-81CE-65EB9E947C75}"/>
              </a:ext>
            </a:extLst>
          </p:cNvPr>
          <p:cNvSpPr txBox="1">
            <a:spLocks/>
          </p:cNvSpPr>
          <p:nvPr/>
        </p:nvSpPr>
        <p:spPr>
          <a:xfrm>
            <a:off x="838200" y="2982912"/>
            <a:ext cx="4057650" cy="892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Tools Used:</a:t>
            </a:r>
            <a:endParaRPr lang="en-IN" sz="3600" dirty="0"/>
          </a:p>
        </p:txBody>
      </p:sp>
      <p:pic>
        <p:nvPicPr>
          <p:cNvPr id="7" name="Picture 6">
            <a:extLst>
              <a:ext uri="{FF2B5EF4-FFF2-40B4-BE49-F238E27FC236}">
                <a16:creationId xmlns:a16="http://schemas.microsoft.com/office/drawing/2014/main" id="{E40224F1-030A-7F22-147E-1A5A205FD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75" y="3891507"/>
            <a:ext cx="3571875" cy="1855243"/>
          </a:xfrm>
          <a:prstGeom prst="rect">
            <a:avLst/>
          </a:prstGeom>
        </p:spPr>
      </p:pic>
    </p:spTree>
    <p:extLst>
      <p:ext uri="{BB962C8B-B14F-4D97-AF65-F5344CB8AC3E}">
        <p14:creationId xmlns:p14="http://schemas.microsoft.com/office/powerpoint/2010/main" val="268933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F23849-F746-7E99-B6A7-627BC45D4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46" y="457373"/>
            <a:ext cx="8861234" cy="5696509"/>
          </a:xfrm>
          <a:prstGeom prst="rect">
            <a:avLst/>
          </a:prstGeom>
        </p:spPr>
      </p:pic>
    </p:spTree>
    <p:extLst>
      <p:ext uri="{BB962C8B-B14F-4D97-AF65-F5344CB8AC3E}">
        <p14:creationId xmlns:p14="http://schemas.microsoft.com/office/powerpoint/2010/main" val="214941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0C1D23-B0F7-EAD9-CF01-AFE43DB7D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10" y="452120"/>
            <a:ext cx="8881110" cy="5709285"/>
          </a:xfrm>
          <a:prstGeom prst="rect">
            <a:avLst/>
          </a:prstGeom>
        </p:spPr>
      </p:pic>
    </p:spTree>
    <p:extLst>
      <p:ext uri="{BB962C8B-B14F-4D97-AF65-F5344CB8AC3E}">
        <p14:creationId xmlns:p14="http://schemas.microsoft.com/office/powerpoint/2010/main" val="214705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8D7FE1-8EA9-5283-6632-168AFBD78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0" y="412206"/>
            <a:ext cx="8911590" cy="5728879"/>
          </a:xfrm>
          <a:prstGeom prst="rect">
            <a:avLst/>
          </a:prstGeom>
        </p:spPr>
      </p:pic>
    </p:spTree>
    <p:extLst>
      <p:ext uri="{BB962C8B-B14F-4D97-AF65-F5344CB8AC3E}">
        <p14:creationId xmlns:p14="http://schemas.microsoft.com/office/powerpoint/2010/main" val="203248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9E326F-FB8D-8A07-089B-D7D01B622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90" y="396966"/>
            <a:ext cx="8840470" cy="5683159"/>
          </a:xfrm>
          <a:prstGeom prst="rect">
            <a:avLst/>
          </a:prstGeom>
        </p:spPr>
      </p:pic>
    </p:spTree>
    <p:extLst>
      <p:ext uri="{BB962C8B-B14F-4D97-AF65-F5344CB8AC3E}">
        <p14:creationId xmlns:p14="http://schemas.microsoft.com/office/powerpoint/2010/main" val="162970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F9EEFF-6C44-5A83-8C70-A751EDDF1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0" y="383177"/>
            <a:ext cx="8972550" cy="5768068"/>
          </a:xfrm>
          <a:prstGeom prst="rect">
            <a:avLst/>
          </a:prstGeom>
        </p:spPr>
      </p:pic>
    </p:spTree>
    <p:extLst>
      <p:ext uri="{BB962C8B-B14F-4D97-AF65-F5344CB8AC3E}">
        <p14:creationId xmlns:p14="http://schemas.microsoft.com/office/powerpoint/2010/main" val="339976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C38676-1F91-BBEA-0883-F89DAD39B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90" y="304800"/>
            <a:ext cx="9007110" cy="5790285"/>
          </a:xfrm>
          <a:prstGeom prst="rect">
            <a:avLst/>
          </a:prstGeom>
        </p:spPr>
      </p:pic>
    </p:spTree>
    <p:extLst>
      <p:ext uri="{BB962C8B-B14F-4D97-AF65-F5344CB8AC3E}">
        <p14:creationId xmlns:p14="http://schemas.microsoft.com/office/powerpoint/2010/main" val="40306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A7E0A4-4C3E-4DA6-8414-74B958267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90" y="460926"/>
            <a:ext cx="8875750" cy="5705839"/>
          </a:xfrm>
          <a:prstGeom prst="rect">
            <a:avLst/>
          </a:prstGeom>
        </p:spPr>
      </p:pic>
    </p:spTree>
    <p:extLst>
      <p:ext uri="{BB962C8B-B14F-4D97-AF65-F5344CB8AC3E}">
        <p14:creationId xmlns:p14="http://schemas.microsoft.com/office/powerpoint/2010/main" val="1765823237"/>
      </p:ext>
    </p:extLst>
  </p:cSld>
  <p:clrMapOvr>
    <a:masterClrMapping/>
  </p:clrMapOvr>
</p:sld>
</file>

<file path=ppt/theme/theme1.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TotalTime>
  <Words>189</Words>
  <Application>Microsoft Office PowerPoint</Application>
  <PresentationFormat>Widescreen</PresentationFormat>
  <Paragraphs>22</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Franklin Gothic Demi Cond</vt:lpstr>
      <vt:lpstr>Trebuchet MS</vt:lpstr>
      <vt:lpstr>Wingdings 3</vt:lpstr>
      <vt:lpstr>1_Facet</vt:lpstr>
      <vt:lpstr>2_Facet</vt:lpstr>
      <vt:lpstr>PowerPoint Presentation</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hpankur02@gmail.com</dc:creator>
  <cp:lastModifiedBy>hpankur02@gmail.com</cp:lastModifiedBy>
  <cp:revision>14</cp:revision>
  <dcterms:created xsi:type="dcterms:W3CDTF">2023-07-25T11:26:42Z</dcterms:created>
  <dcterms:modified xsi:type="dcterms:W3CDTF">2023-07-25T12:50:18Z</dcterms:modified>
</cp:coreProperties>
</file>