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2" r:id="rId9"/>
    <p:sldId id="265" r:id="rId1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643120"/>
            <a:ext cx="777060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Web </a:t>
            </a:r>
            <a:r>
              <a:rPr lang="en-IN" sz="44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Application:</a:t>
            </a:r>
          </a:p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solidFill>
                  <a:srgbClr val="000000"/>
                </a:solidFill>
                <a:latin typeface="Calibri"/>
              </a:rPr>
              <a:t>Architecture </a:t>
            </a:r>
            <a:r>
              <a:rPr lang="en-IN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</a:t>
            </a:r>
            <a:r>
              <a:rPr lang="en-IN" sz="44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Security</a:t>
            </a:r>
            <a:endParaRPr lang="en-IN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4400" b="0" strike="noStrike" spc="-1" dirty="0">
              <a:latin typeface="Arial"/>
            </a:endParaRPr>
          </a:p>
        </p:txBody>
      </p:sp>
      <p:pic>
        <p:nvPicPr>
          <p:cNvPr id="77" name="Picture 3_0" descr="C:\Users\bisag\Documents\BISAG(N) LOGO.png"/>
          <p:cNvPicPr/>
          <p:nvPr/>
        </p:nvPicPr>
        <p:blipFill>
          <a:blip r:embed="rId2"/>
          <a:stretch/>
        </p:blipFill>
        <p:spPr>
          <a:xfrm>
            <a:off x="36000" y="61920"/>
            <a:ext cx="1522440" cy="69912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3_1" descr="Digital India.jpg"/>
          <p:cNvPicPr/>
          <p:nvPr/>
        </p:nvPicPr>
        <p:blipFill>
          <a:blip r:embed="rId3"/>
          <a:stretch/>
        </p:blipFill>
        <p:spPr>
          <a:xfrm>
            <a:off x="8058240" y="40320"/>
            <a:ext cx="1084680" cy="534600"/>
          </a:xfrm>
          <a:prstGeom prst="rect">
            <a:avLst/>
          </a:prstGeom>
          <a:ln w="9525"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0" y="5681520"/>
            <a:ext cx="9181080" cy="1013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Bhaskaracharya National Institute for Space Applications and Geo-informatics (BISAG-N)</a:t>
            </a:r>
            <a:endParaRPr lang="en-IN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Ministry of Electronics and Information Technology</a:t>
            </a:r>
            <a:endParaRPr lang="en-IN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Government of India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2643120"/>
            <a:ext cx="777060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SPRING MVC &amp; HIBERNATE FRAMEWORK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81" name="Picture 3_0" descr="C:\Users\bisag\Documents\BISAG(N) LOGO.png"/>
          <p:cNvPicPr/>
          <p:nvPr/>
        </p:nvPicPr>
        <p:blipFill>
          <a:blip r:embed="rId2"/>
          <a:stretch/>
        </p:blipFill>
        <p:spPr>
          <a:xfrm>
            <a:off x="36000" y="61920"/>
            <a:ext cx="1522440" cy="69912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3_1" descr="Digital India.jpg"/>
          <p:cNvPicPr/>
          <p:nvPr/>
        </p:nvPicPr>
        <p:blipFill>
          <a:blip r:embed="rId3"/>
          <a:stretch/>
        </p:blipFill>
        <p:spPr>
          <a:xfrm>
            <a:off x="8058240" y="40320"/>
            <a:ext cx="1084680" cy="5346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59520" y="-73080"/>
            <a:ext cx="629424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SPRING MVC FRAMEWORK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928670"/>
            <a:ext cx="8227800" cy="278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 marL="720">
              <a:lnSpc>
                <a:spcPct val="100000"/>
              </a:lnSpc>
              <a:spcBef>
                <a:spcPts val="400"/>
              </a:spcBef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Model, View &amp; Controller</a:t>
            </a:r>
            <a:endParaRPr lang="en-IN" sz="2800" b="0" strike="noStrike" spc="-1" dirty="0">
              <a:latin typeface="Arial"/>
            </a:endParaRPr>
          </a:p>
          <a:p>
            <a:pPr marL="800280" lvl="1" indent="-341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Spring MVC framework have 3 interconnected parts Model, View and Controller.</a:t>
            </a:r>
            <a:endParaRPr lang="en-IN" sz="2600" b="0" strike="noStrike" spc="-1" dirty="0">
              <a:latin typeface="Arial"/>
            </a:endParaRPr>
          </a:p>
          <a:p>
            <a:pPr marL="800280" lvl="1" indent="-341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IN" sz="26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defines and manages 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of </a:t>
            </a:r>
            <a:r>
              <a:rPr lang="en-IN" sz="26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application.</a:t>
            </a:r>
            <a:endParaRPr lang="en-IN" sz="2600" b="0" strike="noStrike" spc="-1" dirty="0">
              <a:latin typeface="Arial"/>
            </a:endParaRPr>
          </a:p>
          <a:p>
            <a:pPr marL="800280" lvl="1" indent="-341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View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displays </a:t>
            </a:r>
            <a:r>
              <a:rPr lang="en-IN" sz="26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model data to user(web browser).</a:t>
            </a:r>
            <a:endParaRPr lang="en-IN" sz="2600" b="0" strike="noStrike" spc="-1" dirty="0">
              <a:latin typeface="Arial"/>
            </a:endParaRPr>
          </a:p>
          <a:p>
            <a:pPr marL="800280" lvl="1" indent="-341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Controller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performs </a:t>
            </a:r>
            <a:r>
              <a:rPr lang="en-IN" sz="26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user requests, contains business logic  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lang="en-IN" sz="26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returns 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 to view</a:t>
            </a:r>
            <a:r>
              <a:rPr lang="en-IN" sz="2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571868" y="4123070"/>
            <a:ext cx="2000264" cy="13061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CONTROLLER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Service/DAO/</a:t>
            </a:r>
            <a:endParaRPr lang="en-IN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Business Logic/ Security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85720" y="4143590"/>
            <a:ext cx="1913880" cy="12142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MODEL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600" spc="-1" dirty="0" smtClean="0">
                <a:solidFill>
                  <a:srgbClr val="FFFFFF"/>
                </a:solidFill>
                <a:latin typeface="Calibri"/>
                <a:ea typeface="DejaVu Sans"/>
              </a:rPr>
              <a:t>Define Data Structure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7143768" y="4143590"/>
            <a:ext cx="1785950" cy="12856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VIEW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JSP/</a:t>
            </a:r>
            <a:r>
              <a:rPr lang="en-IN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JQuery</a:t>
            </a:r>
            <a:r>
              <a:rPr lang="en-IN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/CSS/</a:t>
            </a:r>
            <a:endParaRPr lang="en-IN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JS/HTML 5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 rot="16200000">
            <a:off x="6248841" y="4177147"/>
            <a:ext cx="313108" cy="11909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7"/>
          <p:cNvSpPr/>
          <p:nvPr/>
        </p:nvSpPr>
        <p:spPr>
          <a:xfrm rot="16200000">
            <a:off x="2769120" y="4301270"/>
            <a:ext cx="295920" cy="976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 rot="5400000">
            <a:off x="2777040" y="3948470"/>
            <a:ext cx="284040" cy="976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9"/>
          <p:cNvSpPr/>
          <p:nvPr/>
        </p:nvSpPr>
        <p:spPr>
          <a:xfrm rot="5400000">
            <a:off x="6272777" y="3753717"/>
            <a:ext cx="267014" cy="13320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5577480" y="3912110"/>
            <a:ext cx="143883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1: http request</a:t>
            </a:r>
            <a:endParaRPr lang="en-IN" sz="1600" b="1" strike="noStrike" spc="-1" dirty="0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5541840" y="4912190"/>
            <a:ext cx="1562842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4: http response</a:t>
            </a:r>
            <a:endParaRPr lang="en-IN" sz="1600" b="1" strike="noStrike" spc="-1" dirty="0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2279160" y="4878710"/>
            <a:ext cx="1080145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3: </a:t>
            </a:r>
            <a:r>
              <a:rPr lang="en-IN" sz="16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get </a:t>
            </a:r>
            <a:r>
              <a:rPr lang="en-IN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endParaRPr lang="en-IN" sz="1600" b="1" strike="noStrike" spc="-1" dirty="0">
              <a:latin typeface="Arial"/>
            </a:endParaRPr>
          </a:p>
        </p:txBody>
      </p:sp>
      <p:sp>
        <p:nvSpPr>
          <p:cNvPr id="95" name="CustomShape 13"/>
          <p:cNvSpPr/>
          <p:nvPr/>
        </p:nvSpPr>
        <p:spPr>
          <a:xfrm>
            <a:off x="2337480" y="3937670"/>
            <a:ext cx="1066295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2: set data</a:t>
            </a:r>
            <a:endParaRPr lang="en-IN" sz="1600" b="1" strike="noStrike" spc="-1" dirty="0">
              <a:latin typeface="Arial"/>
            </a:endParaRPr>
          </a:p>
        </p:txBody>
      </p:sp>
      <p:pic>
        <p:nvPicPr>
          <p:cNvPr id="96" name="Picture 3_12" descr="C:\Users\bisag\Documents\BISAG(N) LOGO.png"/>
          <p:cNvPicPr/>
          <p:nvPr/>
        </p:nvPicPr>
        <p:blipFill>
          <a:blip r:embed="rId2"/>
          <a:stretch/>
        </p:blipFill>
        <p:spPr>
          <a:xfrm>
            <a:off x="36000" y="26640"/>
            <a:ext cx="1522440" cy="65664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3_13" descr="Digital India.jpg"/>
          <p:cNvPicPr/>
          <p:nvPr/>
        </p:nvPicPr>
        <p:blipFill>
          <a:blip r:embed="rId3"/>
          <a:stretch/>
        </p:blipFill>
        <p:spPr>
          <a:xfrm>
            <a:off x="8058240" y="5040"/>
            <a:ext cx="1084680" cy="534600"/>
          </a:xfrm>
          <a:prstGeom prst="rect">
            <a:avLst/>
          </a:prstGeom>
          <a:ln w="9525"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0" y="6488692"/>
            <a:ext cx="9144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Modular architecture to enhance efficiency in development and upgradation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45920" y="20520"/>
            <a:ext cx="6216840" cy="65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 SERVLET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951480"/>
            <a:ext cx="8042040" cy="171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Processes HTTP request and construct HTTP 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response </a:t>
            </a:r>
            <a:endParaRPr lang="en-IN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Acts as middle layer between web application program and web browser</a:t>
            </a:r>
            <a:endParaRPr lang="en-IN" b="0" strike="noStrike" spc="-1" dirty="0">
              <a:latin typeface="Arial"/>
            </a:endParaRPr>
          </a:p>
        </p:txBody>
      </p:sp>
      <p:pic>
        <p:nvPicPr>
          <p:cNvPr id="100" name="Content Placeholder 3" descr="6.png"/>
          <p:cNvPicPr/>
          <p:nvPr/>
        </p:nvPicPr>
        <p:blipFill>
          <a:blip r:embed="rId2"/>
          <a:stretch/>
        </p:blipFill>
        <p:spPr>
          <a:xfrm>
            <a:off x="1357200" y="2521440"/>
            <a:ext cx="6642000" cy="33559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3_2" descr="C:\Users\bisag\Documents\BISAG(N) LOGO.png"/>
          <p:cNvPicPr/>
          <p:nvPr/>
        </p:nvPicPr>
        <p:blipFill>
          <a:blip r:embed="rId3"/>
          <a:stretch/>
        </p:blipFill>
        <p:spPr>
          <a:xfrm>
            <a:off x="36000" y="62280"/>
            <a:ext cx="1522440" cy="65664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3_3" descr="Digital India.jpg"/>
          <p:cNvPicPr/>
          <p:nvPr/>
        </p:nvPicPr>
        <p:blipFill>
          <a:blip r:embed="rId4"/>
          <a:stretch/>
        </p:blipFill>
        <p:spPr>
          <a:xfrm>
            <a:off x="8058240" y="4680"/>
            <a:ext cx="1084680" cy="5346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27560" y="-720"/>
            <a:ext cx="6289920" cy="65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HIBERNATE FRAMEWORK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914400"/>
            <a:ext cx="822780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Provides Object Relational Mapping (ORM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IN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Interaction (middleware) between web application and database 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schema</a:t>
            </a:r>
            <a:endParaRPr lang="en-IN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creation, data manipulation, data access and data 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security</a:t>
            </a:r>
            <a:endParaRPr lang="en-IN" b="0" strike="noStrike" spc="-1" dirty="0">
              <a:latin typeface="Arial"/>
            </a:endParaRPr>
          </a:p>
        </p:txBody>
      </p:sp>
      <p:pic>
        <p:nvPicPr>
          <p:cNvPr id="106" name="Picture 3_4" descr="C:\Users\bisag\Documents\BISAG(N) LOGO.png"/>
          <p:cNvPicPr/>
          <p:nvPr/>
        </p:nvPicPr>
        <p:blipFill>
          <a:blip r:embed="rId2"/>
          <a:stretch/>
        </p:blipFill>
        <p:spPr>
          <a:xfrm>
            <a:off x="36000" y="62640"/>
            <a:ext cx="1522440" cy="65664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3_5" descr="Digital India.jpg"/>
          <p:cNvPicPr/>
          <p:nvPr/>
        </p:nvPicPr>
        <p:blipFill>
          <a:blip r:embed="rId3"/>
          <a:stretch/>
        </p:blipFill>
        <p:spPr>
          <a:xfrm>
            <a:off x="8058240" y="5040"/>
            <a:ext cx="1084680" cy="534600"/>
          </a:xfrm>
          <a:prstGeom prst="rect">
            <a:avLst/>
          </a:prstGeom>
          <a:ln w="9525">
            <a:noFill/>
          </a:ln>
        </p:spPr>
      </p:pic>
      <p:sp>
        <p:nvSpPr>
          <p:cNvPr id="7" name="Rectangle 6"/>
          <p:cNvSpPr/>
          <p:nvPr/>
        </p:nvSpPr>
        <p:spPr>
          <a:xfrm>
            <a:off x="2306548" y="2428868"/>
            <a:ext cx="1765386" cy="7858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Session Factory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4810" y="2857497"/>
            <a:ext cx="1928826" cy="35719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Connection Provider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4744" y="3500438"/>
            <a:ext cx="2343160" cy="5715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Session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4744" y="4247227"/>
            <a:ext cx="2357454" cy="59429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Transaction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033" y="3286124"/>
            <a:ext cx="1238927" cy="7143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Java </a:t>
            </a:r>
          </a:p>
          <a:p>
            <a:pPr algn="ctr"/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Application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0826" y="2453297"/>
            <a:ext cx="792088" cy="7937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JNDI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0826" y="3318533"/>
            <a:ext cx="792088" cy="7858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JDBC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00826" y="4175789"/>
            <a:ext cx="792088" cy="7143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JTA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Can 19"/>
          <p:cNvSpPr/>
          <p:nvPr/>
        </p:nvSpPr>
        <p:spPr>
          <a:xfrm>
            <a:off x="7515252" y="2900410"/>
            <a:ext cx="1128714" cy="141825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388" y="2357430"/>
            <a:ext cx="928694" cy="2604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2174516" y="2357430"/>
            <a:ext cx="4111996" cy="2604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1876630" y="3405558"/>
            <a:ext cx="1409486" cy="66638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Model </a:t>
            </a:r>
          </a:p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Object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0866" y="4961607"/>
            <a:ext cx="358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Core objects of Hibernate Framework</a:t>
            </a:r>
            <a:endParaRPr lang="en-IN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57950" y="4961607"/>
            <a:ext cx="1279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Internal API</a:t>
            </a:r>
          </a:p>
          <a:p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Used by</a:t>
            </a:r>
          </a:p>
          <a:p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Hibernate</a:t>
            </a:r>
            <a:endParaRPr lang="en-IN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14810" y="2428868"/>
            <a:ext cx="1928826" cy="35719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Model Mapping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8251" y="692696"/>
            <a:ext cx="1903789" cy="3571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Browser/Client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2767105" y="6242441"/>
            <a:ext cx="1128714" cy="49892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CustomShape 1"/>
          <p:cNvSpPr/>
          <p:nvPr/>
        </p:nvSpPr>
        <p:spPr>
          <a:xfrm>
            <a:off x="1481400" y="-43936"/>
            <a:ext cx="6480360" cy="72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SPRING MVC + HIBERNATE WORKFLOW</a:t>
            </a:r>
            <a:endParaRPr lang="en-IN" sz="2800" b="0" strike="noStrike" spc="-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" name="Picture 3_8" descr="C:\Users\bisag\Documents\BISAG(N) LOGO.png"/>
          <p:cNvPicPr/>
          <p:nvPr/>
        </p:nvPicPr>
        <p:blipFill>
          <a:blip r:embed="rId2"/>
          <a:stretch/>
        </p:blipFill>
        <p:spPr>
          <a:xfrm>
            <a:off x="36000" y="62640"/>
            <a:ext cx="1522440" cy="65664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3_9" descr="Digital India.jpg"/>
          <p:cNvPicPr/>
          <p:nvPr/>
        </p:nvPicPr>
        <p:blipFill>
          <a:blip r:embed="rId3"/>
          <a:stretch/>
        </p:blipFill>
        <p:spPr>
          <a:xfrm>
            <a:off x="8058240" y="5040"/>
            <a:ext cx="1084680" cy="534600"/>
          </a:xfrm>
          <a:prstGeom prst="rect">
            <a:avLst/>
          </a:prstGeom>
          <a:ln w="9525">
            <a:noFill/>
          </a:ln>
        </p:spPr>
      </p:pic>
      <p:sp>
        <p:nvSpPr>
          <p:cNvPr id="56" name="Rectangle 55"/>
          <p:cNvSpPr/>
          <p:nvPr/>
        </p:nvSpPr>
        <p:spPr>
          <a:xfrm>
            <a:off x="2035929" y="1467938"/>
            <a:ext cx="3832215" cy="6649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Front Controller</a:t>
            </a:r>
          </a:p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Spring</a:t>
            </a:r>
          </a:p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DispatcherServlet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91680" y="2567754"/>
            <a:ext cx="1440160" cy="7258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Handler Mapping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71916" y="3470082"/>
            <a:ext cx="2160240" cy="573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Controller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07980" y="2492896"/>
            <a:ext cx="1903789" cy="5732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 name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9992" y="4509393"/>
            <a:ext cx="1751971" cy="6394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Model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52120" y="3470082"/>
            <a:ext cx="1751971" cy="6394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 Resolver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48609" y="4438654"/>
            <a:ext cx="1751971" cy="6394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424078" y="4545746"/>
            <a:ext cx="1903789" cy="3571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Service Layer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21286" y="4941168"/>
            <a:ext cx="1903789" cy="3571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DAO Layer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21285" y="5331096"/>
            <a:ext cx="1903789" cy="3571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Hibernate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5331" y="1052736"/>
            <a:ext cx="1179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HTTP request</a:t>
            </a:r>
            <a:endParaRPr lang="en-IN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67584" y="2669695"/>
            <a:ext cx="859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HTTP </a:t>
            </a:r>
          </a:p>
          <a:p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response</a:t>
            </a:r>
            <a:endParaRPr lang="en-IN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2411761" y="2185682"/>
            <a:ext cx="159807" cy="326264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4716015" y="3140968"/>
            <a:ext cx="140797" cy="276789"/>
          </a:xfrm>
          <a:prstGeom prst="up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Down Arrow 83"/>
          <p:cNvSpPr/>
          <p:nvPr/>
        </p:nvSpPr>
        <p:spPr>
          <a:xfrm>
            <a:off x="6928134" y="4150076"/>
            <a:ext cx="164146" cy="248042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Down Arrow 84"/>
          <p:cNvSpPr/>
          <p:nvPr/>
        </p:nvSpPr>
        <p:spPr>
          <a:xfrm>
            <a:off x="4788024" y="4110965"/>
            <a:ext cx="159807" cy="326264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Up-Down Arrow 22"/>
          <p:cNvSpPr/>
          <p:nvPr/>
        </p:nvSpPr>
        <p:spPr>
          <a:xfrm flipV="1">
            <a:off x="3168737" y="4077070"/>
            <a:ext cx="142183" cy="430444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Up-Down Arrow 87"/>
          <p:cNvSpPr/>
          <p:nvPr/>
        </p:nvSpPr>
        <p:spPr>
          <a:xfrm flipV="1">
            <a:off x="3249580" y="5734860"/>
            <a:ext cx="142183" cy="430444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Down Arrow 88"/>
          <p:cNvSpPr/>
          <p:nvPr/>
        </p:nvSpPr>
        <p:spPr>
          <a:xfrm>
            <a:off x="3923928" y="1102472"/>
            <a:ext cx="159807" cy="326264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Bent-Up Arrow 89"/>
          <p:cNvSpPr/>
          <p:nvPr/>
        </p:nvSpPr>
        <p:spPr>
          <a:xfrm rot="16200000">
            <a:off x="4530926" y="1190512"/>
            <a:ext cx="3670222" cy="2768917"/>
          </a:xfrm>
          <a:prstGeom prst="bentUpArrow">
            <a:avLst>
              <a:gd name="adj1" fmla="val 3414"/>
              <a:gd name="adj2" fmla="val 2872"/>
              <a:gd name="adj3" fmla="val 47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Bent-Up Arrow 91"/>
          <p:cNvSpPr/>
          <p:nvPr/>
        </p:nvSpPr>
        <p:spPr>
          <a:xfrm rot="5400000">
            <a:off x="2205021" y="3214686"/>
            <a:ext cx="500066" cy="785818"/>
          </a:xfrm>
          <a:prstGeom prst="bentUpArrow">
            <a:avLst>
              <a:gd name="adj1" fmla="val 14460"/>
              <a:gd name="adj2" fmla="val 28937"/>
              <a:gd name="adj3" fmla="val 25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Up Arrow 92"/>
          <p:cNvSpPr/>
          <p:nvPr/>
        </p:nvSpPr>
        <p:spPr>
          <a:xfrm>
            <a:off x="5297604" y="2173443"/>
            <a:ext cx="131652" cy="254121"/>
          </a:xfrm>
          <a:prstGeom prst="up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Bent-Up Arrow 93"/>
          <p:cNvSpPr/>
          <p:nvPr/>
        </p:nvSpPr>
        <p:spPr>
          <a:xfrm rot="10800000" flipH="1">
            <a:off x="5942719" y="1700809"/>
            <a:ext cx="967685" cy="1716946"/>
          </a:xfrm>
          <a:prstGeom prst="bentUpArrow">
            <a:avLst>
              <a:gd name="adj1" fmla="val 11058"/>
              <a:gd name="adj2" fmla="val 11832"/>
              <a:gd name="adj3" fmla="val 1393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655" y="1049521"/>
            <a:ext cx="70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n-IN" sz="1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1736" y="2192529"/>
            <a:ext cx="70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>
                <a:latin typeface="Calibri" pitchFamily="34" charset="0"/>
                <a:cs typeface="Calibri" pitchFamily="34" charset="0"/>
              </a:rPr>
              <a:t>2</a:t>
            </a:r>
            <a:endParaRPr lang="en-IN" sz="1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57356" y="3357562"/>
            <a:ext cx="1146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n-IN" sz="1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32037" y="4068544"/>
            <a:ext cx="1146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n-IN" sz="1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99993" y="3140968"/>
            <a:ext cx="1019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>
                <a:latin typeface="Calibri" pitchFamily="34" charset="0"/>
                <a:cs typeface="Calibri" pitchFamily="34" charset="0"/>
              </a:rPr>
              <a:t>5</a:t>
            </a:r>
            <a:endParaRPr lang="en-IN" sz="1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72066" y="2192529"/>
            <a:ext cx="80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n-IN" sz="1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00760" y="1406711"/>
            <a:ext cx="80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>
                <a:latin typeface="Calibri" pitchFamily="34" charset="0"/>
                <a:cs typeface="Calibri" pitchFamily="34" charset="0"/>
              </a:rPr>
              <a:t>7</a:t>
            </a:r>
            <a:endParaRPr lang="en-IN" sz="1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15140" y="4121355"/>
            <a:ext cx="80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>
                <a:latin typeface="Calibri" pitchFamily="34" charset="0"/>
                <a:cs typeface="Calibri" pitchFamily="34" charset="0"/>
              </a:rPr>
              <a:t>8</a:t>
            </a:r>
            <a:endParaRPr lang="en-IN" sz="1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777588" y="3861048"/>
            <a:ext cx="80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>
                <a:latin typeface="Calibri" pitchFamily="34" charset="0"/>
                <a:cs typeface="Calibri" pitchFamily="34" charset="0"/>
              </a:rPr>
              <a:t>9</a:t>
            </a:r>
            <a:endParaRPr lang="en-IN" sz="1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flipH="1">
            <a:off x="467544" y="1285860"/>
            <a:ext cx="8395212" cy="46434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18482" y="3481537"/>
            <a:ext cx="15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Tomcat Server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Up-Down Arrow 41"/>
          <p:cNvSpPr/>
          <p:nvPr/>
        </p:nvSpPr>
        <p:spPr>
          <a:xfrm rot="5400000">
            <a:off x="6505198" y="4639073"/>
            <a:ext cx="126665" cy="421163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3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820094"/>
            <a:ext cx="8227800" cy="58950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b="1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Front Controller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/</a:t>
            </a:r>
            <a:r>
              <a:rPr lang="en-IN" b="1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DispatcherServlet 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receives HTTP request from browser/client.</a:t>
            </a:r>
            <a:endParaRPr lang="en-IN" b="0" strike="noStrike" spc="-1" dirty="0">
              <a:latin typeface="Calibri" pitchFamily="34" charset="0"/>
              <a:cs typeface="Calibri" pitchFamily="34" charset="0"/>
            </a:endParaRPr>
          </a:p>
          <a:p>
            <a:pPr marL="457200" indent="-455400"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gets an entry of handler mapping from the XML file.</a:t>
            </a:r>
            <a:endParaRPr lang="en-IN" b="0" strike="noStrike" spc="-1" dirty="0">
              <a:latin typeface="Calibri" pitchFamily="34" charset="0"/>
              <a:cs typeface="Calibri" pitchFamily="34" charset="0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b="1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HandlerMapping</a:t>
            </a:r>
            <a:r>
              <a:rPr lang="en-IN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selects the Controller which is mapped to the incoming request URL and returns the selected </a:t>
            </a:r>
            <a:r>
              <a:rPr lang="en-IN" b="1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Handler</a:t>
            </a:r>
            <a:r>
              <a:rPr lang="en-IN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IN" b="1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Controller</a:t>
            </a:r>
            <a:r>
              <a:rPr lang="en-IN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to Dispatcher Servlet.</a:t>
            </a:r>
            <a:endParaRPr lang="en-IN" b="0" strike="noStrike" spc="-1" dirty="0">
              <a:latin typeface="Calibri" pitchFamily="34" charset="0"/>
              <a:cs typeface="Calibri" pitchFamily="34" charset="0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b="1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Controller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IN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executes the business logic depending on the transactions mentioned 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below:</a:t>
            </a:r>
            <a:endParaRPr lang="en-IN" b="0" strike="noStrike" spc="-1" dirty="0">
              <a:latin typeface="Calibri" pitchFamily="34" charset="0"/>
              <a:cs typeface="Calibri" pitchFamily="34" charset="0"/>
            </a:endParaRPr>
          </a:p>
          <a:p>
            <a:pPr marL="432000" lvl="1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1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DML</a:t>
            </a:r>
            <a:r>
              <a:rPr lang="en-IN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(insert/update/delete): sets the data in </a:t>
            </a:r>
            <a:r>
              <a:rPr lang="en-IN" b="1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Model</a:t>
            </a:r>
            <a:r>
              <a:rPr lang="en-IN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and perform DML operations in database. </a:t>
            </a:r>
            <a:endParaRPr lang="en-IN" b="0" strike="noStrike" spc="-1" dirty="0">
              <a:latin typeface="Calibri" pitchFamily="34" charset="0"/>
              <a:cs typeface="Calibri" pitchFamily="34" charset="0"/>
            </a:endParaRPr>
          </a:p>
          <a:p>
            <a:pPr marL="432000" lvl="1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1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DQL</a:t>
            </a:r>
            <a:r>
              <a:rPr lang="en-IN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(select): get the data from database through </a:t>
            </a:r>
            <a:r>
              <a:rPr lang="en-IN" b="1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Model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.</a:t>
            </a:r>
            <a:endParaRPr lang="en-IN" spc="-1" dirty="0">
              <a:solidFill>
                <a:srgbClr val="000000"/>
              </a:solidFill>
              <a:latin typeface="Calibri" pitchFamily="34" charset="0"/>
              <a:ea typeface="DejaVu Sans"/>
              <a:cs typeface="Calibri" pitchFamily="34" charset="0"/>
            </a:endParaRPr>
          </a:p>
          <a:p>
            <a:pPr marL="432000" lvl="1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</a:pP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  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returns an object of ModelAndView.</a:t>
            </a:r>
            <a:r>
              <a:rPr lang="en-IN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IN" b="1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No DDL operations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IN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are 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permitted in the </a:t>
            </a:r>
            <a:r>
              <a:rPr lang="en-IN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application to ensure no SQL/HQL injection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.</a:t>
            </a:r>
            <a:endParaRPr lang="en-IN" b="0" strike="noStrike" spc="-1" dirty="0">
              <a:latin typeface="Calibri" pitchFamily="34" charset="0"/>
              <a:cs typeface="Calibri" pitchFamily="34" charset="0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IN" b="1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Controller</a:t>
            </a:r>
            <a:r>
              <a:rPr lang="en-IN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returns the logical name of view.</a:t>
            </a:r>
            <a:endParaRPr lang="en-IN" b="1" strike="noStrike" spc="-1" dirty="0" smtClean="0">
              <a:solidFill>
                <a:srgbClr val="000000"/>
              </a:solidFill>
              <a:latin typeface="Calibri" pitchFamily="34" charset="0"/>
              <a:ea typeface="DejaVu Sans"/>
              <a:cs typeface="Calibri" pitchFamily="34" charset="0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checks the entry of view resolver in the XML file and invokes the specified view component.</a:t>
            </a:r>
            <a:endParaRPr lang="en-IN" b="1" strike="noStrike" spc="-1" dirty="0" smtClean="0">
              <a:solidFill>
                <a:srgbClr val="000000"/>
              </a:solidFill>
              <a:latin typeface="Calibri" pitchFamily="34" charset="0"/>
              <a:ea typeface="DejaVu Sans"/>
              <a:cs typeface="Calibri" pitchFamily="34" charset="0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IN" b="1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DispatcherServlet</a:t>
            </a:r>
            <a:r>
              <a:rPr lang="en-IN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IN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dispatches the task of resolving the </a:t>
            </a:r>
            <a:r>
              <a:rPr lang="en-IN" b="1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View</a:t>
            </a:r>
            <a:r>
              <a:rPr lang="en-IN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corresponding to the View name to </a:t>
            </a:r>
            <a:r>
              <a:rPr lang="en-IN" b="1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ViewResolver</a:t>
            </a:r>
            <a:r>
              <a:rPr lang="en-IN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.</a:t>
            </a:r>
            <a:r>
              <a:rPr lang="en-US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endParaRPr lang="en-US" b="0" strike="noStrike" spc="-1" dirty="0" smtClean="0">
              <a:solidFill>
                <a:srgbClr val="000000"/>
              </a:solidFill>
              <a:latin typeface="Calibri" pitchFamily="34" charset="0"/>
              <a:ea typeface="DejaVu Sans"/>
              <a:cs typeface="Calibri" pitchFamily="34" charset="0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b="1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ViewResolver</a:t>
            </a:r>
            <a:r>
              <a:rPr lang="en-US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returns the </a:t>
            </a:r>
            <a:r>
              <a:rPr lang="en-US" b="1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View</a:t>
            </a:r>
            <a:r>
              <a:rPr lang="en-US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mapped to View name</a:t>
            </a:r>
            <a:r>
              <a:rPr lang="en-US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IN" b="1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en-IN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renders </a:t>
            </a:r>
            <a:r>
              <a:rPr lang="en-IN" b="1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Model</a:t>
            </a:r>
            <a:r>
              <a:rPr lang="en-IN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data and returns HTTP response.</a:t>
            </a:r>
          </a:p>
        </p:txBody>
      </p:sp>
      <p:pic>
        <p:nvPicPr>
          <p:cNvPr id="113" name="Picture 3_6" descr="C:\Users\bisag\Documents\BISAG(N) LOGO.png"/>
          <p:cNvPicPr/>
          <p:nvPr/>
        </p:nvPicPr>
        <p:blipFill>
          <a:blip r:embed="rId2"/>
          <a:stretch/>
        </p:blipFill>
        <p:spPr>
          <a:xfrm>
            <a:off x="36000" y="62640"/>
            <a:ext cx="1522440" cy="6566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3_7" descr="Digital India.jpg"/>
          <p:cNvPicPr/>
          <p:nvPr/>
        </p:nvPicPr>
        <p:blipFill>
          <a:blip r:embed="rId3"/>
          <a:stretch/>
        </p:blipFill>
        <p:spPr>
          <a:xfrm>
            <a:off x="8058240" y="5040"/>
            <a:ext cx="1084680" cy="534600"/>
          </a:xfrm>
          <a:prstGeom prst="rect">
            <a:avLst/>
          </a:prstGeom>
          <a:ln w="9525"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1481400" y="0"/>
            <a:ext cx="6480360" cy="72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SPRING MVC + HIBERNATE WORKFLOW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987480"/>
            <a:ext cx="8227800" cy="5537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DispatcherServlet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receives the request.</a:t>
            </a:r>
            <a:endParaRPr lang="en-IN" sz="1700" b="0" strike="noStrike" spc="-1" dirty="0">
              <a:latin typeface="Arial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DispatcherServlet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dispatches the task of selecting an appropriate controller to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HandlerMapping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HandlerMapping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selects the Controller which is mapped to the incoming request URL and returns the selected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Handler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Controller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Dispatcher Servlet.</a:t>
            </a:r>
            <a:endParaRPr lang="en-IN" sz="1700" b="0" strike="noStrike" spc="-1" dirty="0">
              <a:latin typeface="Arial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DispatcherServlet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dispatches the task of executing of business logic of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Controller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HandlerAdapter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IN" sz="1700" b="0" strike="noStrike" spc="-1" dirty="0">
              <a:latin typeface="Arial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HandlerAdapter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calls the business logic process of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Controller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IN" sz="1700" b="0" strike="noStrike" spc="-1" dirty="0">
              <a:latin typeface="Arial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Controller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executes the business logic depending on the transactions mentioned below:</a:t>
            </a:r>
            <a:endParaRPr lang="en-IN" sz="17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DML(insert/update/delete): sets the data in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and perform DML operations in database. </a:t>
            </a:r>
            <a:endParaRPr lang="en-IN" sz="17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DQL(select): get the data from database through </a:t>
            </a:r>
            <a:r>
              <a:rPr lang="en-IN" sz="17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r>
              <a:rPr lang="en-IN" sz="17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IN" sz="17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lvl="1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</a:pPr>
            <a:r>
              <a:rPr lang="en-IN" sz="17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    and 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returns the logical name of view to </a:t>
            </a:r>
            <a:r>
              <a:rPr lang="en-IN" sz="17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HandlerAdapter</a:t>
            </a:r>
            <a:r>
              <a:rPr lang="en-IN" sz="17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 No DDL operations 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are </a:t>
            </a:r>
            <a:r>
              <a:rPr lang="en-IN" sz="17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permitted in the 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application to ensure no SQL/HQL injection.</a:t>
            </a:r>
            <a:endParaRPr lang="en-IN" sz="1700" b="0" strike="noStrike" spc="-1" dirty="0">
              <a:latin typeface="Arial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DispatcherServlet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dispatches the task of resolving the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View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corresponding to the View name to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ViewResolver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lang="en-US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ViewResolver</a:t>
            </a:r>
            <a:r>
              <a:rPr lang="en-US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returns the </a:t>
            </a:r>
            <a:r>
              <a:rPr lang="en-US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View</a:t>
            </a:r>
            <a:r>
              <a:rPr lang="en-US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mapped to View name.</a:t>
            </a:r>
            <a:endParaRPr lang="en-IN" sz="1700" b="0" strike="noStrike" spc="-1" dirty="0">
              <a:latin typeface="Arial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DispatcherServlet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dispatches the rendering process to returned View.</a:t>
            </a:r>
            <a:endParaRPr lang="en-IN" sz="1700" b="0" strike="noStrike" spc="-1" dirty="0">
              <a:latin typeface="Arial"/>
            </a:endParaRPr>
          </a:p>
          <a:p>
            <a:pPr marL="457200" indent="-455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View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renders </a:t>
            </a:r>
            <a:r>
              <a:rPr lang="en-IN" sz="17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r>
              <a:rPr lang="en-IN" sz="17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 and returns the response.</a:t>
            </a:r>
            <a:endParaRPr lang="en-IN" sz="17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400"/>
              </a:spcBef>
            </a:pPr>
            <a:endParaRPr lang="en-IN" sz="1700" b="0" strike="noStrike" spc="-1" dirty="0">
              <a:latin typeface="Arial"/>
            </a:endParaRPr>
          </a:p>
        </p:txBody>
      </p:sp>
      <p:pic>
        <p:nvPicPr>
          <p:cNvPr id="113" name="Picture 3_6" descr="C:\Users\bisag\Documents\BISAG(N) LOGO.png"/>
          <p:cNvPicPr/>
          <p:nvPr/>
        </p:nvPicPr>
        <p:blipFill>
          <a:blip r:embed="rId2"/>
          <a:stretch/>
        </p:blipFill>
        <p:spPr>
          <a:xfrm>
            <a:off x="36000" y="62640"/>
            <a:ext cx="1522440" cy="6566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3_7" descr="Digital India.jpg"/>
          <p:cNvPicPr/>
          <p:nvPr/>
        </p:nvPicPr>
        <p:blipFill>
          <a:blip r:embed="rId3"/>
          <a:stretch/>
        </p:blipFill>
        <p:spPr>
          <a:xfrm>
            <a:off x="8058240" y="5040"/>
            <a:ext cx="1084680" cy="534600"/>
          </a:xfrm>
          <a:prstGeom prst="rect">
            <a:avLst/>
          </a:prstGeom>
          <a:ln w="9525"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1481400" y="0"/>
            <a:ext cx="6480360" cy="72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SPRING MVC + HIBERNATE WORKFLOW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582</Words>
  <Application>Microsoft Office PowerPoint</Application>
  <PresentationFormat>On-screen Show (4:3)</PresentationFormat>
  <Paragraphs>102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Bisag1</dc:creator>
  <cp:lastModifiedBy>Bisag1</cp:lastModifiedBy>
  <cp:revision>858</cp:revision>
  <dcterms:created xsi:type="dcterms:W3CDTF">2021-03-05T04:36:48Z</dcterms:created>
  <dcterms:modified xsi:type="dcterms:W3CDTF">2021-03-15T12:07:28Z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