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0" r:id="rId4"/>
    <p:sldId id="269" r:id="rId5"/>
    <p:sldId id="282" r:id="rId6"/>
    <p:sldId id="267" r:id="rId7"/>
    <p:sldId id="294" r:id="rId8"/>
    <p:sldId id="295" r:id="rId9"/>
    <p:sldId id="296" r:id="rId10"/>
    <p:sldId id="266" r:id="rId11"/>
    <p:sldId id="29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14" y="82"/>
      </p:cViewPr>
      <p:guideLst>
        <p:guide orient="horz" pos="2160"/>
        <p:guide pos="28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nny Thakran" userId="10a45ae80074c50c" providerId="LiveId" clId="{4C54474F-6E0B-4BF2-8F71-1AF7676590B9}"/>
    <pc:docChg chg="modSld">
      <pc:chgData name="Hunny Thakran" userId="10a45ae80074c50c" providerId="LiveId" clId="{4C54474F-6E0B-4BF2-8F71-1AF7676590B9}" dt="2024-09-30T12:49:53.352" v="18" actId="20577"/>
      <pc:docMkLst>
        <pc:docMk/>
      </pc:docMkLst>
      <pc:sldChg chg="modSp mod">
        <pc:chgData name="Hunny Thakran" userId="10a45ae80074c50c" providerId="LiveId" clId="{4C54474F-6E0B-4BF2-8F71-1AF7676590B9}" dt="2024-09-30T12:49:53.352" v="18" actId="20577"/>
        <pc:sldMkLst>
          <pc:docMk/>
          <pc:sldMk cId="0" sldId="256"/>
        </pc:sldMkLst>
        <pc:spChg chg="mod">
          <ac:chgData name="Hunny Thakran" userId="10a45ae80074c50c" providerId="LiveId" clId="{4C54474F-6E0B-4BF2-8F71-1AF7676590B9}" dt="2024-09-30T12:49:53.352" v="18" actId="20577"/>
          <ac:spMkLst>
            <pc:docMk/>
            <pc:sldMk cId="0" sldId="256"/>
            <ac:spMk id="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426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66501" y="1123315"/>
            <a:ext cx="8816513" cy="538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600" b="1" u="sng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Front End Engineering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IN" sz="3600" b="1" i="0" u="none" strike="noStrike" cap="none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600" b="1" dirty="0">
                <a:solidFill>
                  <a:srgbClr val="C00000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Title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:-E-Commerce Site</a:t>
            </a:r>
            <a:endParaRPr lang="en-IN" sz="3600" b="1" i="0" u="none" strike="noStrike" cap="none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600" b="1" i="0" u="none" strike="noStrike" cap="none" dirty="0">
                <a:solidFill>
                  <a:srgbClr val="C00000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</a:t>
            </a:r>
            <a:endParaRPr lang="en-US" sz="3600" b="1" i="0" u="none" strike="noStrike" cap="none" dirty="0">
              <a:solidFill>
                <a:schemeClr val="bg2">
                  <a:lumMod val="50000"/>
                </a:schemeClr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Hunny</a:t>
            </a:r>
            <a:r>
              <a:rPr lang="en-US" sz="180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r>
              <a:rPr lang="en-US" sz="180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 No.-2410991350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</a:rPr>
              <a:t>                                                    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Harshit Sharma                                Roll </a:t>
            </a:r>
            <a:r>
              <a:rPr lang="en-US" sz="180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No.-2410991334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</a:rPr>
              <a:t>                                                         </a:t>
            </a:r>
            <a:r>
              <a:rPr lang="en-US" sz="180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Hrithik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      Roll No.-2410991348</a:t>
            </a:r>
            <a:endParaRPr lang="en-US" sz="180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Bahnschrift Light" panose="020B0502040204020203" pitchFamily="34" charset="0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chemeClr val="dk2"/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400" b="1" i="0" u="sng" strike="noStrike" cap="none" dirty="0">
                <a:solidFill>
                  <a:schemeClr val="tx1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(Project Guide Name :</a:t>
            </a:r>
            <a:r>
              <a:rPr lang="en-US" sz="2400" b="1" u="sng" dirty="0">
                <a:solidFill>
                  <a:schemeClr val="tx1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 </a:t>
            </a:r>
            <a:r>
              <a:rPr lang="en-US" sz="2400" b="1" u="sng" dirty="0" err="1">
                <a:solidFill>
                  <a:schemeClr val="tx1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Prabhjot</a:t>
            </a:r>
            <a:r>
              <a:rPr lang="en-US" sz="2400" b="1" u="sng" dirty="0">
                <a:solidFill>
                  <a:schemeClr val="tx1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Singh</a:t>
            </a:r>
            <a:r>
              <a:rPr lang="en-US" sz="2400" b="1" i="0" u="sng" strike="noStrike" cap="none" dirty="0">
                <a:solidFill>
                  <a:schemeClr val="tx1"/>
                </a:solidFill>
                <a:latin typeface="Bahnschrift Light" panose="020B0502040204020203" pitchFamily="34" charset="0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)</a:t>
            </a:r>
            <a:endParaRPr sz="2400" b="1" i="0" u="sng" strike="noStrike" cap="none" dirty="0">
              <a:solidFill>
                <a:schemeClr val="tx1"/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Bahnschrift Light" panose="020B0502040204020203" pitchFamily="34" charset="0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 flipV="1">
            <a:off x="177165" y="935355"/>
            <a:ext cx="8509635" cy="1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26" name="Google Shape;126;g2c78129218a_0_8"/>
          <p:cNvSpPr txBox="1"/>
          <p:nvPr/>
        </p:nvSpPr>
        <p:spPr>
          <a:xfrm>
            <a:off x="-107026" y="136550"/>
            <a:ext cx="666022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 panose="020B0604020202020204"/>
              <a:buNone/>
            </a:pPr>
            <a:r>
              <a:rPr lang="en-US" sz="3600" b="1" u="sng" strike="noStrike" cap="none" dirty="0">
                <a:solidFill>
                  <a:schemeClr val="bg2">
                    <a:lumMod val="50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References/links</a:t>
            </a:r>
            <a:endParaRPr sz="3600" b="1" u="sng" strike="noStrike" cap="none" dirty="0">
              <a:solidFill>
                <a:schemeClr val="bg2">
                  <a:lumMod val="50000"/>
                </a:schemeClr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FBE732-E103-4322-AEA3-CC6EFB1C21F3}"/>
              </a:ext>
            </a:extLst>
          </p:cNvPr>
          <p:cNvSpPr txBox="1"/>
          <p:nvPr/>
        </p:nvSpPr>
        <p:spPr>
          <a:xfrm>
            <a:off x="1571105" y="2610196"/>
            <a:ext cx="61763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linkClick r:id="rId3"/>
              </a:rPr>
              <a:t>https://www.w3schools.com/</a:t>
            </a:r>
            <a:endParaRPr lang="en-IN" sz="3200" dirty="0"/>
          </a:p>
          <a:p>
            <a:r>
              <a:rPr lang="en-IN" sz="3200" dirty="0">
                <a:hlinkClick r:id="rId4"/>
              </a:rPr>
              <a:t>https://www.flaticon.com</a:t>
            </a:r>
            <a:endParaRPr lang="en-IN" sz="3200" dirty="0"/>
          </a:p>
          <a:p>
            <a:r>
              <a:rPr lang="en-IN" sz="3200" dirty="0">
                <a:hlinkClick r:id="rId5"/>
              </a:rPr>
              <a:t>https://www.freepik.com</a:t>
            </a:r>
            <a:br>
              <a:rPr lang="en-IN" sz="3200" dirty="0"/>
            </a:b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C7B2D-D7E3-48E1-B685-88D4832A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319212"/>
            <a:ext cx="59626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0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8200"/>
          </a:xfrm>
        </p:spPr>
        <p:txBody>
          <a:bodyPr/>
          <a:lstStyle/>
          <a:p>
            <a:r>
              <a:rPr lang="en-US" sz="4000" b="1" dirty="0"/>
              <a:t>Introduction~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0982"/>
            <a:ext cx="9144000" cy="5245331"/>
          </a:xfrm>
          <a:solidFill>
            <a:schemeClr val="bg1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pPr marL="571500" lvl="1" indent="0">
              <a:buNone/>
            </a:pPr>
            <a:r>
              <a:rPr lang="en-US" sz="3200" b="1" dirty="0"/>
              <a:t>		</a:t>
            </a:r>
            <a:r>
              <a:rPr lang="en-US" sz="3200" b="1" dirty="0">
                <a:latin typeface="Bahnschrift Light" panose="020B0502040204020203" pitchFamily="34" charset="0"/>
              </a:rPr>
              <a:t>Online Shopping Site:-</a:t>
            </a:r>
          </a:p>
          <a:p>
            <a:pPr marL="114300" indent="0">
              <a:buNone/>
            </a:pPr>
            <a:r>
              <a:rPr lang="en-US" sz="2800" dirty="0">
                <a:latin typeface="Bahnschrift Light" panose="020B0502040204020203" pitchFamily="34" charset="0"/>
              </a:rPr>
              <a:t>An online shopping website is a digital platform or website that allows consumers to browse, select, and purchase products or services over the internet. These websites provide a virtual shopping experience, where users can view a wide range of items, read product descriptions, compare prices, and make secure payments—all from the comfort of their home or mobile 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Project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5964"/>
            <a:ext cx="8229600" cy="5327996"/>
          </a:xfrm>
        </p:spPr>
        <p:txBody>
          <a:bodyPr/>
          <a:lstStyle/>
          <a:p>
            <a:pPr algn="l"/>
            <a:endParaRPr lang="en-US" sz="105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algn="l"/>
            <a:r>
              <a:rPr lang="en-US" sz="105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 </a:t>
            </a:r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Name :-</a:t>
            </a:r>
            <a:endParaRPr lang="en-US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	 ELECTROMART :-Online Electronic Store</a:t>
            </a: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Front End :-</a:t>
            </a:r>
            <a:endParaRPr lang="en-US" b="0" i="0" dirty="0">
              <a:solidFill>
                <a:srgbClr val="000000"/>
              </a:solidFill>
              <a:effectLst/>
              <a:latin typeface="Bahnschrift Light" panose="020B0502040204020203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	 HTML , CSS , JavaScript</a:t>
            </a: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	 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>
              <a:buNone/>
            </a:pPr>
            <a:endParaRPr lang="en-US" sz="1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49860" y="838200"/>
            <a:ext cx="8844280" cy="588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Key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161F9F-F859-4703-8F3F-0E6C00E88C21}"/>
              </a:ext>
            </a:extLst>
          </p:cNvPr>
          <p:cNvSpPr txBox="1"/>
          <p:nvPr/>
        </p:nvSpPr>
        <p:spPr>
          <a:xfrm>
            <a:off x="62460" y="1093371"/>
            <a:ext cx="901907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Multiple payment options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:-</a:t>
            </a:r>
            <a:endParaRPr lang="en-US" sz="2400" i="0" dirty="0">
              <a:solidFill>
                <a:srgbClr val="001D35"/>
              </a:solidFill>
              <a:effectLst/>
              <a:latin typeface="Bahnschrift Light" panose="020B0502040204020203" pitchFamily="34" charset="0"/>
            </a:endParaRP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Having multiple payment methods allows customers to choose their preferred option.</a:t>
            </a: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Shopping cart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:-</a:t>
            </a:r>
            <a:endParaRPr lang="en-US" sz="2400" b="0" i="0" dirty="0">
              <a:solidFill>
                <a:srgbClr val="001D35"/>
              </a:solidFill>
              <a:effectLst/>
              <a:latin typeface="Bahnschrift Light" panose="020B0502040204020203" pitchFamily="34" charset="0"/>
            </a:endParaRP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The shopping cart keeps track of items added to the cart and calculates taxes, shipping fees, and other payment details. </a:t>
            </a:r>
          </a:p>
          <a:p>
            <a:pPr algn="l" fontAlgn="ctr"/>
            <a:endParaRPr lang="en-US" sz="2400" b="0" i="0" dirty="0">
              <a:solidFill>
                <a:srgbClr val="001D35"/>
              </a:solidFill>
              <a:effectLst/>
              <a:latin typeface="Bahnschrift 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Checkout process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:-</a:t>
            </a:r>
            <a:endParaRPr lang="en-US" sz="2400" b="0" i="0" dirty="0">
              <a:solidFill>
                <a:srgbClr val="001D35"/>
              </a:solidFill>
              <a:effectLst/>
              <a:latin typeface="Bahnschrift Light" panose="020B0502040204020203" pitchFamily="34" charset="0"/>
            </a:endParaRP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The checkout process should be automated for all possible delivery and payment types</a:t>
            </a: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Customer support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:-</a:t>
            </a:r>
            <a:endParaRPr lang="en-US" sz="2400" b="0" i="0" dirty="0">
              <a:solidFill>
                <a:srgbClr val="001D35"/>
              </a:solidFill>
              <a:effectLst/>
              <a:latin typeface="Bahnschrift Light" panose="020B0502040204020203" pitchFamily="34" charset="0"/>
            </a:endParaRPr>
          </a:p>
          <a:p>
            <a:pPr algn="l" fontAlgn="ctr"/>
            <a: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  <a:t>Providing excellent customer support is important for improving customer retention rates. </a:t>
            </a:r>
          </a:p>
          <a:p>
            <a:br>
              <a:rPr lang="en-US" sz="2400" b="0" i="0" dirty="0">
                <a:solidFill>
                  <a:srgbClr val="001D35"/>
                </a:solidFill>
                <a:effectLst/>
                <a:latin typeface="Bahnschrift Light" panose="020B0502040204020203" pitchFamily="34" charset="0"/>
              </a:rPr>
            </a:br>
            <a:endParaRPr lang="en-IN" sz="24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Needs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37360"/>
            <a:ext cx="9144000" cy="4984115"/>
          </a:xfrm>
          <a:noFill/>
          <a:ln>
            <a:gradFill>
              <a:gsLst>
                <a:gs pos="2000">
                  <a:srgbClr val="E5ECF5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Discounts :-</a:t>
            </a:r>
          </a:p>
          <a:p>
            <a:pPr marL="11430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Online shoppers are attracted to online shopping because of the discounts offered by e-commerce firms. </a:t>
            </a:r>
          </a:p>
          <a:p>
            <a:r>
              <a:rPr lang="en-US" b="1" dirty="0">
                <a:latin typeface="Bahnschrift Light" panose="020B0502040204020203" pitchFamily="34" charset="0"/>
              </a:rPr>
              <a:t>Free shipping :-</a:t>
            </a:r>
          </a:p>
          <a:p>
            <a:pPr marL="11430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Free shipping is one of the most important factors for online shopping, with 46% of users saying they're more likely to shop on an eCommerce site that offers free shipping. </a:t>
            </a:r>
          </a:p>
          <a:p>
            <a:r>
              <a:rPr lang="en-US" b="1" dirty="0">
                <a:latin typeface="Bahnschrift Light" panose="020B0502040204020203" pitchFamily="34" charset="0"/>
              </a:rPr>
              <a:t>Product images :-</a:t>
            </a:r>
          </a:p>
          <a:p>
            <a:pPr marL="114300" indent="0">
              <a:buNone/>
            </a:pPr>
            <a:r>
              <a:rPr lang="en-US" sz="1800" dirty="0">
                <a:latin typeface="Bahnschrift Light" panose="020B0502040204020203" pitchFamily="34" charset="0"/>
              </a:rPr>
              <a:t>Product images are a crucial factor for making a sale on an e-commerce website, as they are the primary source of information when customers can't see the product in person. </a:t>
            </a:r>
          </a:p>
          <a:p>
            <a:pPr marL="11430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575" y="0"/>
            <a:ext cx="6477000" cy="838200"/>
          </a:xfrm>
        </p:spPr>
        <p:txBody>
          <a:bodyPr/>
          <a:lstStyle/>
          <a:p>
            <a:r>
              <a:rPr lang="en-US" sz="4000" b="1" dirty="0"/>
              <a:t>Advantages: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198C318-D1EC-4F7E-B4FA-A5441BE74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416303"/>
            <a:ext cx="65" cy="72706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0" tIns="57132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303A7-8844-4691-AB95-22D68F882CC1}"/>
              </a:ext>
            </a:extLst>
          </p:cNvPr>
          <p:cNvSpPr txBox="1"/>
          <p:nvPr/>
        </p:nvSpPr>
        <p:spPr>
          <a:xfrm>
            <a:off x="-1" y="1120676"/>
            <a:ext cx="8470669" cy="532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Cost savings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Online shopping can offer lower prices, discounts, and rebates. Online retailers often have lower overhead costs than brick-and-mortar stores, which allows them to offer competitive prices.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Variety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Online shopping offers a much wider range of options than physical stores. You can find a wide variety of items by searching online.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Time savings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Online shopping can save you time because you can shop quickly and easily, and you don't need to travel to a store.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Convenience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Online shopping is convenient and accessible, and you can shop 24/7.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Delivery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You can have your order delivered to your doorstep.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Light" panose="020B0502040204020203" pitchFamily="34" charset="0"/>
              </a:rPr>
              <a:t>Comparison shopping </a:t>
            </a:r>
            <a:r>
              <a:rPr lang="en-US" sz="2000" dirty="0">
                <a:latin typeface="Bahnschrift Light" panose="020B0502040204020203" pitchFamily="34" charset="0"/>
              </a:rPr>
              <a:t>:-</a:t>
            </a:r>
          </a:p>
          <a:p>
            <a:r>
              <a:rPr lang="en-US" sz="2000" dirty="0">
                <a:latin typeface="Bahnschrift Light" panose="020B0502040204020203" pitchFamily="34" charset="0"/>
              </a:rPr>
              <a:t>You can compare prices across different online stores to find the best deals</a:t>
            </a:r>
            <a:endParaRPr lang="en-IN" sz="2000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Project Highlights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5964"/>
            <a:ext cx="8229600" cy="5327996"/>
          </a:xfrm>
        </p:spPr>
        <p:txBody>
          <a:bodyPr/>
          <a:lstStyle/>
          <a:p>
            <a:pPr algn="l"/>
            <a:endParaRPr lang="en-US" sz="1050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ff1"/>
              </a:rPr>
              <a:t>	 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114300" indent="0">
              <a:buNone/>
            </a:pPr>
            <a:endParaRPr lang="en-US" sz="1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4DB31-43B6-4837-9ADB-213D682C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" y="910590"/>
            <a:ext cx="8911245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Project </a:t>
            </a:r>
            <a:r>
              <a:rPr lang="en-US" sz="3800" b="1" dirty="0" err="1"/>
              <a:t>Higlights</a:t>
            </a:r>
            <a:endParaRPr lang="en-US" sz="3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55964"/>
            <a:ext cx="8229600" cy="5327996"/>
          </a:xfrm>
        </p:spPr>
        <p:txBody>
          <a:bodyPr/>
          <a:lstStyle/>
          <a:p>
            <a:pPr marL="114300" indent="0">
              <a:buNone/>
            </a:pPr>
            <a:endParaRPr lang="en-US" sz="1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38047-C13B-4ADC-A664-6F695242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" y="955964"/>
            <a:ext cx="8911243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2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/>
              <a:t>Project </a:t>
            </a:r>
            <a:r>
              <a:rPr lang="en-US" sz="3800" b="1" dirty="0" err="1"/>
              <a:t>Higlights</a:t>
            </a:r>
            <a:endParaRPr lang="en-US" sz="38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0423"/>
            <a:ext cx="8229600" cy="5449166"/>
          </a:xfrm>
        </p:spPr>
        <p:txBody>
          <a:bodyPr/>
          <a:lstStyle/>
          <a:p>
            <a:pPr marL="114300" indent="0">
              <a:buNone/>
            </a:pPr>
            <a:endParaRPr lang="en-US" sz="16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92A11-992C-4583-B73A-7DC79303E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961"/>
            <a:ext cx="9144000" cy="568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0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PPT (3)</Template>
  <TotalTime>135</TotalTime>
  <Words>486</Words>
  <Application>Microsoft Office PowerPoint</Application>
  <PresentationFormat>On-screen Show (4:3)</PresentationFormat>
  <Paragraphs>77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ff1</vt:lpstr>
      <vt:lpstr>Source Sans Pro</vt:lpstr>
      <vt:lpstr>Times New Roman</vt:lpstr>
      <vt:lpstr>Office Theme</vt:lpstr>
      <vt:lpstr>PowerPoint Presentation</vt:lpstr>
      <vt:lpstr>Introduction~</vt:lpstr>
      <vt:lpstr>Project Profile</vt:lpstr>
      <vt:lpstr>Key features</vt:lpstr>
      <vt:lpstr>Needs</vt:lpstr>
      <vt:lpstr>Advantages:</vt:lpstr>
      <vt:lpstr>Project Highlights</vt:lpstr>
      <vt:lpstr>Project Higlights</vt:lpstr>
      <vt:lpstr>Project Higlights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thakurpranav286@gmail.com</dc:creator>
  <cp:lastModifiedBy>Hunny Thakran</cp:lastModifiedBy>
  <cp:revision>20</cp:revision>
  <dcterms:created xsi:type="dcterms:W3CDTF">2024-09-02T12:38:00Z</dcterms:created>
  <dcterms:modified xsi:type="dcterms:W3CDTF">2024-10-04T10:39:59Z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556E3D78E30D47D79E2919D259145894_13</vt:lpwstr>
  </property>
  <property fmtid="{D5CDD505-2E9C-101B-9397-08002B2CF9AE}" pid="3" name="KSOProductBuildVer">
    <vt:lpwstr>1033-12.2.0.18283</vt:lpwstr>
  </property>
</Properties>
</file>