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r>
              <a:rPr lang="en" sz="2550" dirty="0">
                <a:latin typeface="Roboto"/>
                <a:ea typeface="Roboto"/>
                <a:cs typeface="Roboto"/>
                <a:sym typeface="Roboto"/>
              </a:rPr>
              <a:t>Chat Application</a:t>
            </a: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311700" y="2834125"/>
            <a:ext cx="8520600" cy="2516043"/>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BuzzTalk:Your Real Time Chat Solution</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Abhishek Kumar, Advik Saxena, Harshit Sharma, Garvit</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US" sz="2000" dirty="0">
                <a:solidFill>
                  <a:schemeClr val="dk1"/>
                </a:solidFill>
                <a:latin typeface="Roboto"/>
                <a:ea typeface="Roboto"/>
                <a:cs typeface="Roboto"/>
                <a:sym typeface="Roboto"/>
              </a:rPr>
              <a:t>G</a:t>
            </a:r>
            <a:r>
              <a:rPr lang="en" sz="2000" dirty="0">
                <a:solidFill>
                  <a:schemeClr val="dk1"/>
                </a:solidFill>
                <a:latin typeface="Roboto"/>
                <a:ea typeface="Roboto"/>
                <a:cs typeface="Roboto"/>
                <a:sym typeface="Roboto"/>
              </a:rPr>
              <a:t>LA UNIVERSITY</a:t>
            </a:r>
            <a:endParaRPr lang="en-US"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BTECH(CSE)	</a:t>
            </a:r>
            <a:endParaRPr lang="en-US"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01-12-2023</a:t>
            </a:r>
            <a:endParaRPr sz="2000" dirty="0">
              <a:solidFill>
                <a:schemeClr val="dk1"/>
              </a:solidFill>
              <a:latin typeface="Roboto"/>
              <a:ea typeface="Roboto"/>
              <a:cs typeface="Roboto"/>
              <a:sym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564858" y="873642"/>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Challenges Faced</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564858" y="1646058"/>
            <a:ext cx="7688700" cy="3157590"/>
          </a:xfrm>
          <a:prstGeom prst="rect">
            <a:avLst/>
          </a:prstGeom>
        </p:spPr>
        <p:txBody>
          <a:bodyPr spcFirstLastPara="1" wrap="square" lIns="91425" tIns="91425" rIns="91425" bIns="91425" anchor="t" anchorCtr="0">
            <a:normAutofit fontScale="40000" lnSpcReduction="20000"/>
          </a:bodyPr>
          <a:lstStyle/>
          <a:p>
            <a:pPr algn="l"/>
            <a:r>
              <a:rPr lang="en-US" sz="4500" b="1" i="0" dirty="0">
                <a:effectLst/>
                <a:latin typeface="Söhne"/>
              </a:rPr>
              <a:t>Challenges Encountered:</a:t>
            </a:r>
          </a:p>
          <a:p>
            <a:pPr algn="l">
              <a:buFont typeface="+mj-lt"/>
              <a:buAutoNum type="arabicPeriod"/>
            </a:pPr>
            <a:r>
              <a:rPr lang="en-US" sz="3700" b="1" i="0" dirty="0">
                <a:effectLst/>
                <a:latin typeface="Söhne"/>
              </a:rPr>
              <a:t>Technical Complexity</a:t>
            </a:r>
            <a:r>
              <a:rPr lang="en-US" sz="3700" b="1" i="0" dirty="0">
                <a:solidFill>
                  <a:schemeClr val="bg2"/>
                </a:solidFill>
                <a:effectLst/>
                <a:latin typeface="Söhne"/>
              </a:rPr>
              <a:t>:</a:t>
            </a:r>
            <a:r>
              <a:rPr lang="en-US" sz="3700" b="0" i="0" dirty="0">
                <a:solidFill>
                  <a:schemeClr val="bg2"/>
                </a:solidFill>
                <a:effectLst/>
                <a:latin typeface="Söhne"/>
              </a:rPr>
              <a:t> Integrating real-time messaging while ensuring scalability.</a:t>
            </a:r>
          </a:p>
          <a:p>
            <a:pPr algn="l">
              <a:buFont typeface="+mj-lt"/>
              <a:buAutoNum type="arabicPeriod"/>
            </a:pPr>
            <a:r>
              <a:rPr lang="en-US" sz="3700" b="1" i="0" dirty="0">
                <a:effectLst/>
                <a:latin typeface="Söhne"/>
              </a:rPr>
              <a:t>User Experience Design</a:t>
            </a:r>
            <a:r>
              <a:rPr lang="en-US" sz="3700" b="1" i="0" dirty="0">
                <a:solidFill>
                  <a:schemeClr val="bg2"/>
                </a:solidFill>
                <a:effectLst/>
                <a:latin typeface="Söhne"/>
              </a:rPr>
              <a:t>:</a:t>
            </a:r>
            <a:r>
              <a:rPr lang="en-US" sz="3700" b="0" i="0" dirty="0">
                <a:solidFill>
                  <a:schemeClr val="bg2"/>
                </a:solidFill>
                <a:effectLst/>
                <a:latin typeface="Söhne"/>
              </a:rPr>
              <a:t> Balancing simplicity without compromising functionality.</a:t>
            </a:r>
          </a:p>
          <a:p>
            <a:pPr algn="l">
              <a:buFont typeface="+mj-lt"/>
              <a:buAutoNum type="arabicPeriod"/>
            </a:pPr>
            <a:r>
              <a:rPr lang="en-US" sz="3700" b="1" i="0" dirty="0">
                <a:effectLst/>
                <a:latin typeface="Söhne"/>
              </a:rPr>
              <a:t>Cross-Platform Compatibility</a:t>
            </a:r>
            <a:r>
              <a:rPr lang="en-US" sz="3700" b="1" i="0" dirty="0">
                <a:solidFill>
                  <a:schemeClr val="bg2"/>
                </a:solidFill>
                <a:effectLst/>
                <a:latin typeface="Söhne"/>
              </a:rPr>
              <a:t>:</a:t>
            </a:r>
            <a:r>
              <a:rPr lang="en-US" sz="3700" b="0" i="0" dirty="0">
                <a:solidFill>
                  <a:schemeClr val="bg2"/>
                </a:solidFill>
                <a:effectLst/>
                <a:latin typeface="Söhne"/>
              </a:rPr>
              <a:t> Ensuring consistent performance across platforms.</a:t>
            </a:r>
          </a:p>
          <a:p>
            <a:pPr algn="l">
              <a:buFont typeface="+mj-lt"/>
              <a:buAutoNum type="arabicPeriod"/>
            </a:pPr>
            <a:r>
              <a:rPr lang="en-US" sz="3700" b="1" i="0" dirty="0">
                <a:effectLst/>
                <a:latin typeface="Söhne"/>
              </a:rPr>
              <a:t>Project Timelines</a:t>
            </a:r>
            <a:r>
              <a:rPr lang="en-US" sz="3700" b="1" i="0" dirty="0">
                <a:solidFill>
                  <a:schemeClr val="bg2"/>
                </a:solidFill>
                <a:effectLst/>
                <a:latin typeface="Söhne"/>
              </a:rPr>
              <a:t>:</a:t>
            </a:r>
            <a:r>
              <a:rPr lang="en-US" sz="3700" b="0" i="0" dirty="0">
                <a:solidFill>
                  <a:schemeClr val="bg2"/>
                </a:solidFill>
                <a:effectLst/>
                <a:latin typeface="Söhne"/>
              </a:rPr>
              <a:t> Managing deadlines without compromising quality.</a:t>
            </a:r>
          </a:p>
          <a:p>
            <a:pPr algn="l">
              <a:buFont typeface="+mj-lt"/>
              <a:buAutoNum type="arabicPeriod"/>
            </a:pPr>
            <a:r>
              <a:rPr lang="en-US" sz="3700" b="1" i="0" dirty="0">
                <a:effectLst/>
                <a:latin typeface="Söhne"/>
              </a:rPr>
              <a:t>Testing and Bug Fixing</a:t>
            </a:r>
            <a:r>
              <a:rPr lang="en-US" sz="3700" b="1" i="0" dirty="0">
                <a:solidFill>
                  <a:schemeClr val="bg2"/>
                </a:solidFill>
                <a:effectLst/>
                <a:latin typeface="Söhne"/>
              </a:rPr>
              <a:t>:</a:t>
            </a:r>
            <a:r>
              <a:rPr lang="en-US" sz="3700" b="0" i="0" dirty="0">
                <a:solidFill>
                  <a:schemeClr val="bg2"/>
                </a:solidFill>
                <a:effectLst/>
                <a:latin typeface="Söhne"/>
              </a:rPr>
              <a:t> Identifying and resolving technical issues.</a:t>
            </a:r>
          </a:p>
          <a:p>
            <a:pPr marL="146050" indent="0" algn="l">
              <a:buNone/>
            </a:pPr>
            <a:endParaRPr lang="en-US" sz="3700" b="0" i="0" dirty="0">
              <a:solidFill>
                <a:schemeClr val="bg2"/>
              </a:solidFill>
              <a:effectLst/>
              <a:latin typeface="Söhne"/>
            </a:endParaRPr>
          </a:p>
          <a:p>
            <a:pPr algn="l"/>
            <a:r>
              <a:rPr lang="en-US" sz="4500" b="1" i="0" dirty="0">
                <a:effectLst/>
                <a:latin typeface="Söhne"/>
              </a:rPr>
              <a:t>Strategies Implemented:</a:t>
            </a:r>
          </a:p>
          <a:p>
            <a:pPr algn="l">
              <a:buFont typeface="+mj-lt"/>
              <a:buAutoNum type="arabicPeriod"/>
            </a:pPr>
            <a:r>
              <a:rPr lang="en-US" sz="3800" b="1" i="0" dirty="0">
                <a:effectLst/>
                <a:latin typeface="Söhne"/>
              </a:rPr>
              <a:t>Task Segmentation</a:t>
            </a:r>
            <a:r>
              <a:rPr lang="en-US" sz="3800" b="1" i="0" dirty="0">
                <a:solidFill>
                  <a:schemeClr val="bg2"/>
                </a:solidFill>
                <a:effectLst/>
                <a:latin typeface="Söhne"/>
              </a:rPr>
              <a:t>:</a:t>
            </a:r>
            <a:r>
              <a:rPr lang="en-US" sz="3800" b="0" i="0" dirty="0">
                <a:solidFill>
                  <a:schemeClr val="bg2"/>
                </a:solidFill>
                <a:effectLst/>
                <a:latin typeface="Söhne"/>
              </a:rPr>
              <a:t> Broke down complex tasks for manageable implementation.</a:t>
            </a:r>
          </a:p>
          <a:p>
            <a:pPr algn="l">
              <a:buFont typeface="+mj-lt"/>
              <a:buAutoNum type="arabicPeriod"/>
            </a:pPr>
            <a:r>
              <a:rPr lang="en-US" sz="3800" b="1" i="0" dirty="0">
                <a:effectLst/>
                <a:latin typeface="Söhne"/>
              </a:rPr>
              <a:t>User Feedback Iterations</a:t>
            </a:r>
            <a:r>
              <a:rPr lang="en-US" sz="3800" b="1" i="0" dirty="0">
                <a:solidFill>
                  <a:schemeClr val="bg2"/>
                </a:solidFill>
                <a:effectLst/>
                <a:latin typeface="Söhne"/>
              </a:rPr>
              <a:t>:</a:t>
            </a:r>
            <a:r>
              <a:rPr lang="en-US" sz="3800" b="0" i="0" dirty="0">
                <a:solidFill>
                  <a:schemeClr val="bg2"/>
                </a:solidFill>
                <a:effectLst/>
                <a:latin typeface="Söhne"/>
              </a:rPr>
              <a:t> Iterative design improvements based on user input.</a:t>
            </a:r>
          </a:p>
          <a:p>
            <a:pPr algn="l">
              <a:buFont typeface="+mj-lt"/>
              <a:buAutoNum type="arabicPeriod"/>
            </a:pPr>
            <a:r>
              <a:rPr lang="en-US" sz="3800" b="1" i="0" dirty="0">
                <a:effectLst/>
                <a:latin typeface="Söhne"/>
              </a:rPr>
              <a:t>Platform-Specific Development</a:t>
            </a:r>
            <a:r>
              <a:rPr lang="en-US" sz="3800" b="1" i="0" dirty="0">
                <a:solidFill>
                  <a:schemeClr val="bg2"/>
                </a:solidFill>
                <a:effectLst/>
                <a:latin typeface="Söhne"/>
              </a:rPr>
              <a:t>:</a:t>
            </a:r>
            <a:r>
              <a:rPr lang="en-US" sz="3800" b="0" i="0" dirty="0">
                <a:solidFill>
                  <a:schemeClr val="bg2"/>
                </a:solidFill>
                <a:effectLst/>
                <a:latin typeface="Söhne"/>
              </a:rPr>
              <a:t> Adhered to platform standards for compatibility.</a:t>
            </a:r>
          </a:p>
          <a:p>
            <a:pPr algn="l">
              <a:buFont typeface="+mj-lt"/>
              <a:buAutoNum type="arabicPeriod"/>
            </a:pPr>
            <a:r>
              <a:rPr lang="en-US" sz="3800" b="1" i="0" dirty="0">
                <a:effectLst/>
                <a:latin typeface="Söhne"/>
              </a:rPr>
              <a:t>Agile Methodology</a:t>
            </a:r>
            <a:r>
              <a:rPr lang="en-US" sz="3800" b="1" i="0" dirty="0">
                <a:solidFill>
                  <a:schemeClr val="bg2"/>
                </a:solidFill>
                <a:effectLst/>
                <a:latin typeface="Söhne"/>
              </a:rPr>
              <a:t>:</a:t>
            </a:r>
            <a:r>
              <a:rPr lang="en-US" sz="3800" b="0" i="0" dirty="0">
                <a:solidFill>
                  <a:schemeClr val="bg2"/>
                </a:solidFill>
                <a:effectLst/>
                <a:latin typeface="Söhne"/>
              </a:rPr>
              <a:t> Prioritized tasks and adapted to changing requirements.</a:t>
            </a:r>
          </a:p>
          <a:p>
            <a:pPr algn="l">
              <a:buFont typeface="+mj-lt"/>
              <a:buAutoNum type="arabicPeriod"/>
            </a:pPr>
            <a:r>
              <a:rPr lang="en-US" sz="3800" b="1" i="0" dirty="0">
                <a:effectLst/>
                <a:latin typeface="Söhne"/>
              </a:rPr>
              <a:t>Robust Testing Approach</a:t>
            </a:r>
            <a:r>
              <a:rPr lang="en-US" sz="3800" b="1" i="0" dirty="0">
                <a:solidFill>
                  <a:schemeClr val="bg2"/>
                </a:solidFill>
                <a:effectLst/>
                <a:latin typeface="Söhne"/>
              </a:rPr>
              <a:t>:</a:t>
            </a:r>
            <a:r>
              <a:rPr lang="en-US" sz="3800" b="0" i="0" dirty="0">
                <a:solidFill>
                  <a:schemeClr val="bg2"/>
                </a:solidFill>
                <a:effectLst/>
                <a:latin typeface="Söhne"/>
              </a:rPr>
              <a:t> Implemented thorough testing methodologies.</a:t>
            </a:r>
          </a:p>
          <a:p>
            <a:pPr marL="107950" lvl="0" indent="0" algn="l" rtl="0">
              <a:spcBef>
                <a:spcPts val="0"/>
              </a:spcBef>
              <a:spcAft>
                <a:spcPts val="0"/>
              </a:spcAft>
              <a:buClr>
                <a:srgbClr val="000000"/>
              </a:buClr>
              <a:buSzPts val="1900"/>
              <a:buNone/>
            </a:pPr>
            <a:endParaRPr sz="3800" dirty="0">
              <a:solidFill>
                <a:schemeClr val="bg2"/>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867546"/>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631914" y="1664346"/>
            <a:ext cx="7688700" cy="3370950"/>
          </a:xfrm>
          <a:prstGeom prst="rect">
            <a:avLst/>
          </a:prstGeom>
        </p:spPr>
        <p:txBody>
          <a:bodyPr spcFirstLastPara="1" wrap="square" lIns="91425" tIns="91425" rIns="91425" bIns="91425" anchor="t" anchorCtr="0">
            <a:normAutofit fontScale="32500" lnSpcReduction="20000"/>
          </a:bodyPr>
          <a:lstStyle/>
          <a:p>
            <a:pPr marL="146050" indent="0" algn="l">
              <a:buNone/>
            </a:pPr>
            <a:r>
              <a:rPr lang="en-US" sz="4600" b="1" i="0" dirty="0">
                <a:solidFill>
                  <a:schemeClr val="bg2"/>
                </a:solidFill>
                <a:effectLst/>
                <a:latin typeface="Söhne"/>
              </a:rPr>
              <a:t>1. Feature Expansion:</a:t>
            </a:r>
          </a:p>
          <a:p>
            <a:pPr algn="l">
              <a:buFont typeface="Wingdings" panose="05000000000000000000" pitchFamily="2" charset="2"/>
              <a:buChar char="q"/>
            </a:pPr>
            <a:r>
              <a:rPr lang="en-US" sz="4300" b="1" i="0" dirty="0">
                <a:solidFill>
                  <a:schemeClr val="bg2"/>
                </a:solidFill>
                <a:effectLst/>
                <a:latin typeface="Söhne"/>
              </a:rPr>
              <a:t>Voice and Video Calling:</a:t>
            </a:r>
            <a:r>
              <a:rPr lang="en-US" sz="4300" b="0" i="0" dirty="0">
                <a:solidFill>
                  <a:schemeClr val="bg2"/>
                </a:solidFill>
                <a:effectLst/>
                <a:latin typeface="Söhne"/>
              </a:rPr>
              <a:t> Introduce voice and video call functionalities for enriched communication.</a:t>
            </a:r>
          </a:p>
          <a:p>
            <a:pPr algn="l">
              <a:buFont typeface="Wingdings" panose="05000000000000000000" pitchFamily="2" charset="2"/>
              <a:buChar char="q"/>
            </a:pPr>
            <a:r>
              <a:rPr lang="en-US" sz="4300" b="1" i="0" dirty="0">
                <a:solidFill>
                  <a:schemeClr val="bg2"/>
                </a:solidFill>
                <a:effectLst/>
                <a:latin typeface="Söhne"/>
              </a:rPr>
              <a:t>File Sharing:</a:t>
            </a:r>
            <a:r>
              <a:rPr lang="en-US" sz="4300" b="0" i="0" dirty="0">
                <a:solidFill>
                  <a:schemeClr val="bg2"/>
                </a:solidFill>
                <a:effectLst/>
                <a:latin typeface="Söhne"/>
              </a:rPr>
              <a:t> Enhance file-sharing capabilities to include various file formats.</a:t>
            </a:r>
          </a:p>
          <a:p>
            <a:pPr algn="l">
              <a:buFont typeface="Wingdings" panose="05000000000000000000" pitchFamily="2" charset="2"/>
              <a:buChar char="q"/>
            </a:pPr>
            <a:r>
              <a:rPr lang="en-US" sz="4300" b="1" i="0" dirty="0">
                <a:solidFill>
                  <a:schemeClr val="bg2"/>
                </a:solidFill>
                <a:effectLst/>
                <a:latin typeface="Söhne"/>
              </a:rPr>
              <a:t>Group Chat Management:</a:t>
            </a:r>
            <a:r>
              <a:rPr lang="en-US" sz="4300" b="0" i="0" dirty="0">
                <a:solidFill>
                  <a:schemeClr val="bg2"/>
                </a:solidFill>
                <a:effectLst/>
                <a:latin typeface="Söhne"/>
              </a:rPr>
              <a:t> Improve group chat features with admin controls and additional functionalities.</a:t>
            </a:r>
          </a:p>
          <a:p>
            <a:pPr marL="146050" indent="0" algn="l">
              <a:buNone/>
            </a:pPr>
            <a:r>
              <a:rPr lang="en-US" sz="4600" b="1" i="0" dirty="0">
                <a:solidFill>
                  <a:schemeClr val="bg2"/>
                </a:solidFill>
                <a:effectLst/>
                <a:latin typeface="Söhne"/>
              </a:rPr>
              <a:t>2. Advanced Security Measures:</a:t>
            </a:r>
            <a:endParaRPr lang="en-US" sz="4600" b="0" i="0" dirty="0">
              <a:solidFill>
                <a:schemeClr val="bg2"/>
              </a:solidFill>
              <a:effectLst/>
              <a:latin typeface="Söhne"/>
            </a:endParaRPr>
          </a:p>
          <a:p>
            <a:pPr>
              <a:buFont typeface="Wingdings" panose="05000000000000000000" pitchFamily="2" charset="2"/>
              <a:buChar char="q"/>
            </a:pPr>
            <a:r>
              <a:rPr lang="en-US" sz="4300" b="1" i="0" dirty="0">
                <a:solidFill>
                  <a:schemeClr val="bg2"/>
                </a:solidFill>
                <a:effectLst/>
                <a:latin typeface="Söhne"/>
              </a:rPr>
              <a:t>End-to-End Encryption:</a:t>
            </a:r>
            <a:r>
              <a:rPr lang="en-US" sz="4300" b="0" i="0" dirty="0">
                <a:solidFill>
                  <a:schemeClr val="bg2"/>
                </a:solidFill>
                <a:effectLst/>
                <a:latin typeface="Söhne"/>
              </a:rPr>
              <a:t> Implement robust encryption for enhanced user privacy.</a:t>
            </a:r>
          </a:p>
          <a:p>
            <a:pPr>
              <a:buFont typeface="Wingdings" panose="05000000000000000000" pitchFamily="2" charset="2"/>
              <a:buChar char="q"/>
            </a:pPr>
            <a:r>
              <a:rPr lang="en-US" sz="4300" b="1" i="0" dirty="0">
                <a:solidFill>
                  <a:schemeClr val="bg2"/>
                </a:solidFill>
                <a:effectLst/>
                <a:latin typeface="Söhne"/>
              </a:rPr>
              <a:t>Two-Factor Authentication (2FA):</a:t>
            </a:r>
            <a:r>
              <a:rPr lang="en-US" sz="4300" b="0" i="0" dirty="0">
                <a:solidFill>
                  <a:schemeClr val="bg2"/>
                </a:solidFill>
                <a:effectLst/>
                <a:latin typeface="Söhne"/>
              </a:rPr>
              <a:t> Introduce an extra layer of security for user accounts.</a:t>
            </a:r>
          </a:p>
          <a:p>
            <a:pPr marL="146050" indent="0" algn="l">
              <a:buNone/>
            </a:pPr>
            <a:r>
              <a:rPr lang="en-US" sz="4600" b="1" i="0" dirty="0">
                <a:solidFill>
                  <a:schemeClr val="bg2"/>
                </a:solidFill>
                <a:effectLst/>
                <a:latin typeface="Söhne"/>
              </a:rPr>
              <a:t>3. AI-Powered Enhancements:</a:t>
            </a:r>
            <a:endParaRPr lang="en-US" sz="4600" b="0" i="0" dirty="0">
              <a:solidFill>
                <a:schemeClr val="bg2"/>
              </a:solidFill>
              <a:effectLst/>
              <a:latin typeface="Söhne"/>
            </a:endParaRPr>
          </a:p>
          <a:p>
            <a:pPr algn="l">
              <a:buFont typeface="Wingdings" panose="05000000000000000000" pitchFamily="2" charset="2"/>
              <a:buChar char="q"/>
            </a:pPr>
            <a:r>
              <a:rPr lang="en-US" sz="4300" b="1" i="0" dirty="0">
                <a:solidFill>
                  <a:schemeClr val="bg2"/>
                </a:solidFill>
                <a:effectLst/>
                <a:latin typeface="Söhne"/>
              </a:rPr>
              <a:t>Chatbot Integration:</a:t>
            </a:r>
            <a:r>
              <a:rPr lang="en-US" sz="4300" b="0" i="0" dirty="0">
                <a:solidFill>
                  <a:schemeClr val="bg2"/>
                </a:solidFill>
                <a:effectLst/>
                <a:latin typeface="Söhne"/>
              </a:rPr>
              <a:t> Introduce AI-powered chatbots for automated assistance and task handling.</a:t>
            </a:r>
          </a:p>
          <a:p>
            <a:pPr algn="l">
              <a:buFont typeface="Wingdings" panose="05000000000000000000" pitchFamily="2" charset="2"/>
              <a:buChar char="q"/>
            </a:pPr>
            <a:r>
              <a:rPr lang="en-US" sz="4300" b="1" i="0" dirty="0">
                <a:solidFill>
                  <a:schemeClr val="bg2"/>
                </a:solidFill>
                <a:effectLst/>
                <a:latin typeface="Söhne"/>
              </a:rPr>
              <a:t>Smart Replies and Suggestions:</a:t>
            </a:r>
            <a:r>
              <a:rPr lang="en-US" sz="4300" b="0" i="0" dirty="0">
                <a:solidFill>
                  <a:schemeClr val="bg2"/>
                </a:solidFill>
                <a:effectLst/>
                <a:latin typeface="Söhne"/>
              </a:rPr>
              <a:t> Implement AI-driven suggestions for quicker responses.</a:t>
            </a:r>
          </a:p>
          <a:p>
            <a:pPr marL="146050" indent="0" algn="l">
              <a:buNone/>
            </a:pPr>
            <a:r>
              <a:rPr lang="en-US" sz="4600" b="1" i="0" dirty="0">
                <a:solidFill>
                  <a:schemeClr val="bg2"/>
                </a:solidFill>
                <a:effectLst/>
                <a:latin typeface="Söhne"/>
              </a:rPr>
              <a:t>4. User Experience Enhancements:</a:t>
            </a:r>
            <a:endParaRPr lang="en-US" sz="4600" b="0" i="0" dirty="0">
              <a:solidFill>
                <a:schemeClr val="bg2"/>
              </a:solidFill>
              <a:effectLst/>
              <a:latin typeface="Söhne"/>
            </a:endParaRPr>
          </a:p>
          <a:p>
            <a:pPr algn="l">
              <a:buFont typeface="Wingdings" panose="05000000000000000000" pitchFamily="2" charset="2"/>
              <a:buChar char="q"/>
            </a:pPr>
            <a:r>
              <a:rPr lang="en-US" sz="4300" b="1" i="0" dirty="0">
                <a:solidFill>
                  <a:schemeClr val="bg2"/>
                </a:solidFill>
                <a:effectLst/>
                <a:latin typeface="Söhne"/>
              </a:rPr>
              <a:t>Custom Themes and Personalization:</a:t>
            </a:r>
            <a:r>
              <a:rPr lang="en-US" sz="4300" b="0" i="0" dirty="0">
                <a:solidFill>
                  <a:schemeClr val="bg2"/>
                </a:solidFill>
                <a:effectLst/>
                <a:latin typeface="Söhne"/>
              </a:rPr>
              <a:t> Allow users to customize themes and interface elements.</a:t>
            </a:r>
          </a:p>
          <a:p>
            <a:pPr algn="l">
              <a:buFont typeface="Wingdings" panose="05000000000000000000" pitchFamily="2" charset="2"/>
              <a:buChar char="q"/>
            </a:pPr>
            <a:r>
              <a:rPr lang="en-US" sz="4300" b="1" i="0" dirty="0">
                <a:solidFill>
                  <a:schemeClr val="bg2"/>
                </a:solidFill>
                <a:effectLst/>
                <a:latin typeface="Söhne"/>
              </a:rPr>
              <a:t>Reaction Emojis:</a:t>
            </a:r>
            <a:r>
              <a:rPr lang="en-US" sz="4300" b="0" i="0" dirty="0">
                <a:solidFill>
                  <a:schemeClr val="bg2"/>
                </a:solidFill>
                <a:effectLst/>
                <a:latin typeface="Söhne"/>
              </a:rPr>
              <a:t> Introduce reaction emojis to enhance expression in conversations.</a:t>
            </a:r>
          </a:p>
          <a:p>
            <a:pPr marL="0" lvl="0" indent="0" algn="l" rtl="0">
              <a:spcBef>
                <a:spcPts val="1500"/>
              </a:spcBef>
              <a:spcAft>
                <a:spcPts val="1200"/>
              </a:spcAft>
              <a:buNone/>
            </a:pPr>
            <a:endParaRPr sz="2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551030" y="268267"/>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290835" y="1171968"/>
            <a:ext cx="7688700" cy="3771739"/>
          </a:xfrm>
          <a:prstGeom prst="rect">
            <a:avLst/>
          </a:prstGeom>
        </p:spPr>
        <p:txBody>
          <a:bodyPr spcFirstLastPara="1" wrap="square" lIns="91425" tIns="91425" rIns="91425" bIns="91425" anchor="t" anchorCtr="0">
            <a:normAutofit fontScale="32500" lnSpcReduction="20000"/>
          </a:bodyPr>
          <a:lstStyle/>
          <a:p>
            <a:pPr>
              <a:buFont typeface="Wingdings" panose="05000000000000000000" pitchFamily="2" charset="2"/>
              <a:buChar char="v"/>
            </a:pPr>
            <a:r>
              <a:rPr lang="en-US" sz="8000" b="1" i="0" dirty="0">
                <a:solidFill>
                  <a:schemeClr val="bg2"/>
                </a:solidFill>
                <a:effectLst/>
                <a:latin typeface="Söhne"/>
              </a:rPr>
              <a:t>Key Presentation Points:</a:t>
            </a:r>
          </a:p>
          <a:p>
            <a:pPr marL="146050" indent="0">
              <a:buNone/>
            </a:pPr>
            <a:endParaRPr lang="en-US" sz="3200" b="1" i="0" dirty="0">
              <a:solidFill>
                <a:schemeClr val="bg2"/>
              </a:solidFill>
              <a:effectLst/>
              <a:latin typeface="Söhne"/>
            </a:endParaRPr>
          </a:p>
          <a:p>
            <a:pPr algn="l">
              <a:buFont typeface="Wingdings" panose="05000000000000000000" pitchFamily="2" charset="2"/>
              <a:buChar char="q"/>
            </a:pPr>
            <a:r>
              <a:rPr lang="en-US" sz="4400" b="1" i="0" dirty="0">
                <a:solidFill>
                  <a:schemeClr val="bg2"/>
                </a:solidFill>
                <a:effectLst/>
                <a:latin typeface="Söhne"/>
              </a:rPr>
              <a:t>Feature-Rich Application:</a:t>
            </a:r>
            <a:r>
              <a:rPr lang="en-US" sz="4400" b="0" i="0" dirty="0">
                <a:solidFill>
                  <a:schemeClr val="bg2"/>
                </a:solidFill>
                <a:effectLst/>
                <a:latin typeface="Söhne"/>
              </a:rPr>
              <a:t> Our chat application boasts real-time messaging, multimedia sharing, group chat functionality, and a user-friendly interface for seamless communication.</a:t>
            </a:r>
          </a:p>
          <a:p>
            <a:pPr algn="l">
              <a:buFont typeface="Wingdings" panose="05000000000000000000" pitchFamily="2" charset="2"/>
              <a:buChar char="q"/>
            </a:pPr>
            <a:r>
              <a:rPr lang="en-US" sz="4400" b="1" i="0" dirty="0">
                <a:solidFill>
                  <a:schemeClr val="bg2"/>
                </a:solidFill>
                <a:effectLst/>
                <a:latin typeface="Söhne"/>
              </a:rPr>
              <a:t>Cross-Platform Accessibility:</a:t>
            </a:r>
            <a:r>
              <a:rPr lang="en-US" sz="4400" b="0" i="0" dirty="0">
                <a:solidFill>
                  <a:schemeClr val="bg2"/>
                </a:solidFill>
                <a:effectLst/>
                <a:latin typeface="Söhne"/>
              </a:rPr>
              <a:t> It is designed to work flawlessly across various platforms, including web and mobile, ensuring users can stay connected regardless of their device choice.</a:t>
            </a:r>
          </a:p>
          <a:p>
            <a:pPr marL="146050" indent="0">
              <a:buNone/>
            </a:pPr>
            <a:endParaRPr lang="en-US" sz="3200" b="1" i="0" dirty="0">
              <a:solidFill>
                <a:schemeClr val="bg2"/>
              </a:solidFill>
              <a:effectLst/>
              <a:latin typeface="Söhne"/>
            </a:endParaRPr>
          </a:p>
          <a:p>
            <a:pPr marL="146050" indent="0">
              <a:buNone/>
            </a:pPr>
            <a:endParaRPr lang="en-US" sz="3200" b="1" i="0" dirty="0">
              <a:solidFill>
                <a:schemeClr val="bg2"/>
              </a:solidFill>
              <a:effectLst/>
              <a:latin typeface="Söhne"/>
            </a:endParaRPr>
          </a:p>
          <a:p>
            <a:pPr>
              <a:buFont typeface="Wingdings" panose="05000000000000000000" pitchFamily="2" charset="2"/>
              <a:buChar char="v"/>
            </a:pPr>
            <a:r>
              <a:rPr lang="en-US" sz="7400" b="1" i="0" dirty="0">
                <a:solidFill>
                  <a:schemeClr val="bg2"/>
                </a:solidFill>
                <a:effectLst/>
                <a:latin typeface="Söhne"/>
              </a:rPr>
              <a:t>Significance of the Project:</a:t>
            </a:r>
          </a:p>
          <a:p>
            <a:pPr marL="146050" indent="0">
              <a:buNone/>
            </a:pPr>
            <a:endParaRPr lang="en-US" sz="3200" b="0" i="0" dirty="0">
              <a:solidFill>
                <a:schemeClr val="bg2"/>
              </a:solidFill>
              <a:effectLst/>
              <a:latin typeface="Söhne"/>
            </a:endParaRPr>
          </a:p>
          <a:p>
            <a:pPr>
              <a:buFont typeface="Wingdings" panose="05000000000000000000" pitchFamily="2" charset="2"/>
              <a:buChar char="q"/>
            </a:pPr>
            <a:r>
              <a:rPr lang="en-US" sz="4400" b="1" i="0" dirty="0">
                <a:solidFill>
                  <a:schemeClr val="bg2"/>
                </a:solidFill>
                <a:effectLst/>
                <a:latin typeface="Söhne"/>
              </a:rPr>
              <a:t>Efficient Communication:</a:t>
            </a:r>
            <a:r>
              <a:rPr lang="en-US" sz="4400" b="0" i="0" dirty="0">
                <a:solidFill>
                  <a:schemeClr val="bg2"/>
                </a:solidFill>
                <a:effectLst/>
                <a:latin typeface="Söhne"/>
              </a:rPr>
              <a:t> It serves as a pivotal tool for seamless communication, facilitating interactions between individuals, groups, and businesses worldwide.</a:t>
            </a:r>
          </a:p>
          <a:p>
            <a:pPr>
              <a:buFont typeface="Wingdings" panose="05000000000000000000" pitchFamily="2" charset="2"/>
              <a:buChar char="q"/>
            </a:pPr>
            <a:r>
              <a:rPr lang="en-US" sz="4400" b="1" i="0">
                <a:solidFill>
                  <a:schemeClr val="bg2"/>
                </a:solidFill>
                <a:effectLst/>
                <a:latin typeface="Söhne"/>
              </a:rPr>
              <a:t>Versatility </a:t>
            </a:r>
            <a:r>
              <a:rPr lang="en-US" sz="4400" b="1" i="0" dirty="0">
                <a:solidFill>
                  <a:schemeClr val="bg2"/>
                </a:solidFill>
                <a:effectLst/>
                <a:latin typeface="Söhne"/>
              </a:rPr>
              <a:t>and Accessibility:</a:t>
            </a:r>
            <a:r>
              <a:rPr lang="en-US" sz="4400" b="0" i="0" dirty="0">
                <a:solidFill>
                  <a:schemeClr val="bg2"/>
                </a:solidFill>
                <a:effectLst/>
                <a:latin typeface="Söhne"/>
              </a:rPr>
              <a:t> By being available across multiple platforms, it ensures users can communicate efficiently regardless of their device preference, thereby enhancing connectivity.</a:t>
            </a:r>
          </a:p>
          <a:p>
            <a:pPr marL="146050" indent="0" algn="l">
              <a:buNone/>
            </a:pPr>
            <a:endParaRPr lang="en-US" sz="3200" b="0" i="0" dirty="0">
              <a:solidFill>
                <a:srgbClr val="D1D5DB"/>
              </a:solidFill>
              <a:effectLst/>
              <a:latin typeface="Söhne"/>
            </a:endParaRPr>
          </a:p>
          <a:p>
            <a:pPr marL="0" lvl="0" indent="0" algn="l" rtl="0">
              <a:spcBef>
                <a:spcPts val="1500"/>
              </a:spcBef>
              <a:spcAft>
                <a:spcPts val="1200"/>
              </a:spcAft>
              <a:buNone/>
            </a:pPr>
            <a:endParaRPr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Acknowledgments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2400" b="0" i="0" dirty="0">
                <a:solidFill>
                  <a:schemeClr val="bg2"/>
                </a:solidFill>
                <a:effectLst/>
                <a:latin typeface="Söhne"/>
              </a:rPr>
              <a:t>To my peers and collaborators, your dedication, creativity, and collective efforts were integral to the development and success of our chat application. Your diverse perspectives and collaborative spirit made this project an enriching and rewarding experience.</a:t>
            </a:r>
            <a:endParaRPr sz="1900"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2800" b="1" i="0" dirty="0">
                <a:effectLst/>
                <a:latin typeface="Söhne"/>
              </a:rPr>
              <a:t>Your Questions Matter:</a:t>
            </a:r>
            <a:r>
              <a:rPr lang="en-US" sz="2800" b="0" i="0" dirty="0">
                <a:solidFill>
                  <a:srgbClr val="D1D5DB"/>
                </a:solidFill>
                <a:effectLst/>
                <a:latin typeface="Söhne"/>
              </a:rPr>
              <a:t> </a:t>
            </a:r>
            <a:r>
              <a:rPr lang="en-US" sz="2800" b="0" i="0" dirty="0">
                <a:solidFill>
                  <a:schemeClr val="bg2"/>
                </a:solidFill>
                <a:effectLst/>
                <a:latin typeface="Söhne"/>
              </a:rPr>
              <a:t>Your insights and inquiries are invaluable to us. Feel free to ask about the features, technology, development process, or any other aspect of the chat application project.</a:t>
            </a:r>
            <a:endParaRPr sz="2000"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03070" y="92464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603070" y="1722035"/>
            <a:ext cx="7688700" cy="3125027"/>
          </a:xfrm>
          <a:prstGeom prst="rect">
            <a:avLst/>
          </a:prstGeom>
        </p:spPr>
        <p:txBody>
          <a:bodyPr spcFirstLastPara="1" wrap="square" lIns="91425" tIns="91425" rIns="91425" bIns="91425" anchor="t" anchorCtr="0">
            <a:normAutofit fontScale="55000" lnSpcReduction="20000"/>
          </a:bodyPr>
          <a:lstStyle/>
          <a:p>
            <a:pPr marL="457200" lvl="0" indent="-355600" algn="l" rtl="0">
              <a:spcBef>
                <a:spcPts val="0"/>
              </a:spcBef>
              <a:spcAft>
                <a:spcPts val="0"/>
              </a:spcAft>
              <a:buClr>
                <a:schemeClr val="dk1"/>
              </a:buClr>
              <a:buSzPts val="2000"/>
              <a:buFont typeface="Roboto"/>
              <a:buChar char="●"/>
            </a:pPr>
            <a:r>
              <a:rPr lang="en-US" sz="2800" b="0" i="0" dirty="0">
                <a:solidFill>
                  <a:schemeClr val="tx1"/>
                </a:solidFill>
                <a:effectLst/>
                <a:latin typeface="Söhne"/>
              </a:rPr>
              <a:t>Project Name: “</a:t>
            </a:r>
            <a:r>
              <a:rPr lang="en-US" sz="2800" dirty="0" err="1">
                <a:solidFill>
                  <a:schemeClr val="tx1"/>
                </a:solidFill>
                <a:latin typeface="Söhne"/>
              </a:rPr>
              <a:t>BuzzTalk</a:t>
            </a:r>
            <a:r>
              <a:rPr lang="en-US" sz="2800" b="0" i="0" dirty="0">
                <a:solidFill>
                  <a:schemeClr val="tx1"/>
                </a:solidFill>
                <a:effectLst/>
                <a:latin typeface="Söhne"/>
              </a:rPr>
              <a:t> – Your real time chat solution"</a:t>
            </a:r>
            <a:endParaRPr lang="en-US" sz="2000" dirty="0">
              <a:solidFill>
                <a:schemeClr val="tx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US" sz="2800" dirty="0" err="1">
                <a:solidFill>
                  <a:schemeClr val="tx1"/>
                </a:solidFill>
                <a:latin typeface="Söhne"/>
              </a:rPr>
              <a:t>BuzzTalk</a:t>
            </a:r>
            <a:r>
              <a:rPr lang="en-US" sz="2800" b="0" i="0" dirty="0">
                <a:solidFill>
                  <a:schemeClr val="tx1"/>
                </a:solidFill>
                <a:effectLst/>
                <a:latin typeface="Söhne"/>
              </a:rPr>
              <a:t>" is developed to address the need for a straightforward and easy-to-use messaging </a:t>
            </a:r>
            <a:r>
              <a:rPr lang="en-US" sz="2800" b="0" i="0" dirty="0" err="1">
                <a:solidFill>
                  <a:schemeClr val="tx1"/>
                </a:solidFill>
                <a:effectLst/>
                <a:latin typeface="Söhne"/>
              </a:rPr>
              <a:t>application.The</a:t>
            </a:r>
            <a:r>
              <a:rPr lang="en-US" sz="2800" b="0" i="0" dirty="0">
                <a:solidFill>
                  <a:schemeClr val="tx1"/>
                </a:solidFill>
                <a:effectLst/>
                <a:latin typeface="Söhne"/>
              </a:rPr>
              <a:t> motivation behind “</a:t>
            </a:r>
            <a:r>
              <a:rPr lang="en-US" sz="2800">
                <a:solidFill>
                  <a:schemeClr val="tx1"/>
                </a:solidFill>
                <a:latin typeface="Söhne"/>
              </a:rPr>
              <a:t>BuzzTalk</a:t>
            </a:r>
            <a:r>
              <a:rPr lang="en-US" sz="2800" b="0" i="0">
                <a:solidFill>
                  <a:schemeClr val="tx1"/>
                </a:solidFill>
                <a:effectLst/>
                <a:latin typeface="Söhne"/>
              </a:rPr>
              <a:t>" </a:t>
            </a:r>
            <a:r>
              <a:rPr lang="en-US" sz="2800" b="0" i="0" dirty="0">
                <a:solidFill>
                  <a:schemeClr val="tx1"/>
                </a:solidFill>
                <a:effectLst/>
                <a:latin typeface="Söhne"/>
              </a:rPr>
              <a:t>is to create a basic yet functional messaging platform focusing on simplicity and ease of use.</a:t>
            </a:r>
          </a:p>
          <a:p>
            <a:pPr marL="457200" lvl="0" indent="-355600" algn="l" rtl="0">
              <a:spcBef>
                <a:spcPts val="0"/>
              </a:spcBef>
              <a:spcAft>
                <a:spcPts val="0"/>
              </a:spcAft>
              <a:buClr>
                <a:schemeClr val="dk1"/>
              </a:buClr>
              <a:buSzPts val="2000"/>
              <a:buFont typeface="Roboto"/>
              <a:buChar char="●"/>
            </a:pPr>
            <a:r>
              <a:rPr lang="en-US" sz="2800" dirty="0">
                <a:solidFill>
                  <a:schemeClr val="tx1"/>
                </a:solidFill>
                <a:latin typeface="Söhne"/>
                <a:ea typeface="Roboto"/>
                <a:cs typeface="Roboto"/>
                <a:sym typeface="Roboto"/>
              </a:rPr>
              <a:t>Overview of what to expect:</a:t>
            </a:r>
            <a:endParaRPr lang="en-US" sz="2000" dirty="0">
              <a:solidFill>
                <a:schemeClr val="tx1"/>
              </a:solidFill>
              <a:latin typeface="Roboto"/>
              <a:ea typeface="Roboto"/>
              <a:cs typeface="Roboto"/>
              <a:sym typeface="Roboto"/>
            </a:endParaRPr>
          </a:p>
          <a:p>
            <a:pPr marL="660400" indent="-514350" algn="l">
              <a:buClr>
                <a:schemeClr val="tx1"/>
              </a:buClr>
              <a:buFont typeface="+mj-lt"/>
              <a:buAutoNum type="arabicParenR"/>
            </a:pPr>
            <a:r>
              <a:rPr lang="en-US" sz="2800" b="1" i="0" dirty="0">
                <a:solidFill>
                  <a:schemeClr val="tx1"/>
                </a:solidFill>
                <a:effectLst/>
                <a:latin typeface="Söhne"/>
              </a:rPr>
              <a:t>Basic Messaging Features:</a:t>
            </a:r>
            <a:r>
              <a:rPr lang="en-US" sz="2800" b="0" i="0" dirty="0">
                <a:solidFill>
                  <a:schemeClr val="tx1"/>
                </a:solidFill>
                <a:effectLst/>
                <a:latin typeface="Söhne"/>
              </a:rPr>
              <a:t> Send and receive text messages quickly and efficiently.</a:t>
            </a:r>
          </a:p>
          <a:p>
            <a:pPr marL="660400" indent="-514350">
              <a:buClr>
                <a:schemeClr val="tx1"/>
              </a:buClr>
              <a:buFont typeface="+mj-lt"/>
              <a:buAutoNum type="arabicParenR"/>
            </a:pPr>
            <a:r>
              <a:rPr lang="en-US" sz="2800" b="1" i="0" dirty="0">
                <a:solidFill>
                  <a:schemeClr val="tx1"/>
                </a:solidFill>
                <a:effectLst/>
                <a:latin typeface="Söhne"/>
              </a:rPr>
              <a:t>User-Friendly Interface:</a:t>
            </a:r>
            <a:r>
              <a:rPr lang="en-US" sz="2800" b="0" i="0" dirty="0">
                <a:solidFill>
                  <a:schemeClr val="tx1"/>
                </a:solidFill>
                <a:effectLst/>
                <a:latin typeface="Söhne"/>
              </a:rPr>
              <a:t> Intuitive design and straightforward layout for easy navigation.</a:t>
            </a:r>
          </a:p>
          <a:p>
            <a:pPr marL="660400" indent="-514350" algn="l">
              <a:buClr>
                <a:schemeClr val="tx1"/>
              </a:buClr>
              <a:buFont typeface="+mj-lt"/>
              <a:buAutoNum type="arabicParenR"/>
            </a:pPr>
            <a:r>
              <a:rPr lang="en-US" sz="2800" b="1" i="0" dirty="0">
                <a:solidFill>
                  <a:schemeClr val="tx1"/>
                </a:solidFill>
                <a:effectLst/>
                <a:latin typeface="Söhne"/>
              </a:rPr>
              <a:t>Real-Time Messaging:</a:t>
            </a:r>
            <a:r>
              <a:rPr lang="en-US" sz="2800" b="0" i="0" dirty="0">
                <a:solidFill>
                  <a:schemeClr val="tx1"/>
                </a:solidFill>
                <a:effectLst/>
                <a:latin typeface="Söhne"/>
              </a:rPr>
              <a:t> Instant delivery and receipt of messages for seamless communication.</a:t>
            </a:r>
          </a:p>
          <a:p>
            <a:pPr marL="660400" indent="-514350" algn="l">
              <a:buClr>
                <a:schemeClr val="tx1"/>
              </a:buClr>
              <a:buFont typeface="+mj-lt"/>
              <a:buAutoNum type="arabicParenR"/>
            </a:pPr>
            <a:r>
              <a:rPr lang="en-US" sz="2800" b="1" i="0" dirty="0">
                <a:solidFill>
                  <a:schemeClr val="tx1"/>
                </a:solidFill>
                <a:effectLst/>
                <a:latin typeface="Söhne"/>
              </a:rPr>
              <a:t>Contact Management:</a:t>
            </a:r>
            <a:r>
              <a:rPr lang="en-US" sz="2800" b="0" i="0" dirty="0">
                <a:solidFill>
                  <a:schemeClr val="tx1"/>
                </a:solidFill>
                <a:effectLst/>
                <a:latin typeface="Söhne"/>
              </a:rPr>
              <a:t> Easily manage and organize contacts for hassle-free messaging.</a:t>
            </a:r>
          </a:p>
          <a:p>
            <a:pPr marL="660400" indent="-514350" algn="l">
              <a:buClr>
                <a:schemeClr val="tx1"/>
              </a:buClr>
              <a:buFont typeface="+mj-lt"/>
              <a:buAutoNum type="arabicParenR"/>
            </a:pPr>
            <a:r>
              <a:rPr lang="en-US" sz="2800" b="1" i="0" dirty="0">
                <a:solidFill>
                  <a:schemeClr val="tx1"/>
                </a:solidFill>
                <a:effectLst/>
                <a:latin typeface="Söhne"/>
              </a:rPr>
              <a:t>Emojis:</a:t>
            </a:r>
            <a:r>
              <a:rPr lang="en-US" sz="2800" b="0" i="0" dirty="0">
                <a:solidFill>
                  <a:schemeClr val="tx1"/>
                </a:solidFill>
                <a:effectLst/>
                <a:latin typeface="Söhne"/>
              </a:rPr>
              <a:t> Fun collection of emojis to add a touch of expression to conversations.</a:t>
            </a:r>
          </a:p>
          <a:p>
            <a:pPr marL="101600" lvl="0" indent="0" algn="l" rtl="0">
              <a:spcBef>
                <a:spcPts val="0"/>
              </a:spcBef>
              <a:spcAft>
                <a:spcPts val="0"/>
              </a:spcAft>
              <a:buClr>
                <a:schemeClr val="dk1"/>
              </a:buClr>
              <a:buSzPts val="2000"/>
              <a:buNone/>
            </a:pPr>
            <a:endParaRPr lang="en-US" sz="2000" dirty="0">
              <a:solidFill>
                <a:schemeClr val="tx1"/>
              </a:solidFill>
              <a:latin typeface="Roboto"/>
              <a:ea typeface="Roboto"/>
              <a:cs typeface="Roboto"/>
              <a:sym typeface="Roboto"/>
            </a:endParaRPr>
          </a:p>
          <a:p>
            <a:pPr marL="0" lvl="0" indent="0" algn="l" rtl="0">
              <a:spcBef>
                <a:spcPts val="1500"/>
              </a:spcBef>
              <a:spcAft>
                <a:spcPts val="1200"/>
              </a:spcAft>
              <a:buNone/>
            </a:pPr>
            <a:endParaRPr 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247718" y="1187486"/>
            <a:ext cx="7688700" cy="3808259"/>
          </a:xfrm>
          <a:prstGeom prst="rect">
            <a:avLst/>
          </a:prstGeom>
        </p:spPr>
        <p:txBody>
          <a:bodyPr spcFirstLastPara="1" wrap="square" lIns="91425" tIns="91425" rIns="91425" bIns="91425" anchor="t" anchorCtr="0">
            <a:normAutofit fontScale="25000" lnSpcReduction="20000"/>
          </a:bodyPr>
          <a:lstStyle/>
          <a:p>
            <a:pPr>
              <a:buFont typeface="Arial" panose="020B0604020202020204" pitchFamily="34" charset="0"/>
              <a:buChar char="•"/>
            </a:pPr>
            <a:r>
              <a:rPr lang="en-US" sz="7200" b="1" i="0" dirty="0">
                <a:effectLst/>
                <a:latin typeface="Söhne"/>
              </a:rPr>
              <a:t> </a:t>
            </a:r>
            <a:r>
              <a:rPr lang="en-US" sz="7200" b="1" i="0" dirty="0">
                <a:solidFill>
                  <a:schemeClr val="bg2"/>
                </a:solidFill>
                <a:effectLst/>
                <a:latin typeface="Söhne"/>
              </a:rPr>
              <a:t> The objectives of the mini project “</a:t>
            </a:r>
            <a:r>
              <a:rPr lang="en-US" sz="7200" b="1" dirty="0" err="1">
                <a:solidFill>
                  <a:schemeClr val="bg2"/>
                </a:solidFill>
                <a:latin typeface="Söhne"/>
              </a:rPr>
              <a:t>BuzzTalk</a:t>
            </a:r>
            <a:r>
              <a:rPr lang="en-US" sz="7200" b="1" i="0" dirty="0">
                <a:solidFill>
                  <a:schemeClr val="bg2"/>
                </a:solidFill>
                <a:effectLst/>
                <a:latin typeface="Söhne"/>
              </a:rPr>
              <a:t>" are as follows:</a:t>
            </a:r>
          </a:p>
          <a:p>
            <a:pPr>
              <a:buFont typeface="Wingdings" panose="05000000000000000000" pitchFamily="2" charset="2"/>
              <a:buChar char="ü"/>
            </a:pPr>
            <a:r>
              <a:rPr lang="en-US" sz="5600" b="1" i="0" dirty="0">
                <a:solidFill>
                  <a:schemeClr val="tx2">
                    <a:lumMod val="10000"/>
                  </a:schemeClr>
                </a:solidFill>
                <a:effectLst/>
                <a:latin typeface="Söhne"/>
              </a:rPr>
              <a:t>Simplicity and Ease of Use:</a:t>
            </a:r>
            <a:r>
              <a:rPr lang="en-US" sz="5600" b="0" i="0" dirty="0">
                <a:solidFill>
                  <a:schemeClr val="tx2">
                    <a:lumMod val="10000"/>
                  </a:schemeClr>
                </a:solidFill>
                <a:effectLst/>
                <a:latin typeface="Söhne"/>
              </a:rPr>
              <a:t> Create a user-friendly messaging platform with a straightforward interface for effortless communication.</a:t>
            </a:r>
          </a:p>
          <a:p>
            <a:pPr>
              <a:buFont typeface="Wingdings" panose="05000000000000000000" pitchFamily="2" charset="2"/>
              <a:buChar char="ü"/>
            </a:pPr>
            <a:r>
              <a:rPr lang="en-US" sz="5600" b="1" i="0" dirty="0">
                <a:solidFill>
                  <a:schemeClr val="tx2">
                    <a:lumMod val="10000"/>
                  </a:schemeClr>
                </a:solidFill>
                <a:effectLst/>
                <a:latin typeface="Söhne"/>
              </a:rPr>
              <a:t>Basic Messaging Functionality:</a:t>
            </a:r>
            <a:r>
              <a:rPr lang="en-US" sz="5600" b="0" i="0" dirty="0">
                <a:solidFill>
                  <a:schemeClr val="tx2">
                    <a:lumMod val="10000"/>
                  </a:schemeClr>
                </a:solidFill>
                <a:effectLst/>
                <a:latin typeface="Söhne"/>
              </a:rPr>
              <a:t> Develop a messaging app that allows users to exchange text messages and basic multimedia content, such as images, to facilitate communication.</a:t>
            </a:r>
          </a:p>
          <a:p>
            <a:pPr>
              <a:buFont typeface="Wingdings" panose="05000000000000000000" pitchFamily="2" charset="2"/>
              <a:buChar char="ü"/>
            </a:pPr>
            <a:r>
              <a:rPr lang="en-US" sz="5600" b="1" i="0" dirty="0">
                <a:solidFill>
                  <a:schemeClr val="tx2">
                    <a:lumMod val="10000"/>
                  </a:schemeClr>
                </a:solidFill>
                <a:effectLst/>
                <a:latin typeface="Söhne"/>
              </a:rPr>
              <a:t>Efficient Contact Management:</a:t>
            </a:r>
            <a:r>
              <a:rPr lang="en-US" sz="5600" b="0" i="0" dirty="0">
                <a:solidFill>
                  <a:schemeClr val="tx2">
                    <a:lumMod val="10000"/>
                  </a:schemeClr>
                </a:solidFill>
                <a:effectLst/>
                <a:latin typeface="Söhne"/>
              </a:rPr>
              <a:t> Implement a system for users to manage contacts easily, enabling quick and hassle-free messaging with friends and acquaintances.</a:t>
            </a:r>
          </a:p>
          <a:p>
            <a:pPr>
              <a:buFont typeface="Wingdings" panose="05000000000000000000" pitchFamily="2" charset="2"/>
              <a:buChar char="ü"/>
            </a:pPr>
            <a:r>
              <a:rPr lang="en-US" sz="5600" b="1" i="0" dirty="0">
                <a:solidFill>
                  <a:schemeClr val="tx2">
                    <a:lumMod val="10000"/>
                  </a:schemeClr>
                </a:solidFill>
                <a:effectLst/>
                <a:latin typeface="Söhne"/>
              </a:rPr>
              <a:t>Expressive Communication:</a:t>
            </a:r>
            <a:r>
              <a:rPr lang="en-US" sz="5600" b="0" i="0" dirty="0">
                <a:solidFill>
                  <a:schemeClr val="tx2">
                    <a:lumMod val="10000"/>
                  </a:schemeClr>
                </a:solidFill>
                <a:effectLst/>
                <a:latin typeface="Söhne"/>
              </a:rPr>
              <a:t> Include a collection of emojis  to enable users to express themselves more vividly during conversations.</a:t>
            </a:r>
          </a:p>
          <a:p>
            <a:pPr>
              <a:buFont typeface="Wingdings" panose="05000000000000000000" pitchFamily="2" charset="2"/>
              <a:buChar char="ü"/>
            </a:pPr>
            <a:r>
              <a:rPr lang="en-US" sz="5600" b="1" i="0" dirty="0">
                <a:solidFill>
                  <a:schemeClr val="tx2">
                    <a:lumMod val="10000"/>
                  </a:schemeClr>
                </a:solidFill>
                <a:effectLst/>
                <a:latin typeface="Söhne"/>
              </a:rPr>
              <a:t>Real-Time Messaging:</a:t>
            </a:r>
            <a:r>
              <a:rPr lang="en-US" sz="5600" b="0" i="0" dirty="0">
                <a:solidFill>
                  <a:schemeClr val="tx2">
                    <a:lumMod val="10000"/>
                  </a:schemeClr>
                </a:solidFill>
                <a:effectLst/>
                <a:latin typeface="Söhne"/>
              </a:rPr>
              <a:t> Enable instant message delivery and receipt, providing a smooth and responsive chatting experience.</a:t>
            </a:r>
          </a:p>
          <a:p>
            <a:pPr marL="146050" indent="0">
              <a:buNone/>
            </a:pPr>
            <a:endParaRPr lang="en-US" sz="3400" b="1" i="0" dirty="0">
              <a:solidFill>
                <a:schemeClr val="bg2"/>
              </a:solidFill>
              <a:effectLst/>
              <a:latin typeface="Söhne"/>
            </a:endParaRPr>
          </a:p>
          <a:p>
            <a:pPr>
              <a:buFont typeface="Arial" panose="020B0604020202020204" pitchFamily="34" charset="0"/>
              <a:buChar char="•"/>
            </a:pPr>
            <a:r>
              <a:rPr lang="en-US" sz="8000" b="1" i="0" dirty="0">
                <a:solidFill>
                  <a:schemeClr val="bg2"/>
                </a:solidFill>
                <a:effectLst/>
                <a:latin typeface="Söhne"/>
              </a:rPr>
              <a:t> Goal:</a:t>
            </a:r>
          </a:p>
          <a:p>
            <a:pPr marL="146050" indent="0">
              <a:buNone/>
            </a:pPr>
            <a:r>
              <a:rPr lang="en-US" sz="6400" b="0" i="0" dirty="0">
                <a:solidFill>
                  <a:schemeClr val="bg2"/>
                </a:solidFill>
                <a:effectLst/>
                <a:latin typeface="Söhne"/>
              </a:rPr>
              <a:t>Ultimately, the goal of this mini project is to create a basic yet functional messaging app, “</a:t>
            </a:r>
            <a:r>
              <a:rPr lang="en-US" sz="6400" dirty="0" err="1">
                <a:solidFill>
                  <a:schemeClr val="bg2"/>
                </a:solidFill>
                <a:latin typeface="Söhne"/>
              </a:rPr>
              <a:t>BuzzTalk</a:t>
            </a:r>
            <a:r>
              <a:rPr lang="en-US" sz="6400" b="0" i="0" dirty="0">
                <a:solidFill>
                  <a:schemeClr val="bg2"/>
                </a:solidFill>
                <a:effectLst/>
                <a:latin typeface="Söhne"/>
              </a:rPr>
              <a:t>," focusing on simplicity, ease of use, and basic messaging features to fulfill the communication needs of users who prefer a straightforward messaging experience without advanced functionalities.</a:t>
            </a:r>
            <a:endParaRPr lang="en-US" sz="6400" dirty="0">
              <a:solidFill>
                <a:schemeClr val="bg2"/>
              </a:solidFill>
            </a:endParaRPr>
          </a:p>
          <a:p>
            <a:pPr>
              <a:buFont typeface="Arial" panose="020B0604020202020204" pitchFamily="34" charset="0"/>
              <a:buChar char="•"/>
            </a:pPr>
            <a:endParaRPr lang="en-US" sz="3600" b="1" i="0" dirty="0">
              <a:solidFill>
                <a:schemeClr val="bg2"/>
              </a:solidFill>
              <a:effectLst/>
              <a:latin typeface="Söhne"/>
            </a:endParaRPr>
          </a:p>
          <a:p>
            <a:pPr>
              <a:buFont typeface="Arial" panose="020B0604020202020204" pitchFamily="34" charset="0"/>
              <a:buChar char="•"/>
            </a:pPr>
            <a:endParaRPr lang="en-US" sz="3600" b="1" i="0" dirty="0">
              <a:solidFill>
                <a:schemeClr val="bg2"/>
              </a:solidFill>
              <a:effectLst/>
              <a:latin typeface="Söhne"/>
            </a:endParaRPr>
          </a:p>
        </p:txBody>
      </p:sp>
      <p:sp>
        <p:nvSpPr>
          <p:cNvPr id="3" name="Title 2">
            <a:extLst>
              <a:ext uri="{FF2B5EF4-FFF2-40B4-BE49-F238E27FC236}">
                <a16:creationId xmlns:a16="http://schemas.microsoft.com/office/drawing/2014/main" id="{E2AB819C-8D47-8BF3-FADB-5B0BE35BFCD7}"/>
              </a:ext>
            </a:extLst>
          </p:cNvPr>
          <p:cNvSpPr>
            <a:spLocks noGrp="1"/>
          </p:cNvSpPr>
          <p:nvPr>
            <p:ph type="title"/>
          </p:nvPr>
        </p:nvSpPr>
        <p:spPr>
          <a:xfrm>
            <a:off x="610504" y="522175"/>
            <a:ext cx="7688700" cy="512064"/>
          </a:xfrm>
        </p:spPr>
        <p:txBody>
          <a:bodyPr>
            <a:normAutofit fontScale="90000"/>
          </a:bodyPr>
          <a:lstStyle/>
          <a:p>
            <a:r>
              <a:rPr lang="en-US" dirty="0"/>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p:cNvSpPr txBox="1">
            <a:spLocks noGrp="1"/>
          </p:cNvSpPr>
          <p:nvPr>
            <p:ph type="body" idx="1"/>
          </p:nvPr>
        </p:nvSpPr>
        <p:spPr>
          <a:xfrm>
            <a:off x="447398" y="1337161"/>
            <a:ext cx="7688700" cy="3725493"/>
          </a:xfrm>
          <a:prstGeom prst="rect">
            <a:avLst/>
          </a:prstGeom>
        </p:spPr>
        <p:txBody>
          <a:bodyPr spcFirstLastPara="1" wrap="square" lIns="91425" tIns="91425" rIns="91425" bIns="91425" anchor="t" anchorCtr="0">
            <a:normAutofit fontScale="55000" lnSpcReduction="20000"/>
          </a:bodyPr>
          <a:lstStyle/>
          <a:p>
            <a:pPr marL="285750" lvl="0" indent="-171450" algn="l" rtl="0">
              <a:lnSpc>
                <a:spcPct val="120000"/>
              </a:lnSpc>
              <a:spcBef>
                <a:spcPts val="0"/>
              </a:spcBef>
              <a:spcAft>
                <a:spcPts val="0"/>
              </a:spcAft>
              <a:buClr>
                <a:srgbClr val="000000"/>
              </a:buClr>
              <a:buSzPts val="1800"/>
              <a:buFont typeface="Wingdings" panose="05000000000000000000" pitchFamily="2" charset="2"/>
              <a:buChar char="v"/>
            </a:pPr>
            <a:r>
              <a:rPr lang="en-US" sz="2500" b="1" i="0" dirty="0">
                <a:solidFill>
                  <a:schemeClr val="bg2"/>
                </a:solidFill>
                <a:effectLst/>
                <a:latin typeface="Söhne"/>
              </a:rPr>
              <a:t>The problem being addressed with the development of “</a:t>
            </a:r>
            <a:r>
              <a:rPr lang="en-US" sz="2500" b="1" dirty="0" err="1">
                <a:solidFill>
                  <a:schemeClr val="bg2"/>
                </a:solidFill>
                <a:latin typeface="Söhne"/>
              </a:rPr>
              <a:t>BuzzTalk</a:t>
            </a:r>
            <a:r>
              <a:rPr lang="en-US" sz="2500" b="1" i="0" dirty="0">
                <a:solidFill>
                  <a:schemeClr val="bg2"/>
                </a:solidFill>
                <a:effectLst/>
                <a:latin typeface="Söhne"/>
              </a:rPr>
              <a:t>" revolves around the complexity and overwhelming nature of existing messaging applications.</a:t>
            </a:r>
          </a:p>
          <a:p>
            <a:pPr marL="114300" lvl="0" indent="0" algn="l" rtl="0">
              <a:lnSpc>
                <a:spcPct val="120000"/>
              </a:lnSpc>
              <a:spcBef>
                <a:spcPts val="0"/>
              </a:spcBef>
              <a:spcAft>
                <a:spcPts val="0"/>
              </a:spcAft>
              <a:buClr>
                <a:srgbClr val="000000"/>
              </a:buClr>
              <a:buSzPts val="1800"/>
              <a:buNone/>
            </a:pPr>
            <a:endParaRPr lang="en-US" b="0" i="0" dirty="0">
              <a:solidFill>
                <a:schemeClr val="bg2"/>
              </a:solidFill>
              <a:effectLst/>
              <a:latin typeface="Söhne"/>
            </a:endParaRPr>
          </a:p>
          <a:p>
            <a:pPr algn="l">
              <a:lnSpc>
                <a:spcPct val="120000"/>
              </a:lnSpc>
              <a:buFont typeface="+mj-lt"/>
              <a:buAutoNum type="arabicPeriod"/>
            </a:pPr>
            <a:r>
              <a:rPr lang="en-US" sz="2500" b="1" i="0" dirty="0">
                <a:solidFill>
                  <a:schemeClr val="bg2"/>
                </a:solidFill>
                <a:effectLst/>
                <a:latin typeface="Söhne"/>
              </a:rPr>
              <a:t>Complexity in Messaging Apps</a:t>
            </a:r>
            <a:r>
              <a:rPr lang="en-US" sz="2200" i="0" dirty="0">
                <a:solidFill>
                  <a:schemeClr val="bg2"/>
                </a:solidFill>
                <a:effectLst/>
                <a:latin typeface="Söhne"/>
              </a:rPr>
              <a:t>: Many popular messaging platforms are feature-rich, offering a multitude of functions and settings that can be overwhelming for some users. This complexity often leads to confusion and difficulty in navigating the app, especially for individuals seeking a simpler communication tool.</a:t>
            </a:r>
          </a:p>
          <a:p>
            <a:pPr algn="l">
              <a:lnSpc>
                <a:spcPct val="120000"/>
              </a:lnSpc>
              <a:buFont typeface="+mj-lt"/>
              <a:buAutoNum type="arabicPeriod"/>
            </a:pPr>
            <a:r>
              <a:rPr lang="en-US" sz="2500" b="1" i="0" dirty="0">
                <a:solidFill>
                  <a:schemeClr val="bg2"/>
                </a:solidFill>
                <a:effectLst/>
                <a:latin typeface="Söhne"/>
              </a:rPr>
              <a:t>Overwhelming Features</a:t>
            </a:r>
            <a:r>
              <a:rPr lang="en-US" sz="2500" i="0" dirty="0">
                <a:solidFill>
                  <a:schemeClr val="bg2"/>
                </a:solidFill>
                <a:effectLst/>
                <a:latin typeface="Söhne"/>
              </a:rPr>
              <a:t>: </a:t>
            </a:r>
            <a:r>
              <a:rPr lang="en-US" sz="2200" i="0" dirty="0">
                <a:solidFill>
                  <a:schemeClr val="bg2"/>
                </a:solidFill>
                <a:effectLst/>
                <a:latin typeface="Söhne"/>
              </a:rPr>
              <a:t>Some users may find that advanced features, intricate settings, and security measures in messaging apps are unnecessary for their basic communication needs. The presence of such features can create clutter and distraction, making the app less user-friendly for those seeking a straightforward messaging solution.</a:t>
            </a:r>
          </a:p>
          <a:p>
            <a:pPr marL="114300" lvl="0" indent="0" algn="l" rtl="0">
              <a:spcBef>
                <a:spcPts val="0"/>
              </a:spcBef>
              <a:spcAft>
                <a:spcPts val="0"/>
              </a:spcAft>
              <a:buClr>
                <a:srgbClr val="000000"/>
              </a:buClr>
              <a:buSzPts val="1800"/>
              <a:buNone/>
            </a:pPr>
            <a:endParaRPr lang="en-US" sz="1000" b="0" i="0" dirty="0">
              <a:solidFill>
                <a:schemeClr val="bg2"/>
              </a:solidFill>
              <a:effectLst/>
              <a:latin typeface="Söhne"/>
            </a:endParaRPr>
          </a:p>
          <a:p>
            <a:pPr marL="285750" lvl="0" indent="-171450" algn="l" rtl="0">
              <a:spcBef>
                <a:spcPts val="0"/>
              </a:spcBef>
              <a:spcAft>
                <a:spcPts val="0"/>
              </a:spcAft>
              <a:buClr>
                <a:srgbClr val="000000"/>
              </a:buClr>
              <a:buSzPts val="1800"/>
              <a:buFont typeface="Wingdings" panose="05000000000000000000" pitchFamily="2" charset="2"/>
              <a:buChar char="v"/>
            </a:pPr>
            <a:r>
              <a:rPr lang="en-US" sz="2900" b="1" dirty="0">
                <a:solidFill>
                  <a:schemeClr val="bg2"/>
                </a:solidFill>
                <a:latin typeface="Söhne"/>
              </a:rPr>
              <a:t>Creating</a:t>
            </a:r>
            <a:r>
              <a:rPr lang="en-US" sz="2900" b="1" i="0" dirty="0">
                <a:solidFill>
                  <a:schemeClr val="bg2"/>
                </a:solidFill>
                <a:effectLst/>
                <a:latin typeface="Söhne"/>
              </a:rPr>
              <a:t> “</a:t>
            </a:r>
            <a:r>
              <a:rPr lang="en-US" sz="2900" b="1" dirty="0" err="1">
                <a:solidFill>
                  <a:schemeClr val="bg2"/>
                </a:solidFill>
                <a:latin typeface="Söhne"/>
              </a:rPr>
              <a:t>BuzzTalk</a:t>
            </a:r>
            <a:r>
              <a:rPr lang="en-US" sz="2900" b="1" i="0" dirty="0">
                <a:solidFill>
                  <a:schemeClr val="bg2"/>
                </a:solidFill>
                <a:effectLst/>
                <a:latin typeface="Söhne"/>
              </a:rPr>
              <a:t>” is relevant and important due to the following reasons:</a:t>
            </a:r>
          </a:p>
          <a:p>
            <a:pPr marL="114300" lvl="0" indent="0" algn="l" rtl="0">
              <a:spcBef>
                <a:spcPts val="0"/>
              </a:spcBef>
              <a:spcAft>
                <a:spcPts val="0"/>
              </a:spcAft>
              <a:buClr>
                <a:srgbClr val="000000"/>
              </a:buClr>
              <a:buSzPts val="1800"/>
              <a:buNone/>
            </a:pPr>
            <a:endParaRPr lang="en-US" sz="1800" b="0" i="0" dirty="0">
              <a:solidFill>
                <a:schemeClr val="bg2"/>
              </a:solidFill>
              <a:effectLst/>
              <a:latin typeface="Söhne"/>
            </a:endParaRPr>
          </a:p>
          <a:p>
            <a:pPr algn="l">
              <a:buFont typeface="+mj-lt"/>
              <a:buAutoNum type="arabicPeriod"/>
            </a:pPr>
            <a:r>
              <a:rPr lang="en-US" sz="2500" b="1" i="0" dirty="0">
                <a:effectLst/>
                <a:latin typeface="Söhne"/>
              </a:rPr>
              <a:t>User Preference for Simplicity</a:t>
            </a:r>
            <a:r>
              <a:rPr lang="en-US" sz="2300" b="1" i="0" dirty="0">
                <a:effectLst/>
                <a:latin typeface="Söhne"/>
              </a:rPr>
              <a:t>:</a:t>
            </a:r>
            <a:r>
              <a:rPr lang="en-US" sz="2300" b="0" i="0" dirty="0">
                <a:effectLst/>
                <a:latin typeface="Söhne"/>
              </a:rPr>
              <a:t> </a:t>
            </a:r>
            <a:r>
              <a:rPr lang="en-US" sz="2300" b="0" i="0" dirty="0">
                <a:solidFill>
                  <a:schemeClr val="bg2"/>
                </a:solidFill>
                <a:effectLst/>
                <a:latin typeface="Söhne"/>
              </a:rPr>
              <a:t>There is a notable user segment that prefers a messaging app with basic features and an intuitive interface, emphasizing straightforward communication without unnecessary complexities.</a:t>
            </a:r>
          </a:p>
          <a:p>
            <a:pPr algn="l">
              <a:buFont typeface="+mj-lt"/>
              <a:buAutoNum type="arabicPeriod"/>
            </a:pPr>
            <a:r>
              <a:rPr lang="en-US" sz="2500" b="1" i="0" dirty="0">
                <a:effectLst/>
                <a:latin typeface="Söhne"/>
              </a:rPr>
              <a:t>Accessibility for All Users</a:t>
            </a:r>
            <a:r>
              <a:rPr lang="en-US" sz="2300" b="1" i="0" dirty="0">
                <a:effectLst/>
                <a:latin typeface="Söhne"/>
              </a:rPr>
              <a:t>:</a:t>
            </a:r>
            <a:r>
              <a:rPr lang="en-US" sz="2300" b="0" i="0" dirty="0">
                <a:effectLst/>
                <a:latin typeface="Söhne"/>
              </a:rPr>
              <a:t> </a:t>
            </a:r>
            <a:r>
              <a:rPr lang="en-US" sz="2300" b="0" i="0" dirty="0">
                <a:solidFill>
                  <a:schemeClr val="bg2"/>
                </a:solidFill>
                <a:effectLst/>
                <a:latin typeface="Söhne"/>
              </a:rPr>
              <a:t>Providing a messaging platform that is easy to use and less overwhelming ensures accessibility for a broader range of users, including those who may not be tech-savvy or who prioritize simplicity in their digital interactions.</a:t>
            </a:r>
          </a:p>
          <a:p>
            <a:pPr marL="114300" lvl="0" indent="0" algn="l" rtl="0">
              <a:spcBef>
                <a:spcPts val="0"/>
              </a:spcBef>
              <a:spcAft>
                <a:spcPts val="0"/>
              </a:spcAft>
              <a:buClr>
                <a:srgbClr val="000000"/>
              </a:buClr>
              <a:buSzPts val="1800"/>
              <a:buNone/>
            </a:pPr>
            <a:endParaRPr lang="en-US" sz="800" b="0" i="0" dirty="0">
              <a:solidFill>
                <a:schemeClr val="bg2"/>
              </a:solidFill>
              <a:effectLst/>
              <a:latin typeface="Söhne"/>
            </a:endParaRPr>
          </a:p>
          <a:p>
            <a:pPr marL="0" lvl="0" indent="0" algn="l" rtl="0">
              <a:spcBef>
                <a:spcPts val="1500"/>
              </a:spcBef>
              <a:spcAft>
                <a:spcPts val="1200"/>
              </a:spcAft>
              <a:buNone/>
            </a:pPr>
            <a:endParaRPr sz="1900" dirty="0"/>
          </a:p>
        </p:txBody>
      </p:sp>
      <p:sp>
        <p:nvSpPr>
          <p:cNvPr id="2" name="TextBox 1">
            <a:extLst>
              <a:ext uri="{FF2B5EF4-FFF2-40B4-BE49-F238E27FC236}">
                <a16:creationId xmlns:a16="http://schemas.microsoft.com/office/drawing/2014/main" id="{B8268B73-CA69-1ED9-FBB2-1840F79B2883}"/>
              </a:ext>
            </a:extLst>
          </p:cNvPr>
          <p:cNvSpPr txBox="1"/>
          <p:nvPr/>
        </p:nvSpPr>
        <p:spPr>
          <a:xfrm>
            <a:off x="625818" y="715559"/>
            <a:ext cx="3842550" cy="400110"/>
          </a:xfrm>
          <a:prstGeom prst="rect">
            <a:avLst/>
          </a:prstGeom>
          <a:noFill/>
        </p:spPr>
        <p:txBody>
          <a:bodyPr wrap="square" rtlCol="0">
            <a:spAutoFit/>
          </a:bodyPr>
          <a:lstStyle/>
          <a:p>
            <a:r>
              <a:rPr lang="en-US" sz="2000" b="1" dirty="0"/>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a:solidFill>
                  <a:srgbClr val="000000"/>
                </a:solidFill>
                <a:latin typeface="Roboto"/>
                <a:ea typeface="Roboto"/>
                <a:cs typeface="Roboto"/>
                <a:sym typeface="Roboto"/>
              </a:rPr>
              <a:t>Literature Review</a:t>
            </a:r>
            <a:endParaRPr sz="19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729450" y="2078874"/>
            <a:ext cx="7688700" cy="2773541"/>
          </a:xfrm>
          <a:prstGeom prst="rect">
            <a:avLst/>
          </a:prstGeom>
        </p:spPr>
        <p:txBody>
          <a:bodyPr spcFirstLastPara="1" wrap="square" lIns="91425" tIns="91425" rIns="91425" bIns="91425" anchor="t" anchorCtr="0">
            <a:normAutofit fontScale="70000" lnSpcReduction="20000"/>
          </a:bodyPr>
          <a:lstStyle/>
          <a:p>
            <a:pPr marL="457200" lvl="0" indent="-336550" algn="l" rtl="0">
              <a:spcBef>
                <a:spcPts val="0"/>
              </a:spcBef>
              <a:spcAft>
                <a:spcPts val="0"/>
              </a:spcAft>
              <a:buClr>
                <a:srgbClr val="000000"/>
              </a:buClr>
              <a:buSzPts val="1700"/>
              <a:buFont typeface="Roboto"/>
              <a:buChar char="●"/>
            </a:pPr>
            <a:r>
              <a:rPr lang="en-US" sz="2400" b="1" i="0" dirty="0">
                <a:solidFill>
                  <a:schemeClr val="bg2"/>
                </a:solidFill>
                <a:effectLst/>
                <a:latin typeface="Söhne"/>
              </a:rPr>
              <a:t>Some noteworthy related work includes:</a:t>
            </a:r>
          </a:p>
          <a:p>
            <a:pPr marL="406400" lvl="0" indent="-285750" algn="l" rtl="0">
              <a:spcBef>
                <a:spcPts val="0"/>
              </a:spcBef>
              <a:spcAft>
                <a:spcPts val="0"/>
              </a:spcAft>
              <a:buClr>
                <a:srgbClr val="000000"/>
              </a:buClr>
              <a:buSzPts val="1700"/>
              <a:buFont typeface="Wingdings" panose="05000000000000000000" pitchFamily="2" charset="2"/>
              <a:buChar char="Ø"/>
            </a:pPr>
            <a:r>
              <a:rPr lang="en-US" sz="1700" dirty="0">
                <a:solidFill>
                  <a:schemeClr val="bg2"/>
                </a:solidFill>
                <a:latin typeface="Roboto"/>
                <a:ea typeface="Roboto"/>
                <a:cs typeface="Roboto"/>
                <a:sym typeface="Roboto"/>
              </a:rPr>
              <a:t>WhatsApp: </a:t>
            </a:r>
            <a:r>
              <a:rPr lang="en-US" sz="2400" b="0" i="0" dirty="0">
                <a:solidFill>
                  <a:schemeClr val="bg2"/>
                </a:solidFill>
                <a:effectLst/>
                <a:latin typeface="Söhne"/>
              </a:rPr>
              <a:t>A widely used messaging app known for its robust feature set, including messaging, voice calls, video calls, document sharing, and end-to-end encryption.</a:t>
            </a:r>
            <a:endParaRPr lang="en-US" sz="1700" dirty="0">
              <a:solidFill>
                <a:schemeClr val="bg2"/>
              </a:solidFill>
              <a:latin typeface="Roboto"/>
              <a:ea typeface="Roboto"/>
              <a:cs typeface="Roboto"/>
              <a:sym typeface="Roboto"/>
            </a:endParaRPr>
          </a:p>
          <a:p>
            <a:pPr marL="406400" lvl="0" indent="-285750" algn="l" rtl="0">
              <a:spcBef>
                <a:spcPts val="0"/>
              </a:spcBef>
              <a:spcAft>
                <a:spcPts val="0"/>
              </a:spcAft>
              <a:buClr>
                <a:srgbClr val="000000"/>
              </a:buClr>
              <a:buSzPts val="1700"/>
              <a:buFont typeface="Wingdings" panose="05000000000000000000" pitchFamily="2" charset="2"/>
              <a:buChar char="Ø"/>
            </a:pPr>
            <a:r>
              <a:rPr lang="en-US" sz="1700" dirty="0">
                <a:solidFill>
                  <a:schemeClr val="bg2"/>
                </a:solidFill>
                <a:latin typeface="Roboto"/>
                <a:ea typeface="Roboto"/>
                <a:cs typeface="Roboto"/>
                <a:sym typeface="Roboto"/>
              </a:rPr>
              <a:t>Telegram: </a:t>
            </a:r>
            <a:r>
              <a:rPr lang="en-US" sz="2400" b="0" i="0" dirty="0">
                <a:solidFill>
                  <a:schemeClr val="bg2"/>
                </a:solidFill>
                <a:effectLst/>
                <a:latin typeface="Söhne"/>
              </a:rPr>
              <a:t>Known for its versatility, Telegram offers features like large group chats, file sharing, secret chats, and bots.</a:t>
            </a:r>
          </a:p>
          <a:p>
            <a:pPr marL="120650" lvl="0" indent="0" algn="l" rtl="0">
              <a:spcBef>
                <a:spcPts val="0"/>
              </a:spcBef>
              <a:spcAft>
                <a:spcPts val="0"/>
              </a:spcAft>
              <a:buClr>
                <a:srgbClr val="000000"/>
              </a:buClr>
              <a:buSzPts val="1700"/>
              <a:buNone/>
            </a:pPr>
            <a:endParaRPr sz="1700" dirty="0">
              <a:solidFill>
                <a:schemeClr val="bg2"/>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US" sz="2400" b="1" i="0" dirty="0">
                <a:solidFill>
                  <a:schemeClr val="bg2"/>
                </a:solidFill>
                <a:effectLst/>
                <a:latin typeface="Söhne"/>
              </a:rPr>
              <a:t>The gap “</a:t>
            </a:r>
            <a:r>
              <a:rPr lang="en-US" sz="2400" b="1" dirty="0" err="1">
                <a:solidFill>
                  <a:schemeClr val="bg2"/>
                </a:solidFill>
                <a:latin typeface="Söhne"/>
              </a:rPr>
              <a:t>BuzzTalk</a:t>
            </a:r>
            <a:r>
              <a:rPr lang="en-US" sz="2400" b="1" i="0" dirty="0">
                <a:solidFill>
                  <a:schemeClr val="bg2"/>
                </a:solidFill>
                <a:effectLst/>
                <a:latin typeface="Söhne"/>
              </a:rPr>
              <a:t>" aims to fill is centered on providing a minimalist and user-friendly messaging platform that focuses primarily on basic communication needs, simplicity, and ease of use.</a:t>
            </a:r>
            <a:endParaRPr sz="1800" b="1"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39221" y="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439221" y="1141242"/>
            <a:ext cx="7688700" cy="3899109"/>
          </a:xfrm>
          <a:prstGeom prst="rect">
            <a:avLst/>
          </a:prstGeom>
        </p:spPr>
        <p:txBody>
          <a:bodyPr spcFirstLastPara="1" wrap="square" lIns="91425" tIns="91425" rIns="91425" bIns="91425" anchor="t" anchorCtr="0">
            <a:normAutofit fontScale="92500" lnSpcReduction="10000"/>
          </a:bodyPr>
          <a:lstStyle/>
          <a:p>
            <a:pPr marL="146050" indent="0" algn="l">
              <a:buNone/>
            </a:pPr>
            <a:r>
              <a:rPr lang="en-US" sz="1200" b="1" dirty="0">
                <a:solidFill>
                  <a:schemeClr val="bg2">
                    <a:lumMod val="90000"/>
                    <a:lumOff val="10000"/>
                  </a:schemeClr>
                </a:solidFill>
                <a:latin typeface="Söhne"/>
              </a:rPr>
              <a:t>1.</a:t>
            </a:r>
            <a:r>
              <a:rPr lang="en-US" sz="1200" b="1" i="0" dirty="0">
                <a:solidFill>
                  <a:schemeClr val="bg2">
                    <a:lumMod val="90000"/>
                    <a:lumOff val="10000"/>
                  </a:schemeClr>
                </a:solidFill>
                <a:effectLst/>
                <a:latin typeface="Söhne"/>
              </a:rPr>
              <a:t> </a:t>
            </a:r>
            <a:r>
              <a:rPr lang="en-US" sz="1500" b="1" i="0" dirty="0">
                <a:solidFill>
                  <a:schemeClr val="bg2">
                    <a:lumMod val="90000"/>
                    <a:lumOff val="10000"/>
                  </a:schemeClr>
                </a:solidFill>
                <a:effectLst/>
                <a:latin typeface="Söhne"/>
              </a:rPr>
              <a:t>Methodology:</a:t>
            </a:r>
            <a:endParaRPr lang="en-US" sz="1500" b="0" i="0" dirty="0">
              <a:solidFill>
                <a:schemeClr val="bg2">
                  <a:lumMod val="90000"/>
                  <a:lumOff val="10000"/>
                </a:schemeClr>
              </a:solidFill>
              <a:effectLst/>
              <a:latin typeface="Söhne"/>
            </a:endParaRPr>
          </a:p>
          <a:p>
            <a:pPr marL="146050" indent="0" algn="l">
              <a:buNone/>
            </a:pPr>
            <a:r>
              <a:rPr lang="en-US" sz="1200" b="1" i="0" dirty="0">
                <a:solidFill>
                  <a:schemeClr val="bg2">
                    <a:lumMod val="90000"/>
                    <a:lumOff val="10000"/>
                  </a:schemeClr>
                </a:solidFill>
                <a:effectLst/>
                <a:latin typeface="Söhne"/>
              </a:rPr>
              <a:t>Agile Development:</a:t>
            </a:r>
            <a:r>
              <a:rPr lang="en-US" sz="1200" b="0" i="0" dirty="0">
                <a:solidFill>
                  <a:schemeClr val="bg2">
                    <a:lumMod val="90000"/>
                    <a:lumOff val="10000"/>
                  </a:schemeClr>
                </a:solidFill>
                <a:effectLst/>
                <a:latin typeface="Söhne"/>
              </a:rPr>
              <a:t> Utilized an Agile approach, breaking down the development process into iterative sprints to continuously refine and improve the app based on user feedback.</a:t>
            </a:r>
          </a:p>
          <a:p>
            <a:pPr marL="146050" indent="0" algn="l">
              <a:buNone/>
            </a:pPr>
            <a:endParaRPr lang="en-US" sz="1500" b="0" i="0" dirty="0">
              <a:solidFill>
                <a:schemeClr val="bg2">
                  <a:lumMod val="90000"/>
                  <a:lumOff val="10000"/>
                </a:schemeClr>
              </a:solidFill>
              <a:effectLst/>
              <a:latin typeface="Söhne"/>
            </a:endParaRPr>
          </a:p>
          <a:p>
            <a:pPr marL="146050" indent="0" algn="l">
              <a:buNone/>
            </a:pPr>
            <a:r>
              <a:rPr lang="en-US" sz="1500" b="1" i="0" dirty="0">
                <a:solidFill>
                  <a:schemeClr val="bg2">
                    <a:lumMod val="90000"/>
                    <a:lumOff val="10000"/>
                  </a:schemeClr>
                </a:solidFill>
                <a:effectLst/>
                <a:latin typeface="Söhne"/>
              </a:rPr>
              <a:t>2. Development Tools and Technologies:</a:t>
            </a:r>
            <a:endParaRPr lang="en-US" sz="1500" b="0" i="0" dirty="0">
              <a:solidFill>
                <a:schemeClr val="bg2">
                  <a:lumMod val="90000"/>
                  <a:lumOff val="10000"/>
                </a:schemeClr>
              </a:solidFill>
              <a:effectLst/>
              <a:latin typeface="Söhne"/>
            </a:endParaRPr>
          </a:p>
          <a:p>
            <a:pPr marL="146050" indent="0" algn="l">
              <a:buNone/>
            </a:pPr>
            <a:r>
              <a:rPr lang="en-US" sz="1200" b="1" i="0" dirty="0">
                <a:solidFill>
                  <a:schemeClr val="bg2">
                    <a:lumMod val="90000"/>
                    <a:lumOff val="10000"/>
                  </a:schemeClr>
                </a:solidFill>
                <a:effectLst/>
                <a:latin typeface="Söhne"/>
              </a:rPr>
              <a:t>Programming Languages:</a:t>
            </a:r>
            <a:r>
              <a:rPr lang="en-US" sz="1200" b="0" i="0" dirty="0">
                <a:solidFill>
                  <a:schemeClr val="bg2">
                    <a:lumMod val="90000"/>
                    <a:lumOff val="10000"/>
                  </a:schemeClr>
                </a:solidFill>
                <a:effectLst/>
                <a:latin typeface="Söhne"/>
              </a:rPr>
              <a:t> </a:t>
            </a:r>
            <a:r>
              <a:rPr lang="en-US" sz="1200" b="1" i="0" dirty="0">
                <a:solidFill>
                  <a:schemeClr val="bg2">
                    <a:lumMod val="90000"/>
                    <a:lumOff val="10000"/>
                  </a:schemeClr>
                </a:solidFill>
                <a:effectLst/>
                <a:latin typeface="Söhne"/>
              </a:rPr>
              <a:t>JavaScript</a:t>
            </a:r>
            <a:r>
              <a:rPr lang="en-US" sz="1200" b="0" i="0" dirty="0">
                <a:solidFill>
                  <a:schemeClr val="bg2">
                    <a:lumMod val="90000"/>
                    <a:lumOff val="10000"/>
                  </a:schemeClr>
                </a:solidFill>
                <a:effectLst/>
                <a:latin typeface="Söhne"/>
              </a:rPr>
              <a:t> for frontend development, </a:t>
            </a:r>
            <a:r>
              <a:rPr lang="en-US" sz="1200" b="1" i="0" dirty="0">
                <a:solidFill>
                  <a:schemeClr val="bg2">
                    <a:lumMod val="90000"/>
                    <a:lumOff val="10000"/>
                  </a:schemeClr>
                </a:solidFill>
                <a:effectLst/>
                <a:latin typeface="Söhne"/>
              </a:rPr>
              <a:t>Node.js</a:t>
            </a:r>
            <a:r>
              <a:rPr lang="en-US" sz="1200" b="0" i="0" dirty="0">
                <a:solidFill>
                  <a:schemeClr val="bg2">
                    <a:lumMod val="90000"/>
                    <a:lumOff val="10000"/>
                  </a:schemeClr>
                </a:solidFill>
                <a:effectLst/>
                <a:latin typeface="Söhne"/>
              </a:rPr>
              <a:t> for server-side scripting.</a:t>
            </a:r>
          </a:p>
          <a:p>
            <a:pPr marL="146050" indent="0" algn="l">
              <a:buNone/>
            </a:pPr>
            <a:r>
              <a:rPr lang="en-US" sz="1200" b="1" i="0" dirty="0">
                <a:solidFill>
                  <a:schemeClr val="bg2">
                    <a:lumMod val="90000"/>
                    <a:lumOff val="10000"/>
                  </a:schemeClr>
                </a:solidFill>
                <a:effectLst/>
                <a:latin typeface="Söhne"/>
              </a:rPr>
              <a:t>Frontend Development:</a:t>
            </a:r>
            <a:endParaRPr lang="en-US" sz="1200" b="0" i="0" dirty="0">
              <a:solidFill>
                <a:schemeClr val="bg2">
                  <a:lumMod val="90000"/>
                  <a:lumOff val="10000"/>
                </a:schemeClr>
              </a:solidFill>
              <a:effectLst/>
              <a:latin typeface="Söhne"/>
            </a:endParaRPr>
          </a:p>
          <a:p>
            <a:pPr marL="146050" indent="0" algn="l">
              <a:buNone/>
            </a:pPr>
            <a:r>
              <a:rPr lang="en-US" sz="1200" b="1" i="0" dirty="0">
                <a:solidFill>
                  <a:schemeClr val="bg2">
                    <a:lumMod val="90000"/>
                    <a:lumOff val="10000"/>
                  </a:schemeClr>
                </a:solidFill>
                <a:effectLst/>
                <a:latin typeface="Söhne"/>
              </a:rPr>
              <a:t>Framework/Library:</a:t>
            </a:r>
            <a:r>
              <a:rPr lang="en-US" sz="1200" b="0" i="0" dirty="0">
                <a:solidFill>
                  <a:schemeClr val="bg2">
                    <a:lumMod val="90000"/>
                    <a:lumOff val="10000"/>
                  </a:schemeClr>
                </a:solidFill>
                <a:effectLst/>
                <a:latin typeface="Söhne"/>
              </a:rPr>
              <a:t> Employed </a:t>
            </a:r>
            <a:r>
              <a:rPr lang="en-US" sz="1200" b="1" i="0" dirty="0">
                <a:solidFill>
                  <a:schemeClr val="bg2">
                    <a:lumMod val="90000"/>
                    <a:lumOff val="10000"/>
                  </a:schemeClr>
                </a:solidFill>
                <a:effectLst/>
                <a:latin typeface="Söhne"/>
              </a:rPr>
              <a:t>React.js</a:t>
            </a:r>
            <a:r>
              <a:rPr lang="en-US" sz="1200" b="0" i="0" dirty="0">
                <a:solidFill>
                  <a:schemeClr val="bg2">
                    <a:lumMod val="90000"/>
                    <a:lumOff val="10000"/>
                  </a:schemeClr>
                </a:solidFill>
                <a:effectLst/>
                <a:latin typeface="Söhne"/>
              </a:rPr>
              <a:t>  for building the web-based version of the application.</a:t>
            </a:r>
          </a:p>
          <a:p>
            <a:pPr marL="146050" indent="0" algn="l">
              <a:buNone/>
            </a:pPr>
            <a:r>
              <a:rPr lang="en-US" sz="1200" b="1" i="0" dirty="0">
                <a:solidFill>
                  <a:schemeClr val="bg2">
                    <a:lumMod val="90000"/>
                    <a:lumOff val="10000"/>
                  </a:schemeClr>
                </a:solidFill>
                <a:effectLst/>
                <a:latin typeface="Söhne"/>
              </a:rPr>
              <a:t>HTML/CSS:</a:t>
            </a:r>
            <a:r>
              <a:rPr lang="en-US" sz="1200" b="0" i="0" dirty="0">
                <a:solidFill>
                  <a:schemeClr val="bg2">
                    <a:lumMod val="90000"/>
                    <a:lumOff val="10000"/>
                  </a:schemeClr>
                </a:solidFill>
                <a:effectLst/>
                <a:latin typeface="Söhne"/>
              </a:rPr>
              <a:t> Used for structuring and styling the user interface.</a:t>
            </a:r>
          </a:p>
          <a:p>
            <a:pPr marL="146050" indent="0" algn="l">
              <a:buNone/>
            </a:pPr>
            <a:r>
              <a:rPr lang="en-US" sz="1200" b="1" i="0" dirty="0">
                <a:solidFill>
                  <a:schemeClr val="bg2">
                    <a:lumMod val="90000"/>
                    <a:lumOff val="10000"/>
                  </a:schemeClr>
                </a:solidFill>
                <a:effectLst/>
                <a:latin typeface="Söhne"/>
              </a:rPr>
              <a:t>Backend Development:</a:t>
            </a:r>
            <a:endParaRPr lang="en-US" sz="1200" b="0" i="0" dirty="0">
              <a:solidFill>
                <a:schemeClr val="bg2">
                  <a:lumMod val="90000"/>
                  <a:lumOff val="10000"/>
                </a:schemeClr>
              </a:solidFill>
              <a:effectLst/>
              <a:latin typeface="Söhne"/>
            </a:endParaRPr>
          </a:p>
          <a:p>
            <a:pPr marL="146050" indent="0" algn="l">
              <a:buNone/>
            </a:pPr>
            <a:r>
              <a:rPr lang="en-US" sz="1200" b="1" i="0" dirty="0">
                <a:solidFill>
                  <a:schemeClr val="bg2">
                    <a:lumMod val="90000"/>
                    <a:lumOff val="10000"/>
                  </a:schemeClr>
                </a:solidFill>
                <a:effectLst/>
                <a:latin typeface="Söhne"/>
              </a:rPr>
              <a:t>Server-Side Scripting:</a:t>
            </a:r>
            <a:r>
              <a:rPr lang="en-US" sz="1200" b="0" i="0" dirty="0">
                <a:solidFill>
                  <a:schemeClr val="bg2">
                    <a:lumMod val="90000"/>
                    <a:lumOff val="10000"/>
                  </a:schemeClr>
                </a:solidFill>
                <a:effectLst/>
                <a:latin typeface="Söhne"/>
              </a:rPr>
              <a:t> Leveraged </a:t>
            </a:r>
            <a:r>
              <a:rPr lang="en-US" sz="1200" b="1" i="0" dirty="0">
                <a:solidFill>
                  <a:schemeClr val="bg2">
                    <a:lumMod val="90000"/>
                    <a:lumOff val="10000"/>
                  </a:schemeClr>
                </a:solidFill>
                <a:effectLst/>
                <a:latin typeface="Söhne"/>
              </a:rPr>
              <a:t>Node.js</a:t>
            </a:r>
            <a:r>
              <a:rPr lang="en-US" sz="1200" b="0" i="0" dirty="0">
                <a:solidFill>
                  <a:schemeClr val="bg2">
                    <a:lumMod val="90000"/>
                    <a:lumOff val="10000"/>
                  </a:schemeClr>
                </a:solidFill>
                <a:effectLst/>
                <a:latin typeface="Söhne"/>
              </a:rPr>
              <a:t> with frameworks like </a:t>
            </a:r>
            <a:r>
              <a:rPr lang="en-US" sz="1200" b="1" i="0" dirty="0">
                <a:solidFill>
                  <a:schemeClr val="bg2">
                    <a:lumMod val="90000"/>
                    <a:lumOff val="10000"/>
                  </a:schemeClr>
                </a:solidFill>
                <a:effectLst/>
                <a:latin typeface="Söhne"/>
              </a:rPr>
              <a:t>Express.js</a:t>
            </a:r>
            <a:r>
              <a:rPr lang="en-US" sz="1200" b="0" i="0" dirty="0">
                <a:solidFill>
                  <a:schemeClr val="bg2">
                    <a:lumMod val="90000"/>
                    <a:lumOff val="10000"/>
                  </a:schemeClr>
                </a:solidFill>
                <a:effectLst/>
                <a:latin typeface="Söhne"/>
              </a:rPr>
              <a:t> for server-side logic and API development.</a:t>
            </a:r>
          </a:p>
          <a:p>
            <a:pPr marL="146050" indent="0" algn="l">
              <a:buNone/>
            </a:pPr>
            <a:r>
              <a:rPr lang="en-US" sz="1200" b="1" i="0" dirty="0">
                <a:solidFill>
                  <a:schemeClr val="bg2">
                    <a:lumMod val="90000"/>
                    <a:lumOff val="10000"/>
                  </a:schemeClr>
                </a:solidFill>
                <a:effectLst/>
                <a:latin typeface="Söhne"/>
              </a:rPr>
              <a:t>Database:</a:t>
            </a:r>
            <a:r>
              <a:rPr lang="en-US" sz="1200" b="0" i="0" dirty="0">
                <a:solidFill>
                  <a:schemeClr val="bg2">
                    <a:lumMod val="90000"/>
                    <a:lumOff val="10000"/>
                  </a:schemeClr>
                </a:solidFill>
                <a:effectLst/>
                <a:latin typeface="Söhne"/>
              </a:rPr>
              <a:t> Utilized </a:t>
            </a:r>
            <a:r>
              <a:rPr lang="en-US" sz="1200" b="1" i="0" dirty="0">
                <a:solidFill>
                  <a:schemeClr val="bg2">
                    <a:lumMod val="90000"/>
                    <a:lumOff val="10000"/>
                  </a:schemeClr>
                </a:solidFill>
                <a:effectLst/>
                <a:latin typeface="Söhne"/>
              </a:rPr>
              <a:t>MongoDB</a:t>
            </a:r>
            <a:r>
              <a:rPr lang="en-US" sz="1200" b="0" i="0" dirty="0">
                <a:solidFill>
                  <a:schemeClr val="bg2">
                    <a:lumMod val="90000"/>
                    <a:lumOff val="10000"/>
                  </a:schemeClr>
                </a:solidFill>
                <a:effectLst/>
                <a:latin typeface="Söhne"/>
              </a:rPr>
              <a:t>  for data storage and management of user information and message logs.</a:t>
            </a:r>
          </a:p>
          <a:p>
            <a:pPr marL="146050" indent="0" algn="l">
              <a:buNone/>
            </a:pPr>
            <a:endParaRPr lang="en-US" sz="1200" b="0" i="0" dirty="0">
              <a:solidFill>
                <a:schemeClr val="bg2">
                  <a:lumMod val="90000"/>
                  <a:lumOff val="10000"/>
                </a:schemeClr>
              </a:solidFill>
              <a:effectLst/>
              <a:latin typeface="Söhne"/>
            </a:endParaRPr>
          </a:p>
          <a:p>
            <a:pPr marL="146050" indent="0" algn="l">
              <a:buNone/>
            </a:pPr>
            <a:r>
              <a:rPr lang="en-US" b="1" i="0" dirty="0">
                <a:solidFill>
                  <a:schemeClr val="bg2">
                    <a:lumMod val="90000"/>
                    <a:lumOff val="10000"/>
                  </a:schemeClr>
                </a:solidFill>
                <a:effectLst/>
                <a:latin typeface="Söhne"/>
              </a:rPr>
              <a:t>3. Communication Protocol:</a:t>
            </a:r>
            <a:endParaRPr lang="en-US" b="0" i="0" dirty="0">
              <a:solidFill>
                <a:schemeClr val="bg2">
                  <a:lumMod val="90000"/>
                  <a:lumOff val="10000"/>
                </a:schemeClr>
              </a:solidFill>
              <a:effectLst/>
              <a:latin typeface="Söhne"/>
            </a:endParaRPr>
          </a:p>
          <a:p>
            <a:pPr marL="146050" indent="0" algn="l">
              <a:buNone/>
            </a:pPr>
            <a:r>
              <a:rPr lang="en-US" sz="1200" b="0" i="0" dirty="0">
                <a:solidFill>
                  <a:schemeClr val="bg2">
                    <a:lumMod val="90000"/>
                    <a:lumOff val="10000"/>
                  </a:schemeClr>
                </a:solidFill>
                <a:effectLst/>
                <a:latin typeface="Söhne"/>
              </a:rPr>
              <a:t>Employed </a:t>
            </a:r>
            <a:r>
              <a:rPr lang="en-US" sz="1200" b="1" i="0" dirty="0">
                <a:solidFill>
                  <a:schemeClr val="bg2">
                    <a:lumMod val="90000"/>
                    <a:lumOff val="10000"/>
                  </a:schemeClr>
                </a:solidFill>
                <a:effectLst/>
                <a:latin typeface="Söhne"/>
              </a:rPr>
              <a:t>WebSocket</a:t>
            </a:r>
            <a:r>
              <a:rPr lang="en-US" sz="1200" b="0" i="0" dirty="0">
                <a:solidFill>
                  <a:schemeClr val="bg2">
                    <a:lumMod val="90000"/>
                    <a:lumOff val="10000"/>
                  </a:schemeClr>
                </a:solidFill>
                <a:effectLst/>
                <a:latin typeface="Söhne"/>
              </a:rPr>
              <a:t> or </a:t>
            </a:r>
            <a:r>
              <a:rPr lang="en-US" sz="1200" b="1" i="0" dirty="0">
                <a:solidFill>
                  <a:schemeClr val="bg2">
                    <a:lumMod val="90000"/>
                    <a:lumOff val="10000"/>
                  </a:schemeClr>
                </a:solidFill>
                <a:effectLst/>
                <a:latin typeface="Söhne"/>
              </a:rPr>
              <a:t>Socket.io</a:t>
            </a:r>
            <a:r>
              <a:rPr lang="en-US" sz="1200" b="0" i="0" dirty="0">
                <a:solidFill>
                  <a:schemeClr val="bg2">
                    <a:lumMod val="90000"/>
                    <a:lumOff val="10000"/>
                  </a:schemeClr>
                </a:solidFill>
                <a:effectLst/>
                <a:latin typeface="Söhne"/>
              </a:rPr>
              <a:t> for real-time communication, ensuring instant message delivery and receipt between users.</a:t>
            </a:r>
          </a:p>
          <a:p>
            <a:pPr marL="146050" indent="0" algn="l">
              <a:buNone/>
            </a:pPr>
            <a:endParaRPr lang="en-US" sz="1200" b="0" i="0" dirty="0">
              <a:solidFill>
                <a:schemeClr val="bg2">
                  <a:lumMod val="90000"/>
                  <a:lumOff val="10000"/>
                </a:schemeClr>
              </a:solidFill>
              <a:effectLst/>
              <a:latin typeface="Söhne"/>
            </a:endParaRPr>
          </a:p>
          <a:p>
            <a:pPr marL="146050" indent="0" algn="l">
              <a:buNone/>
            </a:pPr>
            <a:r>
              <a:rPr lang="en-US" sz="1200" b="1" i="0" dirty="0">
                <a:solidFill>
                  <a:schemeClr val="bg2">
                    <a:lumMod val="90000"/>
                    <a:lumOff val="10000"/>
                  </a:schemeClr>
                </a:solidFill>
                <a:effectLst/>
                <a:latin typeface="Söhne"/>
              </a:rPr>
              <a:t>4. User Interface (UI)/User Experience (UX) Design:</a:t>
            </a:r>
          </a:p>
          <a:p>
            <a:pPr marL="146050" indent="0" algn="l">
              <a:buNone/>
            </a:pPr>
            <a:r>
              <a:rPr lang="en-US" sz="1200" b="0" i="0" dirty="0">
                <a:solidFill>
                  <a:schemeClr val="bg2">
                    <a:lumMod val="90000"/>
                    <a:lumOff val="10000"/>
                  </a:schemeClr>
                </a:solidFill>
                <a:effectLst/>
                <a:latin typeface="Söhne"/>
              </a:rPr>
              <a:t>  Chakra UI used.</a:t>
            </a:r>
          </a:p>
          <a:p>
            <a:pPr marL="146050" indent="0" algn="l">
              <a:buNone/>
            </a:pPr>
            <a:r>
              <a:rPr lang="en-US" sz="1200" b="1" dirty="0">
                <a:solidFill>
                  <a:schemeClr val="bg2">
                    <a:lumMod val="90000"/>
                    <a:lumOff val="10000"/>
                  </a:schemeClr>
                </a:solidFill>
                <a:latin typeface="Söhne"/>
              </a:rPr>
              <a:t>5</a:t>
            </a:r>
            <a:r>
              <a:rPr lang="en-US" b="1" i="0" dirty="0">
                <a:solidFill>
                  <a:schemeClr val="bg2">
                    <a:lumMod val="90000"/>
                    <a:lumOff val="10000"/>
                  </a:schemeClr>
                </a:solidFill>
                <a:effectLst/>
                <a:latin typeface="Söhne"/>
              </a:rPr>
              <a:t>. Deployment:</a:t>
            </a:r>
            <a:endParaRPr lang="en-US" sz="1200" b="0" i="0" dirty="0">
              <a:solidFill>
                <a:schemeClr val="bg2">
                  <a:lumMod val="90000"/>
                  <a:lumOff val="10000"/>
                </a:schemeClr>
              </a:solidFill>
              <a:effectLst/>
              <a:latin typeface="Söhne"/>
            </a:endParaRPr>
          </a:p>
          <a:p>
            <a:pPr marL="146050" indent="0" algn="l">
              <a:buNone/>
            </a:pPr>
            <a:r>
              <a:rPr lang="en-US" b="0" i="0" dirty="0">
                <a:solidFill>
                  <a:schemeClr val="bg2">
                    <a:lumMod val="90000"/>
                    <a:lumOff val="10000"/>
                  </a:schemeClr>
                </a:solidFill>
                <a:effectLst/>
                <a:latin typeface="Söhne"/>
              </a:rPr>
              <a:t>Deployed the web application on platform called </a:t>
            </a:r>
            <a:r>
              <a:rPr lang="en-US" b="0" i="0" dirty="0" err="1">
                <a:solidFill>
                  <a:schemeClr val="bg2">
                    <a:lumMod val="90000"/>
                    <a:lumOff val="10000"/>
                  </a:schemeClr>
                </a:solidFill>
                <a:effectLst/>
                <a:latin typeface="Söhne"/>
              </a:rPr>
              <a:t>Github</a:t>
            </a:r>
            <a:r>
              <a:rPr lang="en-US" b="0" i="0" dirty="0">
                <a:solidFill>
                  <a:schemeClr val="bg2">
                    <a:lumMod val="90000"/>
                    <a:lumOff val="10000"/>
                  </a:schemeClr>
                </a:solidFill>
                <a:effectLst/>
                <a:latin typeface="Söhne"/>
              </a:rPr>
              <a:t>.</a:t>
            </a:r>
          </a:p>
          <a:p>
            <a:pPr marL="0" lvl="0" indent="0" algn="l" rtl="0">
              <a:spcBef>
                <a:spcPts val="1500"/>
              </a:spcBef>
              <a:spcAft>
                <a:spcPts val="1200"/>
              </a:spcAft>
              <a:buNone/>
            </a:pPr>
            <a:endParaRPr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62394" y="885834"/>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662394" y="1731402"/>
            <a:ext cx="7688700" cy="3242934"/>
          </a:xfrm>
          <a:prstGeom prst="rect">
            <a:avLst/>
          </a:prstGeom>
        </p:spPr>
        <p:txBody>
          <a:bodyPr spcFirstLastPara="1" wrap="square" lIns="91425" tIns="91425" rIns="91425" bIns="91425" anchor="t" anchorCtr="0">
            <a:normAutofit fontScale="25000" lnSpcReduction="20000"/>
          </a:bodyPr>
          <a:lstStyle/>
          <a:p>
            <a:pPr algn="l">
              <a:buFont typeface="Wingdings" panose="05000000000000000000" pitchFamily="2" charset="2"/>
              <a:buChar char="v"/>
            </a:pPr>
            <a:r>
              <a:rPr lang="en-US" sz="6400" b="1" i="0" dirty="0">
                <a:effectLst/>
                <a:latin typeface="Söhne"/>
              </a:rPr>
              <a:t>Components:</a:t>
            </a:r>
          </a:p>
          <a:p>
            <a:pPr marL="146050" indent="0" algn="l">
              <a:buNone/>
            </a:pPr>
            <a:endParaRPr lang="en-US" sz="3700" b="1" i="0" dirty="0">
              <a:effectLst/>
              <a:latin typeface="Söhne"/>
            </a:endParaRPr>
          </a:p>
          <a:p>
            <a:pPr algn="l">
              <a:buFont typeface="Wingdings" panose="05000000000000000000" pitchFamily="2" charset="2"/>
              <a:buChar char="§"/>
            </a:pPr>
            <a:r>
              <a:rPr lang="en-US" sz="4800" b="1" i="0" dirty="0">
                <a:effectLst/>
                <a:latin typeface="Söhne"/>
              </a:rPr>
              <a:t>Client-Side:</a:t>
            </a:r>
            <a:endParaRPr lang="en-US" sz="4800" b="0" i="0" dirty="0">
              <a:effectLst/>
              <a:latin typeface="Söhne"/>
            </a:endParaRPr>
          </a:p>
          <a:p>
            <a:pPr marL="457200" lvl="1" indent="0" algn="l">
              <a:buNone/>
            </a:pPr>
            <a:r>
              <a:rPr lang="en-US" sz="4800" b="1" i="0" dirty="0">
                <a:effectLst/>
                <a:latin typeface="Söhne"/>
              </a:rPr>
              <a:t>Web Interface:</a:t>
            </a:r>
            <a:r>
              <a:rPr lang="en-US" sz="4800" b="0" i="0" dirty="0">
                <a:solidFill>
                  <a:schemeClr val="bg2"/>
                </a:solidFill>
                <a:effectLst/>
                <a:latin typeface="Söhne"/>
              </a:rPr>
              <a:t> Utilizes React.js for intuitive web access.</a:t>
            </a:r>
          </a:p>
          <a:p>
            <a:pPr algn="l">
              <a:buFont typeface="Wingdings" panose="05000000000000000000" pitchFamily="2" charset="2"/>
              <a:buChar char="§"/>
            </a:pPr>
            <a:r>
              <a:rPr lang="en-US" sz="4800" b="1" i="0" dirty="0">
                <a:effectLst/>
                <a:latin typeface="Söhne"/>
              </a:rPr>
              <a:t>Backend:</a:t>
            </a:r>
            <a:endParaRPr lang="en-US" sz="4800" b="0" i="0" dirty="0">
              <a:effectLst/>
              <a:latin typeface="Söhne"/>
            </a:endParaRPr>
          </a:p>
          <a:p>
            <a:pPr marL="457200" lvl="1" indent="0" algn="l">
              <a:buNone/>
            </a:pPr>
            <a:r>
              <a:rPr lang="en-US" sz="4800" b="1" i="0" dirty="0">
                <a:effectLst/>
                <a:latin typeface="Söhne"/>
              </a:rPr>
              <a:t>Server-Side Logic</a:t>
            </a:r>
            <a:r>
              <a:rPr lang="en-US" sz="4800" b="1" i="0" dirty="0">
                <a:solidFill>
                  <a:schemeClr val="bg2"/>
                </a:solidFill>
                <a:effectLst/>
                <a:latin typeface="Söhne"/>
              </a:rPr>
              <a:t>:</a:t>
            </a:r>
            <a:r>
              <a:rPr lang="en-US" sz="4800" b="0" i="0" dirty="0">
                <a:solidFill>
                  <a:schemeClr val="bg2"/>
                </a:solidFill>
                <a:effectLst/>
                <a:latin typeface="Söhne"/>
              </a:rPr>
              <a:t> Node.js with Express.js managing core functionalities and real-time messaging.</a:t>
            </a:r>
          </a:p>
          <a:p>
            <a:pPr marL="457200" lvl="1" indent="0" algn="l">
              <a:buNone/>
            </a:pPr>
            <a:r>
              <a:rPr lang="en-US" sz="4800" b="1" i="0" dirty="0">
                <a:effectLst/>
                <a:latin typeface="Söhne"/>
              </a:rPr>
              <a:t>Database</a:t>
            </a:r>
            <a:r>
              <a:rPr lang="en-US" sz="4800" b="1" i="0" dirty="0">
                <a:solidFill>
                  <a:schemeClr val="bg2"/>
                </a:solidFill>
                <a:effectLst/>
                <a:latin typeface="Söhne"/>
              </a:rPr>
              <a:t>:</a:t>
            </a:r>
            <a:r>
              <a:rPr lang="en-US" sz="4800" b="0" i="0" dirty="0">
                <a:solidFill>
                  <a:schemeClr val="bg2"/>
                </a:solidFill>
                <a:effectLst/>
                <a:latin typeface="Söhne"/>
              </a:rPr>
              <a:t> Stores user data and message logs for efficient retrieval.</a:t>
            </a:r>
          </a:p>
          <a:p>
            <a:pPr marL="146050" indent="0" algn="l">
              <a:buNone/>
            </a:pPr>
            <a:endParaRPr lang="en-US" sz="3700" b="1" i="0" dirty="0">
              <a:effectLst/>
              <a:latin typeface="Söhne"/>
            </a:endParaRPr>
          </a:p>
          <a:p>
            <a:pPr>
              <a:buFont typeface="Wingdings" panose="05000000000000000000" pitchFamily="2" charset="2"/>
              <a:buChar char="v"/>
            </a:pPr>
            <a:r>
              <a:rPr lang="en-US" sz="5600" b="1" i="0" dirty="0">
                <a:effectLst/>
                <a:latin typeface="Söhne"/>
              </a:rPr>
              <a:t>Interaction Flow:</a:t>
            </a:r>
            <a:endParaRPr lang="en-US" sz="5600" b="0" i="0" dirty="0">
              <a:effectLst/>
              <a:latin typeface="Söhne"/>
            </a:endParaRPr>
          </a:p>
          <a:p>
            <a:pPr marL="146050" indent="0" algn="l">
              <a:buNone/>
            </a:pPr>
            <a:endParaRPr lang="en-US" sz="4800" b="0" i="0" dirty="0">
              <a:effectLst/>
              <a:latin typeface="Söhne"/>
            </a:endParaRPr>
          </a:p>
          <a:p>
            <a:pPr>
              <a:buFont typeface="Wingdings" panose="05000000000000000000" pitchFamily="2" charset="2"/>
              <a:buChar char="Ø"/>
            </a:pPr>
            <a:r>
              <a:rPr lang="en-US" sz="4800" b="1" i="0" dirty="0">
                <a:effectLst/>
                <a:latin typeface="Söhne"/>
              </a:rPr>
              <a:t>Authentication</a:t>
            </a:r>
            <a:r>
              <a:rPr lang="en-US" sz="4800" b="1" i="0" dirty="0">
                <a:solidFill>
                  <a:schemeClr val="bg2"/>
                </a:solidFill>
                <a:effectLst/>
                <a:latin typeface="Söhne"/>
              </a:rPr>
              <a:t>:</a:t>
            </a:r>
            <a:r>
              <a:rPr lang="en-US" sz="4800" b="0" i="0" dirty="0">
                <a:solidFill>
                  <a:schemeClr val="bg2"/>
                </a:solidFill>
                <a:effectLst/>
                <a:latin typeface="Söhne"/>
              </a:rPr>
              <a:t> Secure login/registration handled through the client-side interface.</a:t>
            </a:r>
          </a:p>
          <a:p>
            <a:pPr>
              <a:buFont typeface="Wingdings" panose="05000000000000000000" pitchFamily="2" charset="2"/>
              <a:buChar char="Ø"/>
            </a:pPr>
            <a:r>
              <a:rPr lang="en-US" sz="4800" b="1" i="0" dirty="0">
                <a:effectLst/>
                <a:latin typeface="Söhne"/>
              </a:rPr>
              <a:t>Messaging Flow</a:t>
            </a:r>
            <a:r>
              <a:rPr lang="en-US" sz="4800" b="1" i="0" dirty="0">
                <a:solidFill>
                  <a:schemeClr val="bg2"/>
                </a:solidFill>
                <a:effectLst/>
                <a:latin typeface="Söhne"/>
              </a:rPr>
              <a:t>:</a:t>
            </a:r>
            <a:r>
              <a:rPr lang="en-US" sz="4800" b="0" i="0" dirty="0">
                <a:solidFill>
                  <a:schemeClr val="bg2"/>
                </a:solidFill>
                <a:effectLst/>
                <a:latin typeface="Söhne"/>
              </a:rPr>
              <a:t> Message composition, backend processing, and real-time delivery through WebSocket/Socket.io.</a:t>
            </a:r>
          </a:p>
          <a:p>
            <a:pPr>
              <a:buFont typeface="Wingdings" panose="05000000000000000000" pitchFamily="2" charset="2"/>
              <a:buChar char="Ø"/>
            </a:pPr>
            <a:r>
              <a:rPr lang="en-US" sz="4800" b="1" i="0" dirty="0">
                <a:effectLst/>
                <a:latin typeface="Söhne"/>
              </a:rPr>
              <a:t>Interaction between Components:</a:t>
            </a:r>
            <a:endParaRPr lang="en-US" sz="4800" b="0" i="0" dirty="0">
              <a:effectLst/>
              <a:latin typeface="Söhne"/>
            </a:endParaRPr>
          </a:p>
          <a:p>
            <a:pPr>
              <a:buFont typeface="Wingdings" panose="05000000000000000000" pitchFamily="2" charset="2"/>
              <a:buChar char="Ø"/>
            </a:pPr>
            <a:r>
              <a:rPr lang="en-US" sz="4800" b="1" i="0" dirty="0">
                <a:effectLst/>
                <a:latin typeface="Söhne"/>
              </a:rPr>
              <a:t>Client-Server Communication</a:t>
            </a:r>
            <a:r>
              <a:rPr lang="en-US" sz="4800" b="1" i="0" dirty="0">
                <a:solidFill>
                  <a:schemeClr val="bg2"/>
                </a:solidFill>
                <a:effectLst/>
                <a:latin typeface="Söhne"/>
              </a:rPr>
              <a:t>:</a:t>
            </a:r>
            <a:r>
              <a:rPr lang="en-US" sz="4800" b="0" i="0" dirty="0">
                <a:solidFill>
                  <a:schemeClr val="bg2"/>
                </a:solidFill>
                <a:effectLst/>
                <a:latin typeface="Söhne"/>
              </a:rPr>
              <a:t> RESTful APIs manage interactions between clients and the server.</a:t>
            </a:r>
          </a:p>
          <a:p>
            <a:pPr>
              <a:buFont typeface="Wingdings" panose="05000000000000000000" pitchFamily="2" charset="2"/>
              <a:buChar char="Ø"/>
            </a:pPr>
            <a:r>
              <a:rPr lang="en-US" sz="4800" b="1" i="0" dirty="0">
                <a:effectLst/>
                <a:latin typeface="Söhne"/>
              </a:rPr>
              <a:t>Real-Time Updates</a:t>
            </a:r>
            <a:r>
              <a:rPr lang="en-US" sz="4800" b="1" i="0" dirty="0">
                <a:solidFill>
                  <a:schemeClr val="bg2"/>
                </a:solidFill>
                <a:effectLst/>
                <a:latin typeface="Söhne"/>
              </a:rPr>
              <a:t>:</a:t>
            </a:r>
            <a:r>
              <a:rPr lang="en-US" sz="4800" b="0" i="0" dirty="0">
                <a:solidFill>
                  <a:schemeClr val="bg2"/>
                </a:solidFill>
                <a:effectLst/>
                <a:latin typeface="Söhne"/>
              </a:rPr>
              <a:t> WebSocket/Socket.io ensures instant messaging updates.</a:t>
            </a:r>
          </a:p>
          <a:p>
            <a:pPr>
              <a:buFont typeface="Wingdings" panose="05000000000000000000" pitchFamily="2" charset="2"/>
              <a:buChar char="Ø"/>
            </a:pPr>
            <a:r>
              <a:rPr lang="en-US" sz="4800" b="1" i="0" dirty="0">
                <a:effectLst/>
                <a:latin typeface="Söhne"/>
              </a:rPr>
              <a:t>Database Integration</a:t>
            </a:r>
            <a:r>
              <a:rPr lang="en-US" sz="4800" b="1" i="0" dirty="0">
                <a:solidFill>
                  <a:schemeClr val="bg2"/>
                </a:solidFill>
                <a:effectLst/>
                <a:latin typeface="Söhne"/>
              </a:rPr>
              <a:t>:</a:t>
            </a:r>
            <a:r>
              <a:rPr lang="en-US" sz="4800" b="0" i="0" dirty="0">
                <a:solidFill>
                  <a:schemeClr val="bg2"/>
                </a:solidFill>
                <a:effectLst/>
                <a:latin typeface="Söhne"/>
              </a:rPr>
              <a:t> Backend interacts with the database for data storage and retrieval.</a:t>
            </a:r>
          </a:p>
          <a:p>
            <a:pPr marL="146050" indent="0">
              <a:buNone/>
            </a:pPr>
            <a:br>
              <a:rPr lang="en-US" dirty="0">
                <a:solidFill>
                  <a:schemeClr val="bg2"/>
                </a:solidFill>
              </a:rPr>
            </a:br>
            <a:endParaRPr lang="en-US" sz="2200"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Implementation</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Share details about the implementation process</a:t>
            </a:r>
            <a:endParaRPr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Code snippets or screenshots if applicable</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Features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35" name="Google Shape;135;p21"/>
          <p:cNvSpPr txBox="1">
            <a:spLocks noGrp="1"/>
          </p:cNvSpPr>
          <p:nvPr>
            <p:ph type="body" idx="1"/>
          </p:nvPr>
        </p:nvSpPr>
        <p:spPr>
          <a:xfrm>
            <a:off x="729450" y="2078874"/>
            <a:ext cx="7688700" cy="2474837"/>
          </a:xfrm>
          <a:prstGeom prst="rect">
            <a:avLst/>
          </a:prstGeom>
        </p:spPr>
        <p:txBody>
          <a:bodyPr spcFirstLastPara="1" wrap="square" lIns="91425" tIns="91425" rIns="91425" bIns="91425" anchor="t" anchorCtr="0">
            <a:normAutofit fontScale="92500" lnSpcReduction="20000"/>
          </a:bodyPr>
          <a:lstStyle/>
          <a:p>
            <a:pPr marL="146050" indent="0" algn="l">
              <a:buNone/>
            </a:pPr>
            <a:r>
              <a:rPr lang="en-US" sz="2400" b="1" dirty="0">
                <a:solidFill>
                  <a:schemeClr val="bg2"/>
                </a:solidFill>
                <a:latin typeface="Söhne"/>
              </a:rPr>
              <a:t>1.</a:t>
            </a:r>
            <a:r>
              <a:rPr lang="en-US" sz="2400" b="1" i="0" dirty="0">
                <a:solidFill>
                  <a:schemeClr val="bg2"/>
                </a:solidFill>
                <a:effectLst/>
                <a:latin typeface="Söhne"/>
              </a:rPr>
              <a:t>Basic Messaging Functionality</a:t>
            </a:r>
            <a:endParaRPr lang="en-US" sz="2400" b="0" i="0" dirty="0">
              <a:solidFill>
                <a:schemeClr val="bg2"/>
              </a:solidFill>
              <a:effectLst/>
              <a:latin typeface="Söhne"/>
            </a:endParaRPr>
          </a:p>
          <a:p>
            <a:pPr marL="146050" indent="0" algn="l">
              <a:buNone/>
            </a:pPr>
            <a:r>
              <a:rPr lang="en-US" sz="2400" b="1" i="0" dirty="0">
                <a:solidFill>
                  <a:schemeClr val="bg2"/>
                </a:solidFill>
                <a:effectLst/>
                <a:latin typeface="Söhne"/>
              </a:rPr>
              <a:t>2. User-Friendly Interface</a:t>
            </a:r>
            <a:endParaRPr lang="en-US" sz="2400" b="0" i="0" dirty="0">
              <a:solidFill>
                <a:schemeClr val="bg2"/>
              </a:solidFill>
              <a:effectLst/>
              <a:latin typeface="Söhne"/>
            </a:endParaRPr>
          </a:p>
          <a:p>
            <a:pPr marL="146050" indent="0" algn="l">
              <a:buNone/>
            </a:pPr>
            <a:r>
              <a:rPr lang="en-US" sz="2400" b="1" i="0" dirty="0">
                <a:solidFill>
                  <a:schemeClr val="bg2"/>
                </a:solidFill>
                <a:effectLst/>
                <a:latin typeface="Söhne"/>
              </a:rPr>
              <a:t>3. Real-Time Communication</a:t>
            </a:r>
            <a:endParaRPr lang="en-US" sz="2400" b="0" i="0" dirty="0">
              <a:solidFill>
                <a:schemeClr val="bg2"/>
              </a:solidFill>
              <a:effectLst/>
              <a:latin typeface="Söhne"/>
            </a:endParaRPr>
          </a:p>
          <a:p>
            <a:pPr marL="146050" indent="0" algn="l">
              <a:buNone/>
            </a:pPr>
            <a:r>
              <a:rPr lang="en-US" sz="2400" b="1" i="0" dirty="0">
                <a:solidFill>
                  <a:schemeClr val="bg2"/>
                </a:solidFill>
                <a:effectLst/>
                <a:latin typeface="Söhne"/>
              </a:rPr>
              <a:t>4. Expressive Communication</a:t>
            </a:r>
            <a:endParaRPr lang="en-US" sz="2400" b="0" i="0" dirty="0">
              <a:solidFill>
                <a:schemeClr val="bg2"/>
              </a:solidFill>
              <a:effectLst/>
              <a:latin typeface="Söhne"/>
            </a:endParaRPr>
          </a:p>
          <a:p>
            <a:pPr marL="146050" indent="0" algn="l">
              <a:buNone/>
            </a:pPr>
            <a:r>
              <a:rPr lang="en-US" sz="2400" b="1" i="0" dirty="0">
                <a:solidFill>
                  <a:schemeClr val="bg2"/>
                </a:solidFill>
                <a:effectLst/>
                <a:latin typeface="Söhne"/>
              </a:rPr>
              <a:t>5. Minimalistic Approach</a:t>
            </a:r>
            <a:endParaRPr lang="en-US" sz="2400" b="0" i="0" dirty="0">
              <a:solidFill>
                <a:schemeClr val="bg2"/>
              </a:solidFill>
              <a:effectLst/>
              <a:latin typeface="Söhne"/>
            </a:endParaRPr>
          </a:p>
          <a:p>
            <a:pPr marL="146050" indent="0" algn="l">
              <a:buNone/>
            </a:pPr>
            <a:r>
              <a:rPr lang="en-US" sz="2400" b="1" i="0" dirty="0">
                <a:solidFill>
                  <a:schemeClr val="bg2"/>
                </a:solidFill>
                <a:effectLst/>
                <a:latin typeface="Söhne"/>
              </a:rPr>
              <a:t>6. Efficient Contact Management</a:t>
            </a:r>
          </a:p>
          <a:p>
            <a:pPr marL="146050" indent="0" algn="l">
              <a:buNone/>
            </a:pPr>
            <a:r>
              <a:rPr lang="en-US" sz="2400" b="1" dirty="0">
                <a:solidFill>
                  <a:schemeClr val="bg2"/>
                </a:solidFill>
                <a:latin typeface="Söhne"/>
              </a:rPr>
              <a:t>7.Group Chat feature</a:t>
            </a:r>
            <a:endParaRPr lang="en-US" sz="2400" b="0" i="0" dirty="0">
              <a:solidFill>
                <a:schemeClr val="bg2"/>
              </a:solidFill>
              <a:effectLst/>
              <a:latin typeface="Söhne"/>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1440</Words>
  <Application>Microsoft Office PowerPoint</Application>
  <PresentationFormat>On-screen Show (16:9)</PresentationFormat>
  <Paragraphs>133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Raleway</vt:lpstr>
      <vt:lpstr>Wingdings</vt:lpstr>
      <vt:lpstr>Lato</vt:lpstr>
      <vt:lpstr>Roboto</vt:lpstr>
      <vt:lpstr>Söhne</vt:lpstr>
      <vt:lpstr>Streamline</vt:lpstr>
      <vt:lpstr>Chat Application </vt:lpstr>
      <vt:lpstr>Introduction </vt:lpstr>
      <vt:lpstr>Objective</vt:lpstr>
      <vt:lpstr>PowerPoint Presentation</vt:lpstr>
      <vt:lpstr>Literature Review </vt:lpstr>
      <vt:lpstr>Methodology </vt:lpstr>
      <vt:lpstr>System Architecture </vt:lpstr>
      <vt:lpstr>Implementation </vt:lpstr>
      <vt:lpstr>Features </vt:lpstr>
      <vt:lpstr>Challenges Faced </vt:lpstr>
      <vt:lpstr>Future Work </vt:lpstr>
      <vt:lpstr>Conclusion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dc:title>
  <dc:creator>ayush chaturvedi</dc:creator>
  <cp:lastModifiedBy>Abhishek Kumar</cp:lastModifiedBy>
  <cp:revision>4</cp:revision>
  <dcterms:modified xsi:type="dcterms:W3CDTF">2023-11-30T15:59:22Z</dcterms:modified>
</cp:coreProperties>
</file>