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0"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F7FA"/>
    <a:srgbClr val="3B4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F5F99-739E-49CF-BABD-9C68BC40030B}"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E7A34-7542-4F71-B917-2ABCB8EEBA39}" type="slidenum">
              <a:rPr lang="en-US" smtClean="0"/>
              <a:t>‹#›</a:t>
            </a:fld>
            <a:endParaRPr lang="en-US"/>
          </a:p>
        </p:txBody>
      </p:sp>
    </p:spTree>
    <p:extLst>
      <p:ext uri="{BB962C8B-B14F-4D97-AF65-F5344CB8AC3E}">
        <p14:creationId xmlns:p14="http://schemas.microsoft.com/office/powerpoint/2010/main" val="6747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7476" y="717414"/>
            <a:ext cx="8791575" cy="2387600"/>
          </a:xfrm>
        </p:spPr>
        <p:txBody>
          <a:bodyPr/>
          <a:lstStyle/>
          <a:p>
            <a:pPr algn="ctr"/>
            <a:r>
              <a:rPr lang="en-US" dirty="0" smtClean="0">
                <a:solidFill>
                  <a:schemeClr val="bg1"/>
                </a:solidFill>
              </a:rPr>
              <a:t>Azure Hotel Bookings Analysis</a:t>
            </a:r>
            <a:br>
              <a:rPr lang="en-US" dirty="0" smtClean="0">
                <a:solidFill>
                  <a:schemeClr val="bg1"/>
                </a:solidFill>
              </a:rPr>
            </a:br>
            <a:endParaRPr lang="en-US" dirty="0">
              <a:solidFill>
                <a:schemeClr val="bg1"/>
              </a:solidFill>
            </a:endParaRPr>
          </a:p>
        </p:txBody>
      </p:sp>
      <p:sp>
        <p:nvSpPr>
          <p:cNvPr id="3" name="Subtitle 2"/>
          <p:cNvSpPr>
            <a:spLocks noGrp="1"/>
          </p:cNvSpPr>
          <p:nvPr>
            <p:ph type="subTitle" idx="1"/>
          </p:nvPr>
        </p:nvSpPr>
        <p:spPr>
          <a:xfrm>
            <a:off x="1771921" y="4777695"/>
            <a:ext cx="8791575" cy="1655762"/>
          </a:xfrm>
        </p:spPr>
        <p:txBody>
          <a:bodyPr/>
          <a:lstStyle/>
          <a:p>
            <a:endParaRPr lang="en-US" dirty="0"/>
          </a:p>
        </p:txBody>
      </p:sp>
    </p:spTree>
    <p:extLst>
      <p:ext uri="{BB962C8B-B14F-4D97-AF65-F5344CB8AC3E}">
        <p14:creationId xmlns:p14="http://schemas.microsoft.com/office/powerpoint/2010/main" val="101206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2229" y="535576"/>
            <a:ext cx="8138160" cy="923330"/>
          </a:xfrm>
          <a:prstGeom prst="rect">
            <a:avLst/>
          </a:prstGeom>
          <a:noFill/>
        </p:spPr>
        <p:txBody>
          <a:bodyPr wrap="square" rtlCol="0">
            <a:spAutoFit/>
          </a:bodyPr>
          <a:lstStyle/>
          <a:p>
            <a:r>
              <a:rPr lang="en-US" sz="5400" dirty="0" smtClean="0">
                <a:solidFill>
                  <a:schemeClr val="bg1"/>
                </a:solidFill>
              </a:rPr>
              <a:t>Dataset Overview</a:t>
            </a:r>
            <a:endParaRPr lang="en-US" sz="5400" dirty="0">
              <a:solidFill>
                <a:schemeClr val="bg1"/>
              </a:solidFill>
            </a:endParaRPr>
          </a:p>
        </p:txBody>
      </p:sp>
      <p:sp>
        <p:nvSpPr>
          <p:cNvPr id="3" name="TextBox 2"/>
          <p:cNvSpPr txBox="1"/>
          <p:nvPr/>
        </p:nvSpPr>
        <p:spPr>
          <a:xfrm>
            <a:off x="1632858" y="1458906"/>
            <a:ext cx="8569234" cy="1754326"/>
          </a:xfrm>
          <a:prstGeom prst="rect">
            <a:avLst/>
          </a:prstGeom>
          <a:noFill/>
        </p:spPr>
        <p:txBody>
          <a:bodyPr wrap="square" rtlCol="0">
            <a:spAutoFit/>
          </a:bodyPr>
          <a:lstStyle/>
          <a:p>
            <a:endParaRPr lang="en-US" dirty="0" smtClean="0">
              <a:solidFill>
                <a:schemeClr val="bg1"/>
              </a:solidFill>
            </a:endParaRPr>
          </a:p>
          <a:p>
            <a:r>
              <a:rPr lang="en-US" dirty="0" smtClean="0">
                <a:solidFill>
                  <a:schemeClr val="bg1"/>
                </a:solidFill>
              </a:rPr>
              <a:t>→ </a:t>
            </a:r>
            <a:r>
              <a:rPr lang="en-US" dirty="0">
                <a:solidFill>
                  <a:schemeClr val="bg1"/>
                </a:solidFill>
              </a:rPr>
              <a:t>The dataset contains information about bookings </a:t>
            </a:r>
            <a:r>
              <a:rPr lang="en-US" dirty="0" smtClean="0">
                <a:solidFill>
                  <a:schemeClr val="bg1"/>
                </a:solidFill>
              </a:rPr>
              <a:t>in two types of hotel. One</a:t>
            </a:r>
            <a:r>
              <a:rPr lang="en-US" dirty="0">
                <a:solidFill>
                  <a:schemeClr val="bg1"/>
                </a:solidFill>
              </a:rPr>
              <a:t/>
            </a:r>
            <a:br>
              <a:rPr lang="en-US" dirty="0">
                <a:solidFill>
                  <a:schemeClr val="bg1"/>
                </a:solidFill>
              </a:rPr>
            </a:br>
            <a:r>
              <a:rPr lang="en-US" dirty="0">
                <a:solidFill>
                  <a:schemeClr val="bg1"/>
                </a:solidFill>
              </a:rPr>
              <a:t>of the hotels is a Resort Hotel and the other is a City Hotel.</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 Both share the same structure, with 36 variables describing the 40,060 observations of Resort Hotel and 79,330 observations of City Hotel. </a:t>
            </a:r>
            <a:endParaRPr lang="en-US" dirty="0">
              <a:solidFill>
                <a:schemeClr val="bg1"/>
              </a:solidFill>
            </a:endParaRPr>
          </a:p>
        </p:txBody>
      </p:sp>
      <p:sp>
        <p:nvSpPr>
          <p:cNvPr id="4" name="TextBox 3"/>
          <p:cNvSpPr txBox="1"/>
          <p:nvPr/>
        </p:nvSpPr>
        <p:spPr>
          <a:xfrm>
            <a:off x="6191794" y="3931919"/>
            <a:ext cx="5368835" cy="2585323"/>
          </a:xfrm>
          <a:prstGeom prst="rect">
            <a:avLst/>
          </a:prstGeom>
          <a:noFill/>
        </p:spPr>
        <p:txBody>
          <a:bodyPr wrap="square" rtlCol="0">
            <a:spAutoFit/>
          </a:bodyPr>
          <a:lstStyle/>
          <a:p>
            <a:r>
              <a:rPr lang="ar-AE" dirty="0">
                <a:solidFill>
                  <a:schemeClr val="bg1"/>
                </a:solidFill>
              </a:rPr>
              <a:t>→ </a:t>
            </a:r>
            <a:r>
              <a:rPr lang="en-US" dirty="0">
                <a:solidFill>
                  <a:schemeClr val="bg1"/>
                </a:solidFill>
              </a:rPr>
              <a:t>Each observation represents a hotel booking.</a:t>
            </a:r>
            <a:br>
              <a:rPr lang="en-US" dirty="0">
                <a:solidFill>
                  <a:schemeClr val="bg1"/>
                </a:solidFill>
              </a:rPr>
            </a:br>
            <a:endParaRPr lang="en-US" dirty="0" smtClean="0">
              <a:solidFill>
                <a:schemeClr val="bg1"/>
              </a:solidFill>
            </a:endParaRPr>
          </a:p>
          <a:p>
            <a:r>
              <a:rPr lang="en-US" dirty="0" smtClean="0">
                <a:solidFill>
                  <a:schemeClr val="bg1"/>
                </a:solidFill>
              </a:rPr>
              <a:t>→ </a:t>
            </a:r>
            <a:r>
              <a:rPr lang="en-US" dirty="0">
                <a:solidFill>
                  <a:schemeClr val="bg1"/>
                </a:solidFill>
              </a:rPr>
              <a:t>Bookings recorded from July 1, 2015 to August 31, 2017, include successful and canceled bookings.</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 All data elements related to hotel and customer identification have been removed to ensure data privacy</a:t>
            </a:r>
            <a:r>
              <a:rPr lang="en-US" dirty="0" smtClean="0">
                <a:solidFill>
                  <a:schemeClr val="bg1"/>
                </a:solidFill>
              </a:rPr>
              <a:t>.</a:t>
            </a:r>
          </a:p>
          <a:p>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9" y="3419611"/>
            <a:ext cx="4244370" cy="2824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548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6870" y="136658"/>
            <a:ext cx="9608233" cy="923330"/>
          </a:xfrm>
          <a:prstGeom prst="rect">
            <a:avLst/>
          </a:prstGeom>
          <a:noFill/>
        </p:spPr>
        <p:txBody>
          <a:bodyPr wrap="square" rtlCol="0">
            <a:spAutoFit/>
          </a:bodyPr>
          <a:lstStyle/>
          <a:p>
            <a:r>
              <a:rPr lang="en-US" sz="5400" b="1" dirty="0" smtClean="0">
                <a:solidFill>
                  <a:schemeClr val="bg1">
                    <a:lumMod val="65000"/>
                    <a:lumOff val="35000"/>
                  </a:schemeClr>
                </a:solidFill>
              </a:rPr>
              <a:t>Summary Of Analysis</a:t>
            </a:r>
            <a:endParaRPr lang="en-US" sz="5400" b="1" dirty="0">
              <a:solidFill>
                <a:schemeClr val="bg1">
                  <a:lumMod val="65000"/>
                  <a:lumOff val="35000"/>
                </a:schemeClr>
              </a:solidFill>
            </a:endParaRPr>
          </a:p>
        </p:txBody>
      </p:sp>
      <p:pic>
        <p:nvPicPr>
          <p:cNvPr id="4" name="Picture 3"/>
          <p:cNvPicPr>
            <a:picLocks noChangeAspect="1"/>
          </p:cNvPicPr>
          <p:nvPr/>
        </p:nvPicPr>
        <p:blipFill>
          <a:blip r:embed="rId2"/>
          <a:stretch>
            <a:fillRect/>
          </a:stretch>
        </p:blipFill>
        <p:spPr>
          <a:xfrm>
            <a:off x="6500300" y="1522910"/>
            <a:ext cx="4711651" cy="2347442"/>
          </a:xfrm>
          <a:prstGeom prst="rect">
            <a:avLst/>
          </a:prstGeom>
          <a:solidFill>
            <a:schemeClr val="tx1"/>
          </a:solidFill>
        </p:spPr>
      </p:pic>
      <p:sp>
        <p:nvSpPr>
          <p:cNvPr id="5" name="TextBox 4"/>
          <p:cNvSpPr txBox="1"/>
          <p:nvPr/>
        </p:nvSpPr>
        <p:spPr>
          <a:xfrm>
            <a:off x="953589" y="1522910"/>
            <a:ext cx="5209086"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Using the data we can clearly say that the average cancellation percentage of our hotels is much higher than the industry average cancellation rate which is around 20 %. So, if this cancellation rate continues or increases in the future this will lead to major problems for the </a:t>
            </a:r>
            <a:r>
              <a:rPr lang="en-US" dirty="0" smtClean="0">
                <a:solidFill>
                  <a:schemeClr val="bg1"/>
                </a:solidFill>
              </a:rPr>
              <a:t>hotels</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Number </a:t>
            </a:r>
            <a:r>
              <a:rPr lang="en-US" dirty="0">
                <a:solidFill>
                  <a:schemeClr val="bg1"/>
                </a:solidFill>
              </a:rPr>
              <a:t>of canceled bookings in the City hotel is much higher when compared to Resort hotel. Average cancellation rate of both hotels combined is 27.5% whereas cancellation rate of City hotel is 30% which is higher than average percentage but in resort hotel cancellation percentage is 23.48% which is less than average percentage </a:t>
            </a:r>
          </a:p>
        </p:txBody>
      </p:sp>
      <p:pic>
        <p:nvPicPr>
          <p:cNvPr id="11" name="Picture 10"/>
          <p:cNvPicPr>
            <a:picLocks noChangeAspect="1"/>
          </p:cNvPicPr>
          <p:nvPr/>
        </p:nvPicPr>
        <p:blipFill>
          <a:blip r:embed="rId3"/>
          <a:stretch>
            <a:fillRect/>
          </a:stretch>
        </p:blipFill>
        <p:spPr>
          <a:xfrm>
            <a:off x="6500300" y="4108088"/>
            <a:ext cx="4711651" cy="2749912"/>
          </a:xfrm>
          <a:prstGeom prst="rect">
            <a:avLst/>
          </a:prstGeom>
        </p:spPr>
      </p:pic>
    </p:spTree>
    <p:extLst>
      <p:ext uri="{BB962C8B-B14F-4D97-AF65-F5344CB8AC3E}">
        <p14:creationId xmlns:p14="http://schemas.microsoft.com/office/powerpoint/2010/main" val="361185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5243" y="492369"/>
            <a:ext cx="9369083" cy="1200329"/>
          </a:xfrm>
          <a:prstGeom prst="rect">
            <a:avLst/>
          </a:prstGeom>
          <a:noFill/>
        </p:spPr>
        <p:txBody>
          <a:bodyPr wrap="square" rtlCol="0">
            <a:spAutoFit/>
          </a:bodyPr>
          <a:lstStyle/>
          <a:p>
            <a:r>
              <a:rPr lang="en-US" dirty="0" smtClean="0">
                <a:solidFill>
                  <a:schemeClr val="bg1"/>
                </a:solidFill>
              </a:rPr>
              <a:t>Most of the bookings are coming from the </a:t>
            </a:r>
            <a:r>
              <a:rPr lang="en-US" dirty="0">
                <a:solidFill>
                  <a:schemeClr val="bg1"/>
                </a:solidFill>
              </a:rPr>
              <a:t>Online </a:t>
            </a:r>
            <a:r>
              <a:rPr lang="en-US" dirty="0" smtClean="0">
                <a:solidFill>
                  <a:schemeClr val="bg1"/>
                </a:solidFill>
              </a:rPr>
              <a:t>TA , Offline </a:t>
            </a:r>
            <a:r>
              <a:rPr lang="en-US" dirty="0">
                <a:solidFill>
                  <a:schemeClr val="bg1"/>
                </a:solidFill>
              </a:rPr>
              <a:t>TA/TO and the </a:t>
            </a:r>
            <a:r>
              <a:rPr lang="en-US" dirty="0" err="1">
                <a:solidFill>
                  <a:schemeClr val="bg1"/>
                </a:solidFill>
              </a:rPr>
              <a:t>Adr</a:t>
            </a:r>
            <a:r>
              <a:rPr lang="en-US" dirty="0">
                <a:solidFill>
                  <a:schemeClr val="bg1"/>
                </a:solidFill>
              </a:rPr>
              <a:t> of the Direct Bookings is greater than or equal to the bookings coming from the other market segments. We should focus more on increasing the number of bookings coming from the direct and online TA segment as they have high ADR and this will help in growing revenue</a:t>
            </a:r>
            <a:r>
              <a:rPr lang="en-US" dirty="0" smtClean="0">
                <a:solidFill>
                  <a:schemeClr val="bg1"/>
                </a:solidFill>
              </a:rPr>
              <a:t>.</a:t>
            </a:r>
            <a:endParaRPr lang="en-US" dirty="0">
              <a:solidFill>
                <a:schemeClr val="bg1"/>
              </a:solidFill>
            </a:endParaRPr>
          </a:p>
        </p:txBody>
      </p:sp>
      <p:sp>
        <p:nvSpPr>
          <p:cNvPr id="7" name="TextBox 6"/>
          <p:cNvSpPr txBox="1"/>
          <p:nvPr/>
        </p:nvSpPr>
        <p:spPr>
          <a:xfrm>
            <a:off x="1505243" y="2082018"/>
            <a:ext cx="9369083" cy="1200329"/>
          </a:xfrm>
          <a:prstGeom prst="rect">
            <a:avLst/>
          </a:prstGeom>
          <a:noFill/>
        </p:spPr>
        <p:txBody>
          <a:bodyPr wrap="square" rtlCol="0">
            <a:spAutoFit/>
          </a:bodyPr>
          <a:lstStyle/>
          <a:p>
            <a:r>
              <a:rPr lang="en-US" dirty="0">
                <a:solidFill>
                  <a:schemeClr val="bg1"/>
                </a:solidFill>
              </a:rPr>
              <a:t>We can </a:t>
            </a:r>
            <a:r>
              <a:rPr lang="en-US" dirty="0" smtClean="0">
                <a:solidFill>
                  <a:schemeClr val="bg1"/>
                </a:solidFill>
              </a:rPr>
              <a:t>see </a:t>
            </a:r>
            <a:r>
              <a:rPr lang="en-US" dirty="0">
                <a:solidFill>
                  <a:schemeClr val="bg1"/>
                </a:solidFill>
              </a:rPr>
              <a:t>that the number of bookings are increasing during the summer months and are decreasing in winter months and ADR is also high in the summer months .The trend is that bookings are increasing from January to August making a peak in August months and then it starts decreasing making the foot of the graph in </a:t>
            </a:r>
            <a:r>
              <a:rPr lang="en-US" dirty="0" err="1">
                <a:solidFill>
                  <a:schemeClr val="bg1"/>
                </a:solidFill>
              </a:rPr>
              <a:t>december</a:t>
            </a:r>
            <a:r>
              <a:rPr lang="en-US" dirty="0">
                <a:solidFill>
                  <a:schemeClr val="bg1"/>
                </a:solidFill>
              </a:rPr>
              <a:t> </a:t>
            </a:r>
            <a:r>
              <a:rPr lang="en-US" dirty="0" smtClean="0">
                <a:solidFill>
                  <a:schemeClr val="bg1"/>
                </a:solidFill>
              </a:rPr>
              <a:t>month</a:t>
            </a:r>
            <a:endParaRPr lang="en-US" dirty="0">
              <a:solidFill>
                <a:schemeClr val="bg1"/>
              </a:solidFill>
            </a:endParaRPr>
          </a:p>
        </p:txBody>
      </p:sp>
      <p:pic>
        <p:nvPicPr>
          <p:cNvPr id="8" name="Picture 7"/>
          <p:cNvPicPr>
            <a:picLocks noChangeAspect="1"/>
          </p:cNvPicPr>
          <p:nvPr/>
        </p:nvPicPr>
        <p:blipFill>
          <a:blip r:embed="rId2"/>
          <a:stretch>
            <a:fillRect/>
          </a:stretch>
        </p:blipFill>
        <p:spPr>
          <a:xfrm>
            <a:off x="1189159" y="3282347"/>
            <a:ext cx="10001250" cy="3657600"/>
          </a:xfrm>
          <a:prstGeom prst="rect">
            <a:avLst/>
          </a:prstGeom>
        </p:spPr>
      </p:pic>
    </p:spTree>
    <p:extLst>
      <p:ext uri="{BB962C8B-B14F-4D97-AF65-F5344CB8AC3E}">
        <p14:creationId xmlns:p14="http://schemas.microsoft.com/office/powerpoint/2010/main" val="234660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9987" y="2260763"/>
            <a:ext cx="9551962" cy="4001095"/>
          </a:xfrm>
          <a:prstGeom prst="rect">
            <a:avLst/>
          </a:prstGeom>
          <a:noFill/>
        </p:spPr>
        <p:txBody>
          <a:bodyPr wrap="square" rtlCol="0">
            <a:spAutoFit/>
          </a:bodyPr>
          <a:lstStyle/>
          <a:p>
            <a:r>
              <a:rPr lang="en-US" sz="2400" dirty="0" smtClean="0">
                <a:solidFill>
                  <a:schemeClr val="bg1"/>
                </a:solidFill>
              </a:rPr>
              <a:t>Data </a:t>
            </a:r>
            <a:r>
              <a:rPr lang="en-US" sz="2400" dirty="0">
                <a:solidFill>
                  <a:schemeClr val="bg1"/>
                </a:solidFill>
              </a:rPr>
              <a:t>Collection:</a:t>
            </a:r>
          </a:p>
          <a:p>
            <a:r>
              <a:rPr lang="en-US" dirty="0">
                <a:solidFill>
                  <a:schemeClr val="bg1"/>
                </a:solidFill>
              </a:rPr>
              <a:t>Historical booking data (2 years), competitor pricing, demand trends.</a:t>
            </a:r>
          </a:p>
          <a:p>
            <a:r>
              <a:rPr lang="en-US" sz="2400" dirty="0">
                <a:solidFill>
                  <a:schemeClr val="bg1"/>
                </a:solidFill>
              </a:rPr>
              <a:t>Data Preprocessing:</a:t>
            </a:r>
          </a:p>
          <a:p>
            <a:pPr marL="285750" indent="-285750">
              <a:buFont typeface="Arial" panose="020B0604020202020204" pitchFamily="34" charset="0"/>
              <a:buChar char="•"/>
            </a:pPr>
            <a:r>
              <a:rPr lang="en-US" dirty="0">
                <a:solidFill>
                  <a:schemeClr val="bg1"/>
                </a:solidFill>
              </a:rPr>
              <a:t>Handling missing values, feature encoding (e.g., categorical to numerical).</a:t>
            </a:r>
          </a:p>
          <a:p>
            <a:pPr marL="285750" indent="-285750">
              <a:buFont typeface="Arial" panose="020B0604020202020204" pitchFamily="34" charset="0"/>
              <a:buChar char="•"/>
            </a:pPr>
            <a:r>
              <a:rPr lang="en-US" dirty="0">
                <a:solidFill>
                  <a:schemeClr val="bg1"/>
                </a:solidFill>
              </a:rPr>
              <a:t>Normalization for clustering.</a:t>
            </a:r>
          </a:p>
          <a:p>
            <a:r>
              <a:rPr lang="en-US" sz="2400" dirty="0">
                <a:solidFill>
                  <a:schemeClr val="bg1"/>
                </a:solidFill>
              </a:rPr>
              <a:t>Machine Learning Model</a:t>
            </a:r>
            <a:r>
              <a:rPr lang="en-US" sz="2400" dirty="0" smtClean="0">
                <a:solidFill>
                  <a:schemeClr val="bg1"/>
                </a:solidFill>
              </a:rPr>
              <a:t>:</a:t>
            </a:r>
          </a:p>
          <a:p>
            <a:pPr marL="285750" indent="-285750">
              <a:buFont typeface="Arial" panose="020B0604020202020204" pitchFamily="34" charset="0"/>
              <a:buChar char="•"/>
            </a:pPr>
            <a:r>
              <a:rPr lang="en-US" dirty="0" smtClean="0">
                <a:solidFill>
                  <a:schemeClr val="bg1"/>
                </a:solidFill>
              </a:rPr>
              <a:t>Random Forest </a:t>
            </a:r>
            <a:r>
              <a:rPr lang="en-US" dirty="0" err="1" smtClean="0">
                <a:solidFill>
                  <a:schemeClr val="bg1"/>
                </a:solidFill>
              </a:rPr>
              <a:t>Regressor</a:t>
            </a:r>
            <a:r>
              <a:rPr lang="en-US" dirty="0">
                <a:solidFill>
                  <a:schemeClr val="bg1"/>
                </a:solidFill>
              </a:rPr>
              <a:t>: </a:t>
            </a:r>
            <a:r>
              <a:rPr lang="en-US" dirty="0" smtClean="0">
                <a:solidFill>
                  <a:schemeClr val="bg1"/>
                </a:solidFill>
              </a:rPr>
              <a:t>Analyze </a:t>
            </a:r>
            <a:r>
              <a:rPr lang="en-US" dirty="0">
                <a:solidFill>
                  <a:schemeClr val="bg1"/>
                </a:solidFill>
              </a:rPr>
              <a:t>the factors that drive room pricing, including demand, and other </a:t>
            </a:r>
            <a:r>
              <a:rPr lang="en-US" dirty="0" smtClean="0">
                <a:solidFill>
                  <a:schemeClr val="bg1"/>
                </a:solidFill>
              </a:rPr>
              <a:t>factor using this algorithm and used the same for analyzing which factors influence the price of the hotels.</a:t>
            </a:r>
          </a:p>
          <a:p>
            <a:pPr marL="285750" indent="-285750">
              <a:buFont typeface="Arial" panose="020B0604020202020204" pitchFamily="34" charset="0"/>
              <a:buChar char="•"/>
            </a:pPr>
            <a:r>
              <a:rPr lang="en-US" dirty="0" smtClean="0">
                <a:solidFill>
                  <a:schemeClr val="bg1"/>
                </a:solidFill>
              </a:rPr>
              <a:t>K-means </a:t>
            </a:r>
            <a:r>
              <a:rPr lang="en-US" dirty="0">
                <a:solidFill>
                  <a:schemeClr val="bg1"/>
                </a:solidFill>
              </a:rPr>
              <a:t>Clustering: Customer segmentation based on booking behavior (e.g., stay duration, cancellation behavior, lead time).</a:t>
            </a:r>
          </a:p>
          <a:p>
            <a:r>
              <a:rPr lang="en-US" sz="2000" dirty="0">
                <a:solidFill>
                  <a:schemeClr val="bg1"/>
                </a:solidFill>
              </a:rPr>
              <a:t>Pricing Drivers Analysis:</a:t>
            </a:r>
          </a:p>
          <a:p>
            <a:pPr marL="285750" indent="-285750">
              <a:buFont typeface="Arial" panose="020B0604020202020204" pitchFamily="34" charset="0"/>
              <a:buChar char="•"/>
            </a:pPr>
            <a:r>
              <a:rPr lang="en-US" dirty="0">
                <a:solidFill>
                  <a:schemeClr val="bg1"/>
                </a:solidFill>
              </a:rPr>
              <a:t>Feature importance derived from variables such as room type, meal plans, and market segment.</a:t>
            </a:r>
          </a:p>
        </p:txBody>
      </p:sp>
      <p:sp>
        <p:nvSpPr>
          <p:cNvPr id="5" name="TextBox 4"/>
          <p:cNvSpPr txBox="1"/>
          <p:nvPr/>
        </p:nvSpPr>
        <p:spPr>
          <a:xfrm>
            <a:off x="1659987" y="506437"/>
            <a:ext cx="8975188" cy="1754326"/>
          </a:xfrm>
          <a:prstGeom prst="rect">
            <a:avLst/>
          </a:prstGeom>
          <a:noFill/>
        </p:spPr>
        <p:txBody>
          <a:bodyPr wrap="square" rtlCol="0">
            <a:spAutoFit/>
          </a:bodyPr>
          <a:lstStyle/>
          <a:p>
            <a:r>
              <a:rPr lang="en-US" sz="5400" dirty="0">
                <a:solidFill>
                  <a:schemeClr val="bg1"/>
                </a:solidFill>
              </a:rPr>
              <a:t>Overall Analytical Approach / Architecture</a:t>
            </a:r>
            <a:endParaRPr lang="en-US" sz="5400" dirty="0">
              <a:solidFill>
                <a:schemeClr val="bg1"/>
              </a:solidFill>
            </a:endParaRPr>
          </a:p>
        </p:txBody>
      </p:sp>
    </p:spTree>
    <p:extLst>
      <p:ext uri="{BB962C8B-B14F-4D97-AF65-F5344CB8AC3E}">
        <p14:creationId xmlns:p14="http://schemas.microsoft.com/office/powerpoint/2010/main" val="23948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2702" y="1983545"/>
            <a:ext cx="9425353" cy="3970318"/>
          </a:xfrm>
          <a:prstGeom prst="rect">
            <a:avLst/>
          </a:prstGeom>
          <a:noFill/>
        </p:spPr>
        <p:txBody>
          <a:bodyPr wrap="square" rtlCol="0">
            <a:spAutoFit/>
          </a:bodyPr>
          <a:lstStyle/>
          <a:p>
            <a:r>
              <a:rPr lang="en-US" sz="2400" dirty="0" smtClean="0">
                <a:solidFill>
                  <a:schemeClr val="bg1"/>
                </a:solidFill>
              </a:rPr>
              <a:t>ADR </a:t>
            </a:r>
            <a:r>
              <a:rPr lang="en-US" sz="2400" dirty="0">
                <a:solidFill>
                  <a:schemeClr val="bg1"/>
                </a:solidFill>
              </a:rPr>
              <a:t>Prediction Model:</a:t>
            </a:r>
          </a:p>
          <a:p>
            <a:pPr marL="285750" indent="-285750">
              <a:buFont typeface="Arial" panose="020B0604020202020204" pitchFamily="34" charset="0"/>
              <a:buChar char="•"/>
            </a:pPr>
            <a:r>
              <a:rPr lang="en-US" dirty="0">
                <a:solidFill>
                  <a:schemeClr val="bg1"/>
                </a:solidFill>
              </a:rPr>
              <a:t>Utilized Random Forest </a:t>
            </a:r>
            <a:r>
              <a:rPr lang="en-US" dirty="0" err="1">
                <a:solidFill>
                  <a:schemeClr val="bg1"/>
                </a:solidFill>
              </a:rPr>
              <a:t>Regressor</a:t>
            </a:r>
            <a:r>
              <a:rPr lang="en-US" dirty="0">
                <a:solidFill>
                  <a:schemeClr val="bg1"/>
                </a:solidFill>
              </a:rPr>
              <a:t> to predict the Average Daily Rate (ADR).</a:t>
            </a:r>
          </a:p>
          <a:p>
            <a:pPr marL="285750" indent="-285750">
              <a:buFont typeface="Arial" panose="020B0604020202020204" pitchFamily="34" charset="0"/>
              <a:buChar char="•"/>
            </a:pPr>
            <a:r>
              <a:rPr lang="en-US" dirty="0">
                <a:solidFill>
                  <a:schemeClr val="bg1"/>
                </a:solidFill>
              </a:rPr>
              <a:t>Features included: room type, lead time, customer type, market segment, seasonal demand, and others.</a:t>
            </a:r>
          </a:p>
          <a:p>
            <a:r>
              <a:rPr lang="en-US" sz="2400" dirty="0">
                <a:solidFill>
                  <a:schemeClr val="bg1"/>
                </a:solidFill>
              </a:rPr>
              <a:t>Key Drivers of ADR (Feature Importance):</a:t>
            </a:r>
          </a:p>
          <a:p>
            <a:pPr marL="285750" indent="-285750">
              <a:buFont typeface="Arial" panose="020B0604020202020204" pitchFamily="34" charset="0"/>
              <a:buChar char="•"/>
            </a:pPr>
            <a:r>
              <a:rPr lang="en-US" dirty="0">
                <a:solidFill>
                  <a:schemeClr val="bg1"/>
                </a:solidFill>
              </a:rPr>
              <a:t>Lead Time: Significant impact on ADR; shorter lead times lead to higher prices.</a:t>
            </a:r>
          </a:p>
          <a:p>
            <a:pPr marL="285750" indent="-285750">
              <a:buFont typeface="Arial" panose="020B0604020202020204" pitchFamily="34" charset="0"/>
              <a:buChar char="•"/>
            </a:pPr>
            <a:r>
              <a:rPr lang="en-US" dirty="0">
                <a:solidFill>
                  <a:schemeClr val="bg1"/>
                </a:solidFill>
              </a:rPr>
              <a:t>Room Type: Luxury suites and higher-tier rooms drive the largest share of revenue.</a:t>
            </a:r>
          </a:p>
          <a:p>
            <a:pPr marL="285750" indent="-285750">
              <a:buFont typeface="Arial" panose="020B0604020202020204" pitchFamily="34" charset="0"/>
              <a:buChar char="•"/>
            </a:pPr>
            <a:r>
              <a:rPr lang="en-US" dirty="0">
                <a:solidFill>
                  <a:schemeClr val="bg1"/>
                </a:solidFill>
              </a:rPr>
              <a:t>Booking Changes: Frequent amendments to bookings resulted in price adjustments.</a:t>
            </a:r>
          </a:p>
          <a:p>
            <a:pPr marL="285750" indent="-285750">
              <a:buFont typeface="Arial" panose="020B0604020202020204" pitchFamily="34" charset="0"/>
              <a:buChar char="•"/>
            </a:pPr>
            <a:r>
              <a:rPr lang="en-US" dirty="0">
                <a:solidFill>
                  <a:schemeClr val="bg1"/>
                </a:solidFill>
              </a:rPr>
              <a:t>Market Segment: Business travelers tend to pay higher ADRs compared to leisure or budget travelers.</a:t>
            </a:r>
          </a:p>
          <a:p>
            <a:pPr marL="285750" indent="-285750">
              <a:buFont typeface="Arial" panose="020B0604020202020204" pitchFamily="34" charset="0"/>
              <a:buChar char="•"/>
            </a:pPr>
            <a:r>
              <a:rPr lang="en-US" dirty="0">
                <a:solidFill>
                  <a:schemeClr val="bg1"/>
                </a:solidFill>
              </a:rPr>
              <a:t>Seasonal Demand: Higher prices during peak holiday seasons and local events.</a:t>
            </a:r>
          </a:p>
          <a:p>
            <a:r>
              <a:rPr lang="en-US" sz="2400" dirty="0">
                <a:solidFill>
                  <a:schemeClr val="bg1"/>
                </a:solidFill>
              </a:rPr>
              <a:t>Impact: </a:t>
            </a:r>
            <a:r>
              <a:rPr lang="en-US" dirty="0">
                <a:solidFill>
                  <a:schemeClr val="bg1"/>
                </a:solidFill>
              </a:rPr>
              <a:t>These key factors shape dynamic pricing, allowing Azure Hotels to adjust rates for maximum profitability based on demand and customer behavior.</a:t>
            </a:r>
          </a:p>
        </p:txBody>
      </p:sp>
      <p:sp>
        <p:nvSpPr>
          <p:cNvPr id="3" name="TextBox 2"/>
          <p:cNvSpPr txBox="1"/>
          <p:nvPr/>
        </p:nvSpPr>
        <p:spPr>
          <a:xfrm>
            <a:off x="984738" y="422031"/>
            <a:ext cx="10424160" cy="1754326"/>
          </a:xfrm>
          <a:prstGeom prst="rect">
            <a:avLst/>
          </a:prstGeom>
          <a:noFill/>
        </p:spPr>
        <p:txBody>
          <a:bodyPr wrap="square" rtlCol="0">
            <a:spAutoFit/>
          </a:bodyPr>
          <a:lstStyle/>
          <a:p>
            <a:pPr algn="ctr"/>
            <a:r>
              <a:rPr lang="en-US" sz="5400" dirty="0">
                <a:solidFill>
                  <a:schemeClr val="bg1"/>
                </a:solidFill>
              </a:rPr>
              <a:t>Pricing Drivers Identification and Analysis</a:t>
            </a:r>
            <a:endParaRPr lang="en-US" sz="5400" dirty="0">
              <a:solidFill>
                <a:schemeClr val="bg1"/>
              </a:solidFill>
            </a:endParaRPr>
          </a:p>
        </p:txBody>
      </p:sp>
    </p:spTree>
    <p:extLst>
      <p:ext uri="{BB962C8B-B14F-4D97-AF65-F5344CB8AC3E}">
        <p14:creationId xmlns:p14="http://schemas.microsoft.com/office/powerpoint/2010/main" val="112704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057" y="2152357"/>
            <a:ext cx="6485206" cy="3231654"/>
          </a:xfrm>
          <a:prstGeom prst="rect">
            <a:avLst/>
          </a:prstGeom>
          <a:noFill/>
        </p:spPr>
        <p:txBody>
          <a:bodyPr wrap="square" rtlCol="0">
            <a:spAutoFit/>
          </a:bodyPr>
          <a:lstStyle/>
          <a:p>
            <a:r>
              <a:rPr lang="en-US" sz="2400" dirty="0" smtClean="0">
                <a:solidFill>
                  <a:schemeClr val="bg1"/>
                </a:solidFill>
              </a:rPr>
              <a:t>Segmentation </a:t>
            </a:r>
            <a:r>
              <a:rPr lang="en-US" sz="2400" dirty="0">
                <a:solidFill>
                  <a:schemeClr val="bg1"/>
                </a:solidFill>
              </a:rPr>
              <a:t>Methodology: </a:t>
            </a:r>
            <a:r>
              <a:rPr lang="en-US" dirty="0">
                <a:solidFill>
                  <a:schemeClr val="bg1"/>
                </a:solidFill>
              </a:rPr>
              <a:t>K-means clustering</a:t>
            </a:r>
          </a:p>
          <a:p>
            <a:r>
              <a:rPr lang="en-US" sz="2400" dirty="0">
                <a:solidFill>
                  <a:schemeClr val="bg1"/>
                </a:solidFill>
              </a:rPr>
              <a:t>Input features: </a:t>
            </a:r>
            <a:r>
              <a:rPr lang="en-US" dirty="0">
                <a:solidFill>
                  <a:schemeClr val="bg1"/>
                </a:solidFill>
              </a:rPr>
              <a:t>stay duration, booking lead time, cancellation behavior, customer type.</a:t>
            </a:r>
          </a:p>
          <a:p>
            <a:r>
              <a:rPr lang="en-US" sz="2400" dirty="0">
                <a:solidFill>
                  <a:schemeClr val="bg1"/>
                </a:solidFill>
              </a:rPr>
              <a:t>Key clusters:</a:t>
            </a:r>
          </a:p>
          <a:p>
            <a:pPr marL="285750" indent="-285750">
              <a:buFont typeface="Arial" panose="020B0604020202020204" pitchFamily="34" charset="0"/>
              <a:buChar char="•"/>
            </a:pPr>
            <a:r>
              <a:rPr lang="en-US" dirty="0">
                <a:solidFill>
                  <a:schemeClr val="bg1"/>
                </a:solidFill>
              </a:rPr>
              <a:t>Budget Travelers: Short stay, low lead time.</a:t>
            </a:r>
          </a:p>
          <a:p>
            <a:pPr marL="285750" indent="-285750">
              <a:buFont typeface="Arial" panose="020B0604020202020204" pitchFamily="34" charset="0"/>
              <a:buChar char="•"/>
            </a:pPr>
            <a:r>
              <a:rPr lang="en-US" dirty="0">
                <a:solidFill>
                  <a:schemeClr val="bg1"/>
                </a:solidFill>
              </a:rPr>
              <a:t>Business Travelers: High repeat customers, more weekday stays.</a:t>
            </a:r>
          </a:p>
          <a:p>
            <a:pPr marL="285750" indent="-285750">
              <a:buFont typeface="Arial" panose="020B0604020202020204" pitchFamily="34" charset="0"/>
              <a:buChar char="•"/>
            </a:pPr>
            <a:r>
              <a:rPr lang="en-US" dirty="0">
                <a:solidFill>
                  <a:schemeClr val="bg1"/>
                </a:solidFill>
              </a:rPr>
              <a:t>Family Vacationers: Longer stays, weekend focus, larger groups.</a:t>
            </a:r>
          </a:p>
          <a:p>
            <a:r>
              <a:rPr lang="en-US" sz="2400" dirty="0">
                <a:solidFill>
                  <a:schemeClr val="bg1"/>
                </a:solidFill>
              </a:rPr>
              <a:t>Cluster Insights:</a:t>
            </a:r>
          </a:p>
          <a:p>
            <a:pPr marL="285750" indent="-285750">
              <a:buFont typeface="Arial" panose="020B0604020202020204" pitchFamily="34" charset="0"/>
              <a:buChar char="•"/>
            </a:pPr>
            <a:r>
              <a:rPr lang="en-US" dirty="0">
                <a:solidFill>
                  <a:schemeClr val="bg1"/>
                </a:solidFill>
              </a:rPr>
              <a:t>Differing price sensitivity and booking behaviors across clusters.</a:t>
            </a:r>
          </a:p>
          <a:p>
            <a:pPr marL="285750" indent="-285750">
              <a:buFont typeface="Arial" panose="020B0604020202020204" pitchFamily="34" charset="0"/>
              <a:buChar char="•"/>
            </a:pPr>
            <a:r>
              <a:rPr lang="en-US" dirty="0">
                <a:solidFill>
                  <a:schemeClr val="bg1"/>
                </a:solidFill>
              </a:rPr>
              <a:t>Recommendations for segment-specific pricing and promotions.</a:t>
            </a:r>
          </a:p>
        </p:txBody>
      </p:sp>
      <p:sp>
        <p:nvSpPr>
          <p:cNvPr id="3" name="TextBox 2"/>
          <p:cNvSpPr txBox="1"/>
          <p:nvPr/>
        </p:nvSpPr>
        <p:spPr>
          <a:xfrm>
            <a:off x="1378634" y="520505"/>
            <a:ext cx="9931791" cy="1754326"/>
          </a:xfrm>
          <a:prstGeom prst="rect">
            <a:avLst/>
          </a:prstGeom>
          <a:noFill/>
        </p:spPr>
        <p:txBody>
          <a:bodyPr wrap="square" rtlCol="0">
            <a:spAutoFit/>
          </a:bodyPr>
          <a:lstStyle/>
          <a:p>
            <a:pPr algn="ctr"/>
            <a:r>
              <a:rPr lang="en-US" sz="5400" dirty="0" smtClean="0">
                <a:solidFill>
                  <a:schemeClr val="bg1"/>
                </a:solidFill>
              </a:rPr>
              <a:t>Customer </a:t>
            </a:r>
            <a:r>
              <a:rPr lang="en-US" sz="5400" dirty="0">
                <a:solidFill>
                  <a:schemeClr val="bg1"/>
                </a:solidFill>
              </a:rPr>
              <a:t>Segment Analysis and Profiling</a:t>
            </a:r>
            <a:endParaRPr lang="en-US" sz="5400" dirty="0">
              <a:solidFill>
                <a:schemeClr val="bg1"/>
              </a:solidFill>
            </a:endParaRPr>
          </a:p>
        </p:txBody>
      </p:sp>
    </p:spTree>
    <p:extLst>
      <p:ext uri="{BB962C8B-B14F-4D97-AF65-F5344CB8AC3E}">
        <p14:creationId xmlns:p14="http://schemas.microsoft.com/office/powerpoint/2010/main" val="159636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432" y="2377441"/>
            <a:ext cx="8356209" cy="4062651"/>
          </a:xfrm>
          <a:prstGeom prst="rect">
            <a:avLst/>
          </a:prstGeom>
          <a:noFill/>
        </p:spPr>
        <p:txBody>
          <a:bodyPr wrap="square" rtlCol="0">
            <a:spAutoFit/>
          </a:bodyPr>
          <a:lstStyle/>
          <a:p>
            <a:r>
              <a:rPr lang="en-US" sz="2400" dirty="0" smtClean="0">
                <a:solidFill>
                  <a:schemeClr val="bg1"/>
                </a:solidFill>
              </a:rPr>
              <a:t>Dynamic </a:t>
            </a:r>
            <a:r>
              <a:rPr lang="en-US" sz="2400" dirty="0">
                <a:solidFill>
                  <a:schemeClr val="bg1"/>
                </a:solidFill>
              </a:rPr>
              <a:t>Pricing Model:</a:t>
            </a:r>
          </a:p>
          <a:p>
            <a:pPr marL="285750" indent="-285750">
              <a:buFont typeface="Arial" panose="020B0604020202020204" pitchFamily="34" charset="0"/>
              <a:buChar char="•"/>
            </a:pPr>
            <a:r>
              <a:rPr lang="en-US" dirty="0">
                <a:solidFill>
                  <a:schemeClr val="bg1"/>
                </a:solidFill>
              </a:rPr>
              <a:t>Price adjustments based on customer segment, lead time, and seasonal demand.</a:t>
            </a:r>
          </a:p>
          <a:p>
            <a:pPr marL="285750" indent="-285750">
              <a:buFont typeface="Arial" panose="020B0604020202020204" pitchFamily="34" charset="0"/>
              <a:buChar char="•"/>
            </a:pPr>
            <a:r>
              <a:rPr lang="en-US" dirty="0">
                <a:solidFill>
                  <a:schemeClr val="bg1"/>
                </a:solidFill>
              </a:rPr>
              <a:t>Competitor pricing integrated for competitive positioning.</a:t>
            </a:r>
          </a:p>
          <a:p>
            <a:r>
              <a:rPr lang="en-US" sz="2400" dirty="0">
                <a:solidFill>
                  <a:schemeClr val="bg1"/>
                </a:solidFill>
              </a:rPr>
              <a:t>Revenue Maximization:</a:t>
            </a:r>
          </a:p>
          <a:p>
            <a:pPr marL="285750" indent="-285750">
              <a:buFont typeface="Arial" panose="020B0604020202020204" pitchFamily="34" charset="0"/>
              <a:buChar char="•"/>
            </a:pPr>
            <a:r>
              <a:rPr lang="en-US" dirty="0">
                <a:solidFill>
                  <a:schemeClr val="bg1"/>
                </a:solidFill>
              </a:rPr>
              <a:t>Higher prices for last-minute bookings and premium room types.</a:t>
            </a:r>
          </a:p>
          <a:p>
            <a:pPr marL="285750" indent="-285750">
              <a:buFont typeface="Arial" panose="020B0604020202020204" pitchFamily="34" charset="0"/>
              <a:buChar char="•"/>
            </a:pPr>
            <a:r>
              <a:rPr lang="en-US" dirty="0">
                <a:solidFill>
                  <a:schemeClr val="bg1"/>
                </a:solidFill>
              </a:rPr>
              <a:t>Discounts for early bookings and low-demand periods</a:t>
            </a:r>
            <a:r>
              <a:rPr lang="en-US" dirty="0" smtClean="0">
                <a:solidFill>
                  <a:schemeClr val="bg1"/>
                </a:solidFill>
              </a:rPr>
              <a:t>.</a:t>
            </a:r>
          </a:p>
          <a:p>
            <a:r>
              <a:rPr lang="en-US" sz="2400" dirty="0">
                <a:solidFill>
                  <a:schemeClr val="bg1"/>
                </a:solidFill>
              </a:rPr>
              <a:t>Segmentation-based Promotions:</a:t>
            </a:r>
          </a:p>
          <a:p>
            <a:pPr marL="285750" indent="-285750">
              <a:buFont typeface="Arial" panose="020B0604020202020204" pitchFamily="34" charset="0"/>
              <a:buChar char="•"/>
            </a:pPr>
            <a:r>
              <a:rPr lang="en-US" dirty="0">
                <a:solidFill>
                  <a:schemeClr val="bg1"/>
                </a:solidFill>
              </a:rPr>
              <a:t>Tailored offers for different customer segments, such as family packages for vacationers and loyalty perks for repeat business travelers.</a:t>
            </a:r>
          </a:p>
          <a:p>
            <a:r>
              <a:rPr lang="en-US" sz="2400" dirty="0">
                <a:solidFill>
                  <a:schemeClr val="bg1"/>
                </a:solidFill>
              </a:rPr>
              <a:t>Expected Impact:</a:t>
            </a:r>
          </a:p>
          <a:p>
            <a:pPr marL="285750" indent="-285750">
              <a:buFont typeface="Arial" panose="020B0604020202020204" pitchFamily="34" charset="0"/>
              <a:buChar char="•"/>
            </a:pPr>
            <a:r>
              <a:rPr lang="en-US" dirty="0" smtClean="0">
                <a:solidFill>
                  <a:schemeClr val="bg1"/>
                </a:solidFill>
              </a:rPr>
              <a:t>Improved </a:t>
            </a:r>
            <a:r>
              <a:rPr lang="en-US" dirty="0">
                <a:solidFill>
                  <a:schemeClr val="bg1"/>
                </a:solidFill>
              </a:rPr>
              <a:t>occupancy rates during off-peak times</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Enhanced customer satisfaction through personalized pricing strategies, leading to higher retention and lifetime value.</a:t>
            </a:r>
          </a:p>
        </p:txBody>
      </p:sp>
      <p:sp>
        <p:nvSpPr>
          <p:cNvPr id="3" name="TextBox 2"/>
          <p:cNvSpPr txBox="1"/>
          <p:nvPr/>
        </p:nvSpPr>
        <p:spPr>
          <a:xfrm>
            <a:off x="161778" y="394679"/>
            <a:ext cx="11352627" cy="1754326"/>
          </a:xfrm>
          <a:prstGeom prst="rect">
            <a:avLst/>
          </a:prstGeom>
          <a:noFill/>
        </p:spPr>
        <p:txBody>
          <a:bodyPr wrap="square" rtlCol="0">
            <a:spAutoFit/>
          </a:bodyPr>
          <a:lstStyle/>
          <a:p>
            <a:pPr algn="ctr"/>
            <a:r>
              <a:rPr lang="en-US" sz="5400" dirty="0" smtClean="0">
                <a:solidFill>
                  <a:schemeClr val="bg1"/>
                </a:solidFill>
              </a:rPr>
              <a:t>Recommended </a:t>
            </a:r>
            <a:r>
              <a:rPr lang="en-US" sz="5400" dirty="0">
                <a:solidFill>
                  <a:schemeClr val="bg1"/>
                </a:solidFill>
              </a:rPr>
              <a:t>Pricing Strategy and Expected </a:t>
            </a:r>
            <a:r>
              <a:rPr lang="en-US" sz="5400" dirty="0" smtClean="0">
                <a:solidFill>
                  <a:schemeClr val="bg1"/>
                </a:solidFill>
              </a:rPr>
              <a:t>Impact</a:t>
            </a:r>
            <a:endParaRPr lang="en-US" sz="5400" dirty="0">
              <a:solidFill>
                <a:schemeClr val="bg1"/>
              </a:solidFill>
            </a:endParaRPr>
          </a:p>
        </p:txBody>
      </p:sp>
    </p:spTree>
    <p:extLst>
      <p:ext uri="{BB962C8B-B14F-4D97-AF65-F5344CB8AC3E}">
        <p14:creationId xmlns:p14="http://schemas.microsoft.com/office/powerpoint/2010/main" val="339196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9137" y="2025748"/>
            <a:ext cx="7118253" cy="3139321"/>
          </a:xfrm>
          <a:prstGeom prst="rect">
            <a:avLst/>
          </a:prstGeom>
          <a:noFill/>
        </p:spPr>
        <p:txBody>
          <a:bodyPr wrap="square" rtlCol="0">
            <a:spAutoFit/>
          </a:bodyPr>
          <a:lstStyle/>
          <a:p>
            <a:r>
              <a:rPr lang="en-US" sz="2400" dirty="0" smtClean="0">
                <a:solidFill>
                  <a:schemeClr val="bg1"/>
                </a:solidFill>
              </a:rPr>
              <a:t>Conclusion</a:t>
            </a:r>
            <a:r>
              <a:rPr lang="en-US" dirty="0">
                <a:solidFill>
                  <a:schemeClr val="bg1"/>
                </a:solidFill>
              </a:rPr>
              <a:t>: </a:t>
            </a:r>
            <a:endParaRPr lang="en-US" dirty="0" smtClean="0">
              <a:solidFill>
                <a:schemeClr val="bg1"/>
              </a:solidFill>
            </a:endParaRPr>
          </a:p>
          <a:p>
            <a:r>
              <a:rPr lang="en-US" dirty="0" smtClean="0">
                <a:solidFill>
                  <a:schemeClr val="bg1"/>
                </a:solidFill>
              </a:rPr>
              <a:t>A </a:t>
            </a:r>
            <a:r>
              <a:rPr lang="en-US" dirty="0">
                <a:solidFill>
                  <a:schemeClr val="bg1"/>
                </a:solidFill>
              </a:rPr>
              <a:t>dynamic pricing strategy tailored to customer segments and demand factors will maximize Azure Hotels' revenue and profitability.</a:t>
            </a:r>
          </a:p>
          <a:p>
            <a:r>
              <a:rPr lang="en-US" sz="2400" dirty="0">
                <a:solidFill>
                  <a:schemeClr val="bg1"/>
                </a:solidFill>
              </a:rPr>
              <a:t>Next Steps:</a:t>
            </a:r>
          </a:p>
          <a:p>
            <a:pPr marL="285750" indent="-285750">
              <a:buFont typeface="Arial" panose="020B0604020202020204" pitchFamily="34" charset="0"/>
              <a:buChar char="•"/>
            </a:pPr>
            <a:r>
              <a:rPr lang="en-US" dirty="0">
                <a:solidFill>
                  <a:schemeClr val="bg1"/>
                </a:solidFill>
              </a:rPr>
              <a:t>Implement pricing strategy in the booking system.</a:t>
            </a:r>
          </a:p>
          <a:p>
            <a:pPr marL="285750" indent="-285750">
              <a:buFont typeface="Arial" panose="020B0604020202020204" pitchFamily="34" charset="0"/>
              <a:buChar char="•"/>
            </a:pPr>
            <a:r>
              <a:rPr lang="en-US" dirty="0">
                <a:solidFill>
                  <a:schemeClr val="bg1"/>
                </a:solidFill>
              </a:rPr>
              <a:t>Monitor and adjust the model based on real-time data.</a:t>
            </a:r>
          </a:p>
          <a:p>
            <a:pPr marL="285750" indent="-285750">
              <a:buFont typeface="Arial" panose="020B0604020202020204" pitchFamily="34" charset="0"/>
              <a:buChar char="•"/>
            </a:pPr>
            <a:r>
              <a:rPr lang="en-US" dirty="0">
                <a:solidFill>
                  <a:schemeClr val="bg1"/>
                </a:solidFill>
              </a:rPr>
              <a:t>Explore further segmentation or additional features for refinement.</a:t>
            </a:r>
          </a:p>
          <a:p>
            <a:r>
              <a:rPr lang="en-US" sz="2400" dirty="0">
                <a:solidFill>
                  <a:schemeClr val="bg1"/>
                </a:solidFill>
              </a:rPr>
              <a:t>Future Opportunities</a:t>
            </a:r>
            <a:r>
              <a:rPr lang="en-US" sz="2400" dirty="0" smtClean="0">
                <a:solidFill>
                  <a:schemeClr val="bg1"/>
                </a:solidFill>
              </a:rPr>
              <a:t>:</a:t>
            </a:r>
          </a:p>
          <a:p>
            <a:r>
              <a:rPr lang="en-US" dirty="0" smtClean="0">
                <a:solidFill>
                  <a:schemeClr val="bg1"/>
                </a:solidFill>
              </a:rPr>
              <a:t> </a:t>
            </a:r>
            <a:r>
              <a:rPr lang="en-US" dirty="0">
                <a:solidFill>
                  <a:schemeClr val="bg1"/>
                </a:solidFill>
              </a:rPr>
              <a:t>Incorporate external factors such as </a:t>
            </a:r>
            <a:r>
              <a:rPr lang="en-US" dirty="0" smtClean="0">
                <a:solidFill>
                  <a:schemeClr val="bg1"/>
                </a:solidFill>
              </a:rPr>
              <a:t>customer </a:t>
            </a:r>
            <a:r>
              <a:rPr lang="en-US" dirty="0">
                <a:solidFill>
                  <a:schemeClr val="bg1"/>
                </a:solidFill>
              </a:rPr>
              <a:t>feedback for further optimization.</a:t>
            </a:r>
          </a:p>
        </p:txBody>
      </p:sp>
      <p:sp>
        <p:nvSpPr>
          <p:cNvPr id="3" name="TextBox 2"/>
          <p:cNvSpPr txBox="1"/>
          <p:nvPr/>
        </p:nvSpPr>
        <p:spPr>
          <a:xfrm>
            <a:off x="1772529" y="422031"/>
            <a:ext cx="8932985" cy="923330"/>
          </a:xfrm>
          <a:prstGeom prst="rect">
            <a:avLst/>
          </a:prstGeom>
          <a:noFill/>
        </p:spPr>
        <p:txBody>
          <a:bodyPr wrap="square" rtlCol="0">
            <a:spAutoFit/>
          </a:bodyPr>
          <a:lstStyle/>
          <a:p>
            <a:r>
              <a:rPr lang="en-US" sz="5400" dirty="0" smtClean="0">
                <a:solidFill>
                  <a:schemeClr val="bg1"/>
                </a:solidFill>
              </a:rPr>
              <a:t>Conclusion </a:t>
            </a:r>
            <a:r>
              <a:rPr lang="en-US" sz="5400" dirty="0">
                <a:solidFill>
                  <a:schemeClr val="bg1"/>
                </a:solidFill>
              </a:rPr>
              <a:t>and Next </a:t>
            </a:r>
            <a:r>
              <a:rPr lang="en-US" sz="5400" dirty="0" smtClean="0">
                <a:solidFill>
                  <a:schemeClr val="bg1"/>
                </a:solidFill>
              </a:rPr>
              <a:t>Steps</a:t>
            </a:r>
            <a:endParaRPr lang="en-US" sz="5400" dirty="0">
              <a:solidFill>
                <a:schemeClr val="bg1"/>
              </a:solidFill>
            </a:endParaRPr>
          </a:p>
        </p:txBody>
      </p:sp>
    </p:spTree>
    <p:extLst>
      <p:ext uri="{BB962C8B-B14F-4D97-AF65-F5344CB8AC3E}">
        <p14:creationId xmlns:p14="http://schemas.microsoft.com/office/powerpoint/2010/main" val="934018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281</TotalTime>
  <Words>791</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Tw Cen MT</vt:lpstr>
      <vt:lpstr>Wingdings</vt:lpstr>
      <vt:lpstr>Circuit</vt:lpstr>
      <vt:lpstr>Azure Hotel Bookings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Hotel Bookings Analysis</dc:title>
  <dc:creator>Windows User</dc:creator>
  <cp:lastModifiedBy>Windows User</cp:lastModifiedBy>
  <cp:revision>15</cp:revision>
  <dcterms:created xsi:type="dcterms:W3CDTF">2024-09-08T05:06:41Z</dcterms:created>
  <dcterms:modified xsi:type="dcterms:W3CDTF">2024-09-08T09:48:03Z</dcterms:modified>
</cp:coreProperties>
</file>