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146847058" r:id="rId9"/>
    <p:sldId id="265" r:id="rId10"/>
    <p:sldId id="2146847057" r:id="rId11"/>
    <p:sldId id="2146847066" r:id="rId12"/>
    <p:sldId id="2146847067" r:id="rId13"/>
    <p:sldId id="2146847071" r:id="rId14"/>
    <p:sldId id="2146847073" r:id="rId15"/>
    <p:sldId id="2146847072" r:id="rId16"/>
    <p:sldId id="2146847060" r:id="rId17"/>
    <p:sldId id="2146847062" r:id="rId18"/>
    <p:sldId id="2146847070" r:id="rId19"/>
    <p:sldId id="2146847061" r:id="rId20"/>
    <p:sldId id="2146847055" r:id="rId21"/>
    <p:sldId id="2146847059" r:id="rId22"/>
    <p:sldId id="2146847074" r:id="rId23"/>
    <p:sldId id="2146847069"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10</a:t>
            </a:fld>
            <a:endParaRPr lang="en-IN"/>
          </a:p>
        </p:txBody>
      </p:sp>
    </p:spTree>
    <p:extLst>
      <p:ext uri="{BB962C8B-B14F-4D97-AF65-F5344CB8AC3E}">
        <p14:creationId xmlns:p14="http://schemas.microsoft.com/office/powerpoint/2010/main" val="428021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harshitsingh02/Smart-Home-Energy-Advisor-Agen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credly.com/badges/ff9fcd18-95dd-4fb5-8334-28ea98f9603b"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credly.com/badges/3671c13e-4100-4971-87af-0dd9b80416b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4.xml"/><Relationship Id="rId7"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10" Type="http://schemas.openxmlformats.org/officeDocument/2006/relationships/slide" Target="slide18.xml"/><Relationship Id="rId4" Type="http://schemas.openxmlformats.org/officeDocument/2006/relationships/slide" Target="slide6.xml"/><Relationship Id="rId9" Type="http://schemas.openxmlformats.org/officeDocument/2006/relationships/slide" Target="slide1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Smart Home Energy Advisor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975289" y="416980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Harshit Singh</a:t>
            </a:r>
          </a:p>
          <a:p>
            <a:r>
              <a:rPr lang="en-US" sz="2000" b="1" dirty="0">
                <a:solidFill>
                  <a:schemeClr val="accent1">
                    <a:lumMod val="75000"/>
                  </a:schemeClr>
                </a:solidFill>
                <a:latin typeface="Arial"/>
                <a:cs typeface="Arial"/>
              </a:rPr>
              <a:t>College Name &amp; Department : Chandigarh University, B.E. CSE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33270-1575-7569-FF85-AA4C55C89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467A08-8B7D-A61B-F07F-0F83947EF4BD}"/>
              </a:ext>
            </a:extLst>
          </p:cNvPr>
          <p:cNvSpPr>
            <a:spLocks noGrp="1"/>
          </p:cNvSpPr>
          <p:nvPr>
            <p:ph type="title"/>
          </p:nvPr>
        </p:nvSpPr>
        <p:spPr/>
        <p:txBody>
          <a:bodyPr/>
          <a:lstStyle/>
          <a:p>
            <a:r>
              <a:rPr lang="en-IN" dirty="0">
                <a:solidFill>
                  <a:schemeClr val="accent1"/>
                </a:solidFill>
              </a:rPr>
              <a:t>Results</a:t>
            </a:r>
          </a:p>
        </p:txBody>
      </p:sp>
      <p:sp>
        <p:nvSpPr>
          <p:cNvPr id="3" name="Rectangle 3">
            <a:extLst>
              <a:ext uri="{FF2B5EF4-FFF2-40B4-BE49-F238E27FC236}">
                <a16:creationId xmlns:a16="http://schemas.microsoft.com/office/drawing/2014/main" id="{D107B00C-FAB5-13CA-7E19-1D77984232A0}"/>
              </a:ext>
            </a:extLst>
          </p:cNvPr>
          <p:cNvSpPr>
            <a:spLocks noChangeArrowheads="1"/>
          </p:cNvSpPr>
          <p:nvPr/>
        </p:nvSpPr>
        <p:spPr bwMode="auto">
          <a:xfrm>
            <a:off x="581191" y="1663730"/>
            <a:ext cx="170489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400" dirty="0"/>
              <a:t>Setting up </a:t>
            </a:r>
          </a:p>
          <a:p>
            <a:pPr lvl="0" eaLnBrk="0" fontAlgn="base" hangingPunct="0">
              <a:spcBef>
                <a:spcPct val="0"/>
              </a:spcBef>
              <a:spcAft>
                <a:spcPct val="0"/>
              </a:spcAft>
            </a:pPr>
            <a:r>
              <a:rPr lang="en-US" sz="2400" dirty="0"/>
              <a:t>Quick Start </a:t>
            </a:r>
          </a:p>
          <a:p>
            <a:pPr lvl="0" eaLnBrk="0" fontAlgn="base" hangingPunct="0">
              <a:spcBef>
                <a:spcPct val="0"/>
              </a:spcBef>
              <a:spcAft>
                <a:spcPct val="0"/>
              </a:spcAft>
            </a:pPr>
            <a:r>
              <a:rPr lang="en-US" sz="2400" dirty="0"/>
              <a:t>Questions</a:t>
            </a:r>
            <a:endParaRPr kumimoji="0" lang="en-US" altLang="en-US" sz="23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766FDF19-F860-FE3A-2349-B9D251228D0F}"/>
              </a:ext>
            </a:extLst>
          </p:cNvPr>
          <p:cNvPicPr>
            <a:picLocks noChangeAspect="1"/>
          </p:cNvPicPr>
          <p:nvPr/>
        </p:nvPicPr>
        <p:blipFill>
          <a:blip r:embed="rId3"/>
          <a:srcRect t="5661" r="23584"/>
          <a:stretch>
            <a:fillRect/>
          </a:stretch>
        </p:blipFill>
        <p:spPr>
          <a:xfrm>
            <a:off x="2448560" y="624272"/>
            <a:ext cx="9162248" cy="5705650"/>
          </a:xfrm>
          <a:prstGeom prst="rect">
            <a:avLst/>
          </a:prstGeom>
        </p:spPr>
      </p:pic>
    </p:spTree>
    <p:extLst>
      <p:ext uri="{BB962C8B-B14F-4D97-AF65-F5344CB8AC3E}">
        <p14:creationId xmlns:p14="http://schemas.microsoft.com/office/powerpoint/2010/main" val="69179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02269-D2BA-17A4-0B1F-3FE40003F5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3551D-AACB-AB0E-839A-13B0B343EFA0}"/>
              </a:ext>
            </a:extLst>
          </p:cNvPr>
          <p:cNvSpPr>
            <a:spLocks noGrp="1"/>
          </p:cNvSpPr>
          <p:nvPr>
            <p:ph type="title"/>
          </p:nvPr>
        </p:nvSpPr>
        <p:spPr/>
        <p:txBody>
          <a:bodyPr/>
          <a:lstStyle/>
          <a:p>
            <a:r>
              <a:rPr lang="en-IN" dirty="0">
                <a:solidFill>
                  <a:schemeClr val="accent1"/>
                </a:solidFill>
              </a:rPr>
              <a:t>Results</a:t>
            </a:r>
          </a:p>
        </p:txBody>
      </p:sp>
      <p:sp>
        <p:nvSpPr>
          <p:cNvPr id="3" name="Rectangle 3">
            <a:extLst>
              <a:ext uri="{FF2B5EF4-FFF2-40B4-BE49-F238E27FC236}">
                <a16:creationId xmlns:a16="http://schemas.microsoft.com/office/drawing/2014/main" id="{DB16F17C-D977-A66A-59E5-F2E3167A0388}"/>
              </a:ext>
            </a:extLst>
          </p:cNvPr>
          <p:cNvSpPr>
            <a:spLocks noChangeArrowheads="1"/>
          </p:cNvSpPr>
          <p:nvPr/>
        </p:nvSpPr>
        <p:spPr bwMode="auto">
          <a:xfrm>
            <a:off x="581191" y="1848396"/>
            <a:ext cx="263969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IN" sz="2400" dirty="0"/>
              <a:t>API References for </a:t>
            </a:r>
          </a:p>
          <a:p>
            <a:pPr lvl="0" eaLnBrk="0" fontAlgn="base" hangingPunct="0">
              <a:spcBef>
                <a:spcPct val="0"/>
              </a:spcBef>
              <a:spcAft>
                <a:spcPct val="0"/>
              </a:spcAft>
            </a:pPr>
            <a:r>
              <a:rPr lang="en-IN" sz="2400" dirty="0"/>
              <a:t>Integration</a:t>
            </a:r>
            <a:endParaRPr kumimoji="0" lang="en-US" altLang="en-US" sz="23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F7DC5DD-480A-34F5-B94A-C61F5973F591}"/>
              </a:ext>
            </a:extLst>
          </p:cNvPr>
          <p:cNvPicPr>
            <a:picLocks noChangeAspect="1"/>
          </p:cNvPicPr>
          <p:nvPr/>
        </p:nvPicPr>
        <p:blipFill>
          <a:blip r:embed="rId2"/>
          <a:srcRect r="25250"/>
          <a:stretch>
            <a:fillRect/>
          </a:stretch>
        </p:blipFill>
        <p:spPr>
          <a:xfrm>
            <a:off x="3647440" y="646276"/>
            <a:ext cx="7963368" cy="5684739"/>
          </a:xfrm>
          <a:prstGeom prst="rect">
            <a:avLst/>
          </a:prstGeom>
        </p:spPr>
      </p:pic>
    </p:spTree>
    <p:extLst>
      <p:ext uri="{BB962C8B-B14F-4D97-AF65-F5344CB8AC3E}">
        <p14:creationId xmlns:p14="http://schemas.microsoft.com/office/powerpoint/2010/main" val="1017803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44B41-20E2-F00D-8902-0CA432D640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7E00BD-30C7-B5A3-3068-E6064F9BC175}"/>
              </a:ext>
            </a:extLst>
          </p:cNvPr>
          <p:cNvSpPr>
            <a:spLocks noGrp="1"/>
          </p:cNvSpPr>
          <p:nvPr>
            <p:ph type="title"/>
          </p:nvPr>
        </p:nvSpPr>
        <p:spPr/>
        <p:txBody>
          <a:bodyPr/>
          <a:lstStyle/>
          <a:p>
            <a:r>
              <a:rPr lang="en-IN" dirty="0">
                <a:solidFill>
                  <a:schemeClr val="accent1"/>
                </a:solidFill>
              </a:rPr>
              <a:t>Results</a:t>
            </a:r>
          </a:p>
        </p:txBody>
      </p:sp>
      <p:sp>
        <p:nvSpPr>
          <p:cNvPr id="3" name="Rectangle 3">
            <a:extLst>
              <a:ext uri="{FF2B5EF4-FFF2-40B4-BE49-F238E27FC236}">
                <a16:creationId xmlns:a16="http://schemas.microsoft.com/office/drawing/2014/main" id="{427CD123-F37F-9BDD-8353-00B81AC073F9}"/>
              </a:ext>
            </a:extLst>
          </p:cNvPr>
          <p:cNvSpPr>
            <a:spLocks noChangeArrowheads="1"/>
          </p:cNvSpPr>
          <p:nvPr/>
        </p:nvSpPr>
        <p:spPr bwMode="auto">
          <a:xfrm>
            <a:off x="581191" y="1848396"/>
            <a:ext cx="19983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IN" sz="2400" dirty="0"/>
              <a:t>Deployed AI </a:t>
            </a:r>
          </a:p>
          <a:p>
            <a:pPr lvl="0" eaLnBrk="0" fontAlgn="base" hangingPunct="0">
              <a:spcBef>
                <a:spcPct val="0"/>
              </a:spcBef>
              <a:spcAft>
                <a:spcPct val="0"/>
              </a:spcAft>
            </a:pPr>
            <a:r>
              <a:rPr lang="en-IN" sz="2400" dirty="0"/>
              <a:t>Agent Preview</a:t>
            </a:r>
            <a:endParaRPr kumimoji="0" lang="en-US" altLang="en-US" sz="23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7C461B81-C5FC-702E-A4B1-9CC3728BF8B2}"/>
              </a:ext>
            </a:extLst>
          </p:cNvPr>
          <p:cNvPicPr>
            <a:picLocks noChangeAspect="1"/>
          </p:cNvPicPr>
          <p:nvPr/>
        </p:nvPicPr>
        <p:blipFill>
          <a:blip r:embed="rId2"/>
          <a:srcRect r="18250"/>
          <a:stretch>
            <a:fillRect/>
          </a:stretch>
        </p:blipFill>
        <p:spPr>
          <a:xfrm>
            <a:off x="2844800" y="630420"/>
            <a:ext cx="8766008" cy="5733060"/>
          </a:xfrm>
          <a:prstGeom prst="rect">
            <a:avLst/>
          </a:prstGeom>
        </p:spPr>
      </p:pic>
    </p:spTree>
    <p:extLst>
      <p:ext uri="{BB962C8B-B14F-4D97-AF65-F5344CB8AC3E}">
        <p14:creationId xmlns:p14="http://schemas.microsoft.com/office/powerpoint/2010/main" val="2559128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A7235B3E-D24C-7167-DA9C-D774F9EF7413}"/>
              </a:ext>
            </a:extLst>
          </p:cNvPr>
          <p:cNvPicPr>
            <a:picLocks noChangeAspect="1"/>
          </p:cNvPicPr>
          <p:nvPr/>
        </p:nvPicPr>
        <p:blipFill>
          <a:blip r:embed="rId2"/>
          <a:stretch>
            <a:fillRect/>
          </a:stretch>
        </p:blipFill>
        <p:spPr>
          <a:xfrm>
            <a:off x="5760721" y="581621"/>
            <a:ext cx="5850088" cy="5748060"/>
          </a:xfrm>
          <a:prstGeom prst="rect">
            <a:avLst/>
          </a:prstGeom>
        </p:spPr>
      </p:pic>
      <p:sp>
        <p:nvSpPr>
          <p:cNvPr id="7" name="TextBox 6">
            <a:extLst>
              <a:ext uri="{FF2B5EF4-FFF2-40B4-BE49-F238E27FC236}">
                <a16:creationId xmlns:a16="http://schemas.microsoft.com/office/drawing/2014/main" id="{42C64723-ECDF-9718-4F2E-D50D2434E4D0}"/>
              </a:ext>
            </a:extLst>
          </p:cNvPr>
          <p:cNvSpPr txBox="1"/>
          <p:nvPr/>
        </p:nvSpPr>
        <p:spPr>
          <a:xfrm>
            <a:off x="711200" y="4409440"/>
            <a:ext cx="4856480" cy="2194560"/>
          </a:xfrm>
          <a:prstGeom prst="rect">
            <a:avLst/>
          </a:prstGeom>
          <a:noFill/>
        </p:spPr>
        <p:txBody>
          <a:bodyPr wrap="square" rtlCol="0">
            <a:spAutoFit/>
          </a:bodyPr>
          <a:lstStyle/>
          <a:p>
            <a:endParaRPr lang="en-IN" dirty="0"/>
          </a:p>
        </p:txBody>
      </p:sp>
      <p:sp>
        <p:nvSpPr>
          <p:cNvPr id="11" name="Rectangle 3">
            <a:extLst>
              <a:ext uri="{FF2B5EF4-FFF2-40B4-BE49-F238E27FC236}">
                <a16:creationId xmlns:a16="http://schemas.microsoft.com/office/drawing/2014/main" id="{42C05935-5CA9-4EA8-3966-F71B90FC67EA}"/>
              </a:ext>
            </a:extLst>
          </p:cNvPr>
          <p:cNvSpPr>
            <a:spLocks noChangeArrowheads="1"/>
          </p:cNvSpPr>
          <p:nvPr/>
        </p:nvSpPr>
        <p:spPr bwMode="auto">
          <a:xfrm>
            <a:off x="581191" y="2040756"/>
            <a:ext cx="2183803"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chemeClr val="tx1"/>
                </a:solidFill>
                <a:effectLst/>
                <a:latin typeface="Arial" panose="020B0604020202020204" pitchFamily="34" charset="0"/>
              </a:rPr>
              <a:t> Agent Testing </a:t>
            </a:r>
            <a:r>
              <a:rPr kumimoji="0" lang="en-US" altLang="en-US" sz="2300" b="0" i="0" u="none" strike="noStrike" cap="none" normalizeH="0" baseline="0" dirty="0">
                <a:ln>
                  <a:noFill/>
                </a:ln>
                <a:solidFill>
                  <a:schemeClr val="tx1"/>
                </a:solidFill>
                <a:effectLst/>
              </a:rPr>
              <a:t> </a:t>
            </a:r>
            <a:endParaRPr kumimoji="0" lang="en-US" altLang="en-US" sz="2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3715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305435" indent="-305435" algn="just"/>
            <a:r>
              <a:rPr lang="en-US" sz="2300" dirty="0"/>
              <a:t>The agent successfully analyzes energy data to provide personalized, actionable advice.</a:t>
            </a:r>
          </a:p>
          <a:p>
            <a:pPr marL="305435" indent="-305435" algn="just"/>
            <a:r>
              <a:rPr lang="en-US" sz="2300" dirty="0"/>
              <a:t>It saves users money by identifying high-consumption patterns and suggesting alternatives.</a:t>
            </a:r>
          </a:p>
          <a:p>
            <a:pPr marL="305435" indent="-305435" algn="just"/>
            <a:r>
              <a:rPr lang="en-US" sz="2300" dirty="0"/>
              <a:t>The Smart Home Energy Advisor enhances energy efficiency, reduces costs, and promotes environmental sustainability.</a:t>
            </a:r>
            <a:endParaRPr lang="en-US" sz="23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5847" y="1477417"/>
            <a:ext cx="11043513" cy="2569934"/>
          </a:xfrm>
          <a:prstGeom prst="rect">
            <a:avLst/>
          </a:prstGeom>
        </p:spPr>
        <p:txBody>
          <a:bodyPr wrap="square">
            <a:spAutoFit/>
          </a:bodyPr>
          <a:lstStyle/>
          <a:p>
            <a:r>
              <a:rPr lang="en-US" sz="2300" b="1" dirty="0"/>
              <a:t>Repository Access Information</a:t>
            </a:r>
          </a:p>
          <a:p>
            <a:r>
              <a:rPr lang="en-US" sz="2300" dirty="0"/>
              <a:t>The GitHub repository contains all source code and project files for the Smart Home Energy Advisor Agent, including a comprehensive README.md for setup and usage guidance.</a:t>
            </a:r>
          </a:p>
          <a:p>
            <a:endParaRPr lang="en-IN" sz="2300" dirty="0"/>
          </a:p>
          <a:p>
            <a:endParaRPr lang="en-IN" sz="2300" dirty="0"/>
          </a:p>
          <a:p>
            <a:r>
              <a:rPr lang="en-IN" sz="2300" dirty="0"/>
              <a:t>Git hub </a:t>
            </a:r>
            <a:r>
              <a:rPr lang="en-IN" sz="2300" dirty="0" err="1"/>
              <a:t>lik</a:t>
            </a:r>
            <a:r>
              <a:rPr lang="en-IN" sz="2300" dirty="0"/>
              <a:t> : </a:t>
            </a:r>
            <a:r>
              <a:rPr lang="en-IN" sz="2300" dirty="0">
                <a:hlinkClick r:id="rId2"/>
              </a:rPr>
              <a:t>https://github.com/harshitsingh02/Smart-Home-Energy-Advisor-Agent</a:t>
            </a:r>
            <a:endParaRPr lang="en-IN" sz="2300" dirty="0"/>
          </a:p>
        </p:txBody>
      </p:sp>
      <p:sp>
        <p:nvSpPr>
          <p:cNvPr id="2" name="Title 1">
            <a:extLst>
              <a:ext uri="{FF2B5EF4-FFF2-40B4-BE49-F238E27FC236}">
                <a16:creationId xmlns:a16="http://schemas.microsoft.com/office/drawing/2014/main" id="{CE98625E-BE47-D325-E716-3CFCDBAA61EB}"/>
              </a:ext>
            </a:extLst>
          </p:cNvPr>
          <p:cNvSpPr>
            <a:spLocks noGrp="1"/>
          </p:cNvSpPr>
          <p:nvPr>
            <p:ph type="title"/>
          </p:nvPr>
        </p:nvSpPr>
        <p:spPr>
          <a:xfrm>
            <a:off x="438952" y="702156"/>
            <a:ext cx="11029616" cy="530296"/>
          </a:xfrm>
        </p:spPr>
        <p:txBody>
          <a:bodyPr/>
          <a:lstStyle/>
          <a:p>
            <a:r>
              <a:rPr lang="en-IN" dirty="0">
                <a:solidFill>
                  <a:schemeClr val="accent1"/>
                </a:solidFill>
              </a:rPr>
              <a:t>GitHub Link</a:t>
            </a:r>
          </a:p>
        </p:txBody>
      </p:sp>
    </p:spTree>
    <p:extLst>
      <p:ext uri="{BB962C8B-B14F-4D97-AF65-F5344CB8AC3E}">
        <p14:creationId xmlns:p14="http://schemas.microsoft.com/office/powerpoint/2010/main" val="1098887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pic>
        <p:nvPicPr>
          <p:cNvPr id="5" name="Content Placeholder 4">
            <a:extLst>
              <a:ext uri="{FF2B5EF4-FFF2-40B4-BE49-F238E27FC236}">
                <a16:creationId xmlns:a16="http://schemas.microsoft.com/office/drawing/2014/main" id="{4B96AAB6-88FC-BB64-324D-AE3D7C9AE3DA}"/>
              </a:ext>
            </a:extLst>
          </p:cNvPr>
          <p:cNvPicPr>
            <a:picLocks noGrp="1" noChangeAspect="1"/>
          </p:cNvPicPr>
          <p:nvPr>
            <p:ph idx="1"/>
          </p:nvPr>
        </p:nvPicPr>
        <p:blipFill>
          <a:blip r:embed="rId2"/>
          <a:stretch>
            <a:fillRect/>
          </a:stretch>
        </p:blipFill>
        <p:spPr>
          <a:xfrm>
            <a:off x="4104641" y="608369"/>
            <a:ext cx="7506168" cy="5769157"/>
          </a:xfrm>
        </p:spPr>
      </p:pic>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474746"/>
            <a:ext cx="11029615" cy="4673324"/>
          </a:xfrm>
        </p:spPr>
        <p:txBody>
          <a:bodyPr>
            <a:normAutofit/>
          </a:bodyPr>
          <a:lstStyle/>
          <a:p>
            <a:pPr marL="305435" indent="-305435" algn="just"/>
            <a:r>
              <a:rPr lang="en-US" sz="2300" b="1" dirty="0"/>
              <a:t>Real-Time IoT Integration:</a:t>
            </a:r>
            <a:r>
              <a:rPr lang="en-US" sz="2300" dirty="0"/>
              <a:t> Connect to smart plugs and meters for live energy monitoring.</a:t>
            </a:r>
          </a:p>
          <a:p>
            <a:pPr marL="305435" indent="-305435" algn="just"/>
            <a:r>
              <a:rPr lang="en-US" sz="2300" b="1" dirty="0"/>
              <a:t>Predictive Cost Forecasting:</a:t>
            </a:r>
            <a:r>
              <a:rPr lang="en-US" sz="2300" dirty="0"/>
              <a:t> Warn users if their consumption is likely to lead to a high bill.</a:t>
            </a:r>
          </a:p>
          <a:p>
            <a:pPr marL="305435" indent="-305435" algn="just"/>
            <a:r>
              <a:rPr lang="en-US" sz="2300" b="1" dirty="0"/>
              <a:t>Mobile App Integration:</a:t>
            </a:r>
            <a:r>
              <a:rPr lang="en-US" sz="2300" dirty="0"/>
              <a:t> Create a user-friendly app for on-the-go energy insights.</a:t>
            </a:r>
          </a:p>
          <a:p>
            <a:pPr marL="305435" indent="-305435" algn="just"/>
            <a:r>
              <a:rPr lang="en-US" sz="2300" b="1" dirty="0"/>
              <a:t>Automated Control:</a:t>
            </a:r>
            <a:r>
              <a:rPr lang="en-US" sz="2300" dirty="0"/>
              <a:t> Allow the agent to automatically turn off non-essential devices.</a:t>
            </a:r>
          </a:p>
          <a:p>
            <a:pPr marL="305435" indent="-305435" algn="just"/>
            <a:r>
              <a:rPr lang="en-US" sz="2300" b="1" dirty="0"/>
              <a:t>Gamification:</a:t>
            </a:r>
            <a:r>
              <a:rPr lang="en-US" sz="2300" dirty="0"/>
              <a:t> Add energy-saving goals and challenges to motivate users.</a:t>
            </a:r>
          </a:p>
          <a:p>
            <a:pPr marL="305435" indent="-305435" algn="just"/>
            <a:endParaRPr lang="en-US" sz="2300" dirty="0">
              <a:latin typeface="Calibri"/>
              <a:ea typeface="+mn-lt"/>
              <a:cs typeface="+mn-lt"/>
            </a:endParaRPr>
          </a:p>
        </p:txBody>
      </p:sp>
      <p:sp>
        <p:nvSpPr>
          <p:cNvPr id="2" name="Title 1">
            <a:extLst>
              <a:ext uri="{FF2B5EF4-FFF2-40B4-BE49-F238E27FC236}">
                <a16:creationId xmlns:a16="http://schemas.microsoft.com/office/drawing/2014/main" id="{8AE1DAA3-7854-892A-BD12-7A74A8E973AD}"/>
              </a:ext>
            </a:extLst>
          </p:cNvPr>
          <p:cNvSpPr>
            <a:spLocks noGrp="1"/>
          </p:cNvSpPr>
          <p:nvPr>
            <p:ph type="title"/>
          </p:nvPr>
        </p:nvSpPr>
        <p:spPr>
          <a:xfrm>
            <a:off x="581192" y="702156"/>
            <a:ext cx="11029616" cy="530296"/>
          </a:xfrm>
        </p:spPr>
        <p:txBody>
          <a:bodyPr/>
          <a:lstStyle/>
          <a:p>
            <a:r>
              <a:rPr lang="en-IN" dirty="0">
                <a:solidFill>
                  <a:schemeClr val="accent1"/>
                </a:solidFil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130852"/>
            <a:ext cx="3320248" cy="530296"/>
          </a:xfrm>
        </p:spPr>
        <p:txBody>
          <a:bodyPr>
            <a:normAutofit/>
          </a:bodyPr>
          <a:lstStyle/>
          <a:p>
            <a:pPr marL="0" indent="0">
              <a:buNone/>
            </a:pPr>
            <a:r>
              <a:rPr lang="en-IN" sz="1800" b="1" dirty="0"/>
              <a:t>Getting started with AI</a:t>
            </a:r>
          </a:p>
        </p:txBody>
      </p:sp>
      <p:pic>
        <p:nvPicPr>
          <p:cNvPr id="5" name="Picture 4">
            <a:extLst>
              <a:ext uri="{FF2B5EF4-FFF2-40B4-BE49-F238E27FC236}">
                <a16:creationId xmlns:a16="http://schemas.microsoft.com/office/drawing/2014/main" id="{DE5AC821-86FA-1652-3D76-4EEA29D68338}"/>
              </a:ext>
            </a:extLst>
          </p:cNvPr>
          <p:cNvPicPr>
            <a:picLocks noChangeAspect="1"/>
          </p:cNvPicPr>
          <p:nvPr/>
        </p:nvPicPr>
        <p:blipFill>
          <a:blip r:embed="rId2"/>
          <a:stretch>
            <a:fillRect/>
          </a:stretch>
        </p:blipFill>
        <p:spPr>
          <a:xfrm>
            <a:off x="4145281" y="683361"/>
            <a:ext cx="7465528" cy="5553763"/>
          </a:xfrm>
          <a:prstGeom prst="rect">
            <a:avLst/>
          </a:prstGeom>
        </p:spPr>
      </p:pic>
      <p:sp>
        <p:nvSpPr>
          <p:cNvPr id="6" name="TextBox 5">
            <a:extLst>
              <a:ext uri="{FF2B5EF4-FFF2-40B4-BE49-F238E27FC236}">
                <a16:creationId xmlns:a16="http://schemas.microsoft.com/office/drawing/2014/main" id="{675D2C9F-60AE-0D74-1F6E-65C44E86392D}"/>
              </a:ext>
            </a:extLst>
          </p:cNvPr>
          <p:cNvSpPr txBox="1"/>
          <p:nvPr/>
        </p:nvSpPr>
        <p:spPr>
          <a:xfrm>
            <a:off x="581191" y="2089844"/>
            <a:ext cx="3139440" cy="738664"/>
          </a:xfrm>
          <a:prstGeom prst="rect">
            <a:avLst/>
          </a:prstGeom>
          <a:noFill/>
        </p:spPr>
        <p:txBody>
          <a:bodyPr wrap="square" rtlCol="0">
            <a:spAutoFit/>
          </a:bodyPr>
          <a:lstStyle/>
          <a:p>
            <a:r>
              <a:rPr lang="en-IN" sz="1400" dirty="0"/>
              <a:t>Verification Link:</a:t>
            </a:r>
            <a:br>
              <a:rPr lang="en-IN" sz="1400" dirty="0"/>
            </a:br>
            <a:r>
              <a:rPr lang="en-IN" sz="1400" dirty="0">
                <a:hlinkClick r:id="rId3"/>
              </a:rPr>
              <a:t>https://www.credly.com/badges/ff9fcd18-95dd-4fb5-8334-28ea98f9603b</a:t>
            </a:r>
            <a:endParaRPr lang="en-IN" sz="1400" dirty="0"/>
          </a:p>
        </p:txBody>
      </p:sp>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513BD-26A3-C644-5555-17B82F175C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3E932-C135-E67C-67B2-7F1D7434BAA8}"/>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EA13E5C2-2AC8-734E-5986-5BB59D62E377}"/>
              </a:ext>
            </a:extLst>
          </p:cNvPr>
          <p:cNvSpPr>
            <a:spLocks noGrp="1"/>
          </p:cNvSpPr>
          <p:nvPr>
            <p:ph idx="1"/>
          </p:nvPr>
        </p:nvSpPr>
        <p:spPr>
          <a:xfrm>
            <a:off x="581191" y="1232452"/>
            <a:ext cx="3320248" cy="530296"/>
          </a:xfrm>
        </p:spPr>
        <p:txBody>
          <a:bodyPr>
            <a:noAutofit/>
          </a:bodyPr>
          <a:lstStyle/>
          <a:p>
            <a:pPr marL="0" indent="0">
              <a:buNone/>
            </a:pPr>
            <a:r>
              <a:rPr lang="en-US" sz="1800" b="1" dirty="0"/>
              <a:t>Journey to Cloud: Envisioning Your Solution</a:t>
            </a:r>
            <a:endParaRPr lang="en-IN" sz="1800" b="1" dirty="0"/>
          </a:p>
        </p:txBody>
      </p:sp>
      <p:sp>
        <p:nvSpPr>
          <p:cNvPr id="6" name="TextBox 5">
            <a:extLst>
              <a:ext uri="{FF2B5EF4-FFF2-40B4-BE49-F238E27FC236}">
                <a16:creationId xmlns:a16="http://schemas.microsoft.com/office/drawing/2014/main" id="{73930678-3EBB-46D7-EA8E-3A08D06F423F}"/>
              </a:ext>
            </a:extLst>
          </p:cNvPr>
          <p:cNvSpPr txBox="1"/>
          <p:nvPr/>
        </p:nvSpPr>
        <p:spPr>
          <a:xfrm>
            <a:off x="581191" y="2089844"/>
            <a:ext cx="3139440" cy="738664"/>
          </a:xfrm>
          <a:prstGeom prst="rect">
            <a:avLst/>
          </a:prstGeom>
          <a:noFill/>
        </p:spPr>
        <p:txBody>
          <a:bodyPr wrap="square" rtlCol="0">
            <a:spAutoFit/>
          </a:bodyPr>
          <a:lstStyle/>
          <a:p>
            <a:r>
              <a:rPr lang="en-IN" sz="1400" dirty="0"/>
              <a:t>Verification Link:</a:t>
            </a:r>
            <a:br>
              <a:rPr lang="en-IN" sz="1400" dirty="0"/>
            </a:br>
            <a:r>
              <a:rPr lang="en-IN" sz="1400" dirty="0">
                <a:hlinkClick r:id="rId2"/>
              </a:rPr>
              <a:t>https://www.credly.com/badges/3671c13e-4100-4971-87af-0dd9b80416bb</a:t>
            </a:r>
            <a:endParaRPr lang="en-IN" sz="1400" dirty="0"/>
          </a:p>
        </p:txBody>
      </p:sp>
      <p:pic>
        <p:nvPicPr>
          <p:cNvPr id="7" name="Picture 6">
            <a:extLst>
              <a:ext uri="{FF2B5EF4-FFF2-40B4-BE49-F238E27FC236}">
                <a16:creationId xmlns:a16="http://schemas.microsoft.com/office/drawing/2014/main" id="{91F8E2CC-F687-D0F9-3E65-49E556A14561}"/>
              </a:ext>
            </a:extLst>
          </p:cNvPr>
          <p:cNvPicPr>
            <a:picLocks noChangeAspect="1"/>
          </p:cNvPicPr>
          <p:nvPr/>
        </p:nvPicPr>
        <p:blipFill>
          <a:blip r:embed="rId3"/>
          <a:stretch>
            <a:fillRect/>
          </a:stretch>
        </p:blipFill>
        <p:spPr>
          <a:xfrm>
            <a:off x="4138034" y="702156"/>
            <a:ext cx="7472774" cy="5534968"/>
          </a:xfrm>
          <a:prstGeom prst="rect">
            <a:avLst/>
          </a:prstGeom>
        </p:spPr>
      </p:pic>
    </p:spTree>
    <p:extLst>
      <p:ext uri="{BB962C8B-B14F-4D97-AF65-F5344CB8AC3E}">
        <p14:creationId xmlns:p14="http://schemas.microsoft.com/office/powerpoint/2010/main" val="402623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hlinkClick r:id="rId2" action="ppaction://hlinksldjump"/>
              </a:rPr>
              <a:t>Problem Statement </a:t>
            </a:r>
            <a:endParaRPr lang="en-US" sz="2000" b="1" dirty="0">
              <a:latin typeface="Arial"/>
              <a:ea typeface="+mn-lt"/>
              <a:cs typeface="Arial"/>
            </a:endParaRPr>
          </a:p>
          <a:p>
            <a:pPr marL="305435" indent="-305435"/>
            <a:r>
              <a:rPr lang="en-US" sz="2000" b="1" dirty="0">
                <a:latin typeface="Arial"/>
                <a:ea typeface="+mn-lt"/>
                <a:cs typeface="Arial"/>
                <a:hlinkClick r:id="rId3" action="ppaction://hlinksldjump"/>
              </a:rPr>
              <a:t>Technology used</a:t>
            </a:r>
            <a:endParaRPr lang="en-US" dirty="0">
              <a:latin typeface="Arial"/>
              <a:cs typeface="Arial"/>
            </a:endParaRPr>
          </a:p>
          <a:p>
            <a:pPr marL="305435" indent="-305435"/>
            <a:r>
              <a:rPr lang="en-US" sz="2000" b="1" dirty="0">
                <a:latin typeface="Arial"/>
                <a:ea typeface="+mn-lt"/>
                <a:cs typeface="+mn-lt"/>
                <a:hlinkClick r:id="rId4" action="ppaction://hlinksldjump"/>
              </a:rPr>
              <a:t>Wow factor </a:t>
            </a:r>
            <a:endParaRPr lang="en-US" sz="2000" dirty="0">
              <a:latin typeface="Arial"/>
              <a:ea typeface="+mn-lt"/>
              <a:cs typeface="+mn-lt"/>
            </a:endParaRPr>
          </a:p>
          <a:p>
            <a:pPr marL="305435" indent="-305435"/>
            <a:r>
              <a:rPr lang="en-US" sz="2000" b="1" dirty="0">
                <a:latin typeface="Arial"/>
                <a:ea typeface="+mn-lt"/>
                <a:cs typeface="+mn-lt"/>
                <a:hlinkClick r:id="rId5" action="ppaction://hlinksldjump"/>
              </a:rPr>
              <a:t>End users</a:t>
            </a:r>
            <a:endParaRPr lang="en-US" sz="2000" b="1" dirty="0">
              <a:latin typeface="Arial"/>
              <a:ea typeface="+mn-lt"/>
              <a:cs typeface="+mn-lt"/>
            </a:endParaRPr>
          </a:p>
          <a:p>
            <a:pPr marL="305435" indent="-305435"/>
            <a:r>
              <a:rPr lang="en-US" sz="2000" b="1" dirty="0">
                <a:latin typeface="Arial"/>
                <a:ea typeface="+mn-lt"/>
                <a:cs typeface="+mn-lt"/>
                <a:hlinkClick r:id="rId6" action="ppaction://hlinksldjump"/>
              </a:rPr>
              <a:t>Result</a:t>
            </a:r>
            <a:endParaRPr lang="en-US" sz="2000" b="1" dirty="0">
              <a:latin typeface="Arial"/>
              <a:ea typeface="+mn-lt"/>
              <a:cs typeface="+mn-lt"/>
            </a:endParaRPr>
          </a:p>
          <a:p>
            <a:pPr marL="305435" indent="-305435"/>
            <a:r>
              <a:rPr lang="en-US" sz="2000" b="1" dirty="0">
                <a:latin typeface="Arial"/>
                <a:ea typeface="+mn-lt"/>
                <a:cs typeface="+mn-lt"/>
                <a:hlinkClick r:id="rId7" action="ppaction://hlinksldjump"/>
              </a:rPr>
              <a:t>Conclusion</a:t>
            </a:r>
            <a:endParaRPr lang="en-US" sz="2000" b="1" dirty="0">
              <a:latin typeface="Arial"/>
              <a:ea typeface="+mn-lt"/>
              <a:cs typeface="+mn-lt"/>
            </a:endParaRPr>
          </a:p>
          <a:p>
            <a:pPr marL="305435" indent="-305435"/>
            <a:r>
              <a:rPr lang="en-US" sz="2000" b="1" dirty="0">
                <a:latin typeface="Arial"/>
                <a:ea typeface="+mn-lt"/>
                <a:cs typeface="+mn-lt"/>
                <a:hlinkClick r:id="rId8" action="ppaction://hlinksldjump"/>
              </a:rPr>
              <a:t>Git-hub Link</a:t>
            </a:r>
            <a:endParaRPr lang="en-US" sz="2000" b="1" dirty="0">
              <a:latin typeface="Arial"/>
              <a:ea typeface="+mn-lt"/>
              <a:cs typeface="+mn-lt"/>
            </a:endParaRPr>
          </a:p>
          <a:p>
            <a:pPr marL="305435" indent="-305435"/>
            <a:r>
              <a:rPr lang="en-US" sz="2000" b="1" dirty="0">
                <a:latin typeface="Arial"/>
                <a:ea typeface="+mn-lt"/>
                <a:cs typeface="+mn-lt"/>
                <a:hlinkClick r:id="rId9" action="ppaction://hlinksldjump"/>
              </a:rPr>
              <a:t>Future scope</a:t>
            </a:r>
            <a:endParaRPr lang="en-US" sz="2000" b="1" dirty="0">
              <a:latin typeface="Arial"/>
              <a:ea typeface="+mn-lt"/>
              <a:cs typeface="+mn-lt"/>
            </a:endParaRPr>
          </a:p>
          <a:p>
            <a:pPr marL="305435" indent="-305435"/>
            <a:r>
              <a:rPr lang="en-US" sz="2000" b="1" dirty="0">
                <a:latin typeface="Arial"/>
                <a:ea typeface="+mn-lt"/>
                <a:cs typeface="+mn-lt"/>
                <a:hlinkClick r:id="rId10" action="ppaction://hlinksldjump"/>
              </a:rPr>
              <a:t>IBM Certifications</a:t>
            </a: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6326" y="583337"/>
            <a:ext cx="2115387" cy="369332"/>
          </a:xfrm>
          <a:prstGeom prst="rect">
            <a:avLst/>
          </a:prstGeom>
        </p:spPr>
        <p:txBody>
          <a:bodyPr wrap="none">
            <a:spAutoFit/>
          </a:bodyPr>
          <a:lstStyle/>
          <a:p>
            <a:r>
              <a:rPr lang="en-IN" b="1" dirty="0"/>
              <a:t>RAG LAB certificate </a:t>
            </a:r>
          </a:p>
        </p:txBody>
      </p:sp>
      <p:pic>
        <p:nvPicPr>
          <p:cNvPr id="3" name="Picture 2">
            <a:extLst>
              <a:ext uri="{FF2B5EF4-FFF2-40B4-BE49-F238E27FC236}">
                <a16:creationId xmlns:a16="http://schemas.microsoft.com/office/drawing/2014/main" id="{51978B49-4CB3-A3CB-C3EB-63A70FFEDD2E}"/>
              </a:ext>
            </a:extLst>
          </p:cNvPr>
          <p:cNvPicPr>
            <a:picLocks noChangeAspect="1"/>
          </p:cNvPicPr>
          <p:nvPr/>
        </p:nvPicPr>
        <p:blipFill>
          <a:blip r:embed="rId2"/>
          <a:stretch>
            <a:fillRect/>
          </a:stretch>
        </p:blipFill>
        <p:spPr>
          <a:xfrm>
            <a:off x="1434020" y="1044109"/>
            <a:ext cx="8634540" cy="5358918"/>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290864" cy="4673324"/>
          </a:xfrm>
        </p:spPr>
        <p:txBody>
          <a:bodyPr>
            <a:normAutofit lnSpcReduction="10000"/>
          </a:bodyPr>
          <a:lstStyle/>
          <a:p>
            <a:pPr algn="just"/>
            <a:r>
              <a:rPr lang="en-US" sz="2600" b="1" dirty="0">
                <a:latin typeface="Arial" panose="020B0604020202020204" pitchFamily="34" charset="0"/>
                <a:cs typeface="Arial" panose="020B0604020202020204" pitchFamily="34" charset="0"/>
              </a:rPr>
              <a:t>Problem Statement: Energy Management Challenges in Smart Homes</a:t>
            </a:r>
          </a:p>
          <a:p>
            <a:pPr marL="324000" lvl="1" indent="0" algn="just">
              <a:buNone/>
            </a:pPr>
            <a:r>
              <a:rPr lang="en-US" sz="2300" dirty="0">
                <a:latin typeface="Arial" panose="020B0604020202020204" pitchFamily="34" charset="0"/>
                <a:cs typeface="Arial" panose="020B0604020202020204" pitchFamily="34" charset="0"/>
              </a:rPr>
              <a:t>Many households find it difficult to understand their electricity consumption, leading to wasted energy, higher costs, and increased carbon footprint due to unclear energy bills and lack of appliance usage insight.</a:t>
            </a:r>
          </a:p>
          <a:p>
            <a:pPr algn="just"/>
            <a:r>
              <a:rPr lang="en-US" sz="2400" b="1" dirty="0">
                <a:latin typeface="Arial" panose="020B0604020202020204" pitchFamily="34" charset="0"/>
                <a:cs typeface="Arial" panose="020B0604020202020204" pitchFamily="34" charset="0"/>
              </a:rPr>
              <a:t>Proposed Solution: AI-Powered Advisor Agent Solution</a:t>
            </a:r>
          </a:p>
          <a:p>
            <a:pPr marL="324000" lvl="1" indent="0" algn="just">
              <a:buNone/>
            </a:pPr>
            <a:r>
              <a:rPr lang="en-US" sz="2300" dirty="0">
                <a:latin typeface="Arial" panose="020B0604020202020204" pitchFamily="34" charset="0"/>
                <a:cs typeface="Arial" panose="020B0604020202020204" pitchFamily="34" charset="0"/>
              </a:rPr>
              <a:t>An AI agent on IBM Cloud uses Granite LLM and RAG to analyze household energy data, providing clear, data-driven advice through natural language interaction to help users optimize energy use effectively.</a:t>
            </a:r>
          </a:p>
          <a:p>
            <a:pPr marL="0" indent="0" algn="just">
              <a:buNone/>
            </a:pPr>
            <a:br>
              <a:rPr lang="en-US" sz="2300" dirty="0">
                <a:latin typeface="Arial" panose="020B0604020202020204" pitchFamily="34" charset="0"/>
                <a:ea typeface="Calibri"/>
                <a:cs typeface="Arial" panose="020B0604020202020204" pitchFamily="34" charset="0"/>
              </a:rPr>
            </a:br>
            <a:endParaRPr lang="en-US" sz="2300" dirty="0">
              <a:solidFill>
                <a:srgbClr val="404040"/>
              </a:solidFill>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90871" y="1417579"/>
            <a:ext cx="11219937" cy="4678422"/>
          </a:xfrm>
        </p:spPr>
        <p:txBody>
          <a:bodyPr vert="horz" lIns="91440" tIns="45720" rIns="91440" bIns="45720" numCol="1" rtlCol="0" anchor="ctr">
            <a:noAutofit/>
          </a:bodyPr>
          <a:lstStyle/>
          <a:p>
            <a:pPr>
              <a:lnSpc>
                <a:spcPct val="100000"/>
              </a:lnSpc>
            </a:pPr>
            <a:r>
              <a:rPr lang="en-IN" sz="2300" b="1" dirty="0"/>
              <a:t>Technologies:</a:t>
            </a:r>
          </a:p>
          <a:p>
            <a:pPr lvl="1">
              <a:buFont typeface="Arial" panose="020B0604020202020204" pitchFamily="34" charset="0"/>
              <a:buChar char="•"/>
            </a:pPr>
            <a:r>
              <a:rPr lang="en-IN" sz="2300" dirty="0"/>
              <a:t>IBM watsonx.ai Studio</a:t>
            </a:r>
          </a:p>
          <a:p>
            <a:pPr lvl="1">
              <a:buFont typeface="Arial" panose="020B0604020202020204" pitchFamily="34" charset="0"/>
              <a:buChar char="•"/>
            </a:pPr>
            <a:r>
              <a:rPr lang="en-IN" sz="2300" dirty="0"/>
              <a:t>IBM Granite Foundation Model (LLM)</a:t>
            </a:r>
          </a:p>
          <a:p>
            <a:pPr lvl="1">
              <a:buFont typeface="Arial" panose="020B0604020202020204" pitchFamily="34" charset="0"/>
              <a:buChar char="•"/>
            </a:pPr>
            <a:r>
              <a:rPr lang="en-IN" sz="2300" dirty="0"/>
              <a:t>Vector Index for Retrieval-Augmented Generation</a:t>
            </a:r>
          </a:p>
          <a:p>
            <a:pPr lvl="1">
              <a:buFont typeface="Arial" panose="020B0604020202020204" pitchFamily="34" charset="0"/>
              <a:buChar char="•"/>
            </a:pPr>
            <a:r>
              <a:rPr lang="en-IN" sz="2300" dirty="0"/>
              <a:t>Household Power Consumption Dataset (.txt format)</a:t>
            </a:r>
          </a:p>
          <a:p>
            <a:pPr lvl="1">
              <a:buFont typeface="Arial" panose="020B0604020202020204" pitchFamily="34" charset="0"/>
              <a:buChar char="•"/>
            </a:pPr>
            <a:r>
              <a:rPr lang="en-IN" sz="2300" dirty="0"/>
              <a:t>Natural Language Processing (NLP)</a:t>
            </a:r>
          </a:p>
          <a:p>
            <a:pPr lvl="1">
              <a:buFont typeface="Arial" panose="020B0604020202020204" pitchFamily="34" charset="0"/>
              <a:buChar char="•"/>
            </a:pPr>
            <a:r>
              <a:rPr lang="en-IN" sz="2300" dirty="0"/>
              <a:t>IBM Cloud Object Storage</a:t>
            </a:r>
          </a:p>
          <a:p>
            <a:pPr marL="324000" lvl="1" indent="0">
              <a:buNone/>
            </a:pPr>
            <a:endParaRPr lang="en-IN" sz="23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noAutofit/>
          </a:bodyPr>
          <a:lstStyle/>
          <a:p>
            <a:r>
              <a:rPr lang="en-IN" sz="4000"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403392" y="1092338"/>
            <a:ext cx="11029615" cy="4673324"/>
          </a:xfrm>
        </p:spPr>
        <p:txBody>
          <a:bodyPr/>
          <a:lstStyle/>
          <a:p>
            <a:pPr>
              <a:lnSpc>
                <a:spcPct val="100000"/>
              </a:lnSpc>
            </a:pPr>
            <a:r>
              <a:rPr lang="en-IN" sz="2300" b="1" dirty="0"/>
              <a:t>Cloud Services :</a:t>
            </a:r>
            <a:endParaRPr lang="en-IN" sz="2300" dirty="0"/>
          </a:p>
          <a:p>
            <a:pPr lvl="1">
              <a:buFont typeface="Arial" panose="020B0604020202020204" pitchFamily="34" charset="0"/>
              <a:buChar char="•"/>
            </a:pPr>
            <a:r>
              <a:rPr lang="en-IN" sz="2300" dirty="0"/>
              <a:t>Watsonx.ai Studio</a:t>
            </a:r>
          </a:p>
          <a:p>
            <a:pPr lvl="1">
              <a:buFont typeface="Arial" panose="020B0604020202020204" pitchFamily="34" charset="0"/>
              <a:buChar char="•"/>
            </a:pPr>
            <a:r>
              <a:rPr lang="en-IN" sz="2300" dirty="0"/>
              <a:t>IBM Granite Model</a:t>
            </a:r>
          </a:p>
          <a:p>
            <a:pPr lvl="1">
              <a:buFont typeface="Arial" panose="020B0604020202020204" pitchFamily="34" charset="0"/>
              <a:buChar char="•"/>
            </a:pPr>
            <a:r>
              <a:rPr lang="en-IN" sz="2300" dirty="0" err="1"/>
              <a:t>Watsonx</a:t>
            </a:r>
            <a:r>
              <a:rPr lang="en-IN" sz="2300" dirty="0"/>
              <a:t> Vector Index</a:t>
            </a:r>
          </a:p>
          <a:p>
            <a:pPr lvl="1">
              <a:buFont typeface="Arial" panose="020B0604020202020204" pitchFamily="34" charset="0"/>
              <a:buChar char="•"/>
            </a:pPr>
            <a:r>
              <a:rPr lang="en-IN" sz="2300" dirty="0"/>
              <a:t>IBM Cloud Lite Account</a:t>
            </a:r>
          </a:p>
          <a:p>
            <a:pPr lvl="1">
              <a:buFont typeface="Arial" panose="020B0604020202020204" pitchFamily="34" charset="0"/>
              <a:buChar char="•"/>
            </a:pPr>
            <a:r>
              <a:rPr lang="en-IN" sz="2300" dirty="0"/>
              <a:t>IBM Cloud IAM</a:t>
            </a:r>
          </a:p>
          <a:p>
            <a:pPr lvl="1">
              <a:buFont typeface="Arial" panose="020B0604020202020204" pitchFamily="34" charset="0"/>
              <a:buChar char="•"/>
            </a:pPr>
            <a:r>
              <a:rPr lang="en-IN" sz="2300" dirty="0"/>
              <a:t>IBM Cloud Object Storage</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76867"/>
            <a:ext cx="11029615" cy="6223000"/>
          </a:xfrm>
        </p:spPr>
        <p:txBody>
          <a:bodyPr>
            <a:normAutofit/>
          </a:bodyPr>
          <a:lstStyle/>
          <a:p>
            <a:pPr algn="just"/>
            <a:r>
              <a:rPr lang="en-US" sz="2300" b="1" dirty="0"/>
              <a:t>Unique Features of the Smart Home Energy Advisor Agent</a:t>
            </a:r>
          </a:p>
          <a:p>
            <a:pPr marL="324000" lvl="1" indent="0" algn="just">
              <a:buNone/>
            </a:pPr>
            <a:r>
              <a:rPr lang="en-US" sz="2300" dirty="0"/>
              <a:t>Utilizes Retrieval-Augmented Generation to answer from home energy data, built on IBM Cloud's watsonx.ai, extends with real-time weather and energy tips, identifies high power appliance groups, and delivers clear, actionable advice.</a:t>
            </a:r>
          </a:p>
          <a:p>
            <a:pPr algn="just"/>
            <a:r>
              <a:rPr lang="en-US" sz="2300" b="1" dirty="0"/>
              <a:t>Benefits Distinguishing It from Existing Solutions</a:t>
            </a:r>
          </a:p>
          <a:p>
            <a:pPr marL="324000" lvl="1" indent="0" algn="just">
              <a:buNone/>
            </a:pPr>
            <a:r>
              <a:rPr lang="en-US" sz="2300" dirty="0"/>
              <a:t>Combines AI with real household data for personalized guidance, offers easy-to-understand insights, helps reduce electricity bills, supports sustainability, and allows future enhancements with real-time data and expanded tools.</a:t>
            </a:r>
          </a:p>
          <a:p>
            <a:pPr marL="324000" lvl="1" indent="0" algn="just">
              <a:buNone/>
            </a:pPr>
            <a:r>
              <a:rPr lang="en-US" sz="2400" dirty="0"/>
              <a:t>Can be extended with tools to fetch real-time weather data or general energy-saving tips.</a:t>
            </a:r>
          </a:p>
          <a:p>
            <a:pPr marL="324000" lvl="1" indent="0" algn="just">
              <a:buNone/>
            </a:pPr>
            <a:r>
              <a:rPr lang="en-US" sz="2400" dirty="0"/>
              <a:t>Identifies which specific appliance groups (kitchen, laundry) are using the most power.</a:t>
            </a:r>
            <a:endParaRPr lang="en-US" sz="2300" dirty="0"/>
          </a:p>
          <a:p>
            <a:pPr marL="324000" lvl="1" indent="0" algn="just">
              <a:buNone/>
            </a:pPr>
            <a:endParaRPr lang="en-US" sz="2300" dirty="0"/>
          </a:p>
          <a:p>
            <a:pPr marL="324000" lvl="1" indent="0" algn="just">
              <a:buNone/>
            </a:pPr>
            <a:endParaRPr lang="en-US" sz="2300"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305435" indent="-305435"/>
            <a:r>
              <a:rPr lang="en-US" sz="2300" dirty="0">
                <a:latin typeface="Arial" panose="020B0604020202020204" pitchFamily="34" charset="0"/>
                <a:cs typeface="Arial" panose="020B0604020202020204" pitchFamily="34" charset="0"/>
              </a:rPr>
              <a:t>Homeowners and renters looking to save on electricity bills</a:t>
            </a:r>
            <a:endParaRPr lang="en-IN" sz="2300" dirty="0">
              <a:latin typeface="Arial" panose="020B0604020202020204" pitchFamily="34" charset="0"/>
              <a:ea typeface="+mn-lt"/>
              <a:cs typeface="Arial" panose="020B0604020202020204" pitchFamily="34" charset="0"/>
            </a:endParaRPr>
          </a:p>
          <a:p>
            <a:pPr marL="305435" indent="-305435"/>
            <a:r>
              <a:rPr lang="en-US" sz="2300" dirty="0">
                <a:latin typeface="Arial" panose="020B0604020202020204" pitchFamily="34" charset="0"/>
                <a:cs typeface="Arial" panose="020B0604020202020204" pitchFamily="34" charset="0"/>
              </a:rPr>
              <a:t>Environmentally conscious individuals aiming to reduce their carbon footprint</a:t>
            </a:r>
            <a:endParaRPr lang="en-IN" sz="2300" dirty="0">
              <a:latin typeface="Arial" panose="020B0604020202020204" pitchFamily="34" charset="0"/>
              <a:ea typeface="+mn-lt"/>
              <a:cs typeface="Arial" panose="020B0604020202020204" pitchFamily="34" charset="0"/>
            </a:endParaRPr>
          </a:p>
          <a:p>
            <a:pPr marL="305435" indent="-305435"/>
            <a:r>
              <a:rPr lang="en-US" sz="2300" dirty="0">
                <a:latin typeface="Arial" panose="020B0604020202020204" pitchFamily="34" charset="0"/>
                <a:cs typeface="Arial" panose="020B0604020202020204" pitchFamily="34" charset="0"/>
              </a:rPr>
              <a:t>Students and users learning about energy management</a:t>
            </a:r>
            <a:endParaRPr lang="en-IN" sz="2300" dirty="0">
              <a:latin typeface="Arial" panose="020B0604020202020204" pitchFamily="34" charset="0"/>
              <a:ea typeface="+mn-lt"/>
              <a:cs typeface="Arial" panose="020B0604020202020204" pitchFamily="34" charset="0"/>
            </a:endParaRPr>
          </a:p>
          <a:p>
            <a:pPr marL="305435" indent="-305435"/>
            <a:r>
              <a:rPr lang="en-IN" sz="2300" dirty="0">
                <a:latin typeface="Arial" panose="020B0604020202020204" pitchFamily="34" charset="0"/>
                <a:cs typeface="Arial" panose="020B0604020202020204" pitchFamily="34" charset="0"/>
              </a:rPr>
              <a:t>Smart home enthusiasts</a:t>
            </a:r>
          </a:p>
          <a:p>
            <a:pPr marL="305435" indent="-305435"/>
            <a:r>
              <a:rPr lang="en-US" sz="2300" dirty="0">
                <a:latin typeface="Arial" panose="020B0604020202020204" pitchFamily="34" charset="0"/>
                <a:cs typeface="Arial" panose="020B0604020202020204" pitchFamily="34" charset="0"/>
              </a:rPr>
              <a:t>Utility companies offering value-added services</a:t>
            </a:r>
            <a:endParaRPr lang="en-IN" sz="2300" dirty="0">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6BABC494-67D5-E2E3-A16C-ABB4952AD39C}"/>
              </a:ext>
            </a:extLst>
          </p:cNvPr>
          <p:cNvPicPr>
            <a:picLocks noChangeAspect="1"/>
          </p:cNvPicPr>
          <p:nvPr/>
        </p:nvPicPr>
        <p:blipFill>
          <a:blip r:embed="rId2"/>
          <a:srcRect l="21583" t="21086" r="20916" b="671"/>
          <a:stretch>
            <a:fillRect/>
          </a:stretch>
        </p:blipFill>
        <p:spPr>
          <a:xfrm>
            <a:off x="3909528" y="702156"/>
            <a:ext cx="7701280" cy="5602960"/>
          </a:xfrm>
          <a:prstGeom prst="rect">
            <a:avLst/>
          </a:prstGeom>
        </p:spPr>
      </p:pic>
      <p:sp>
        <p:nvSpPr>
          <p:cNvPr id="6" name="Rectangle 3">
            <a:extLst>
              <a:ext uri="{FF2B5EF4-FFF2-40B4-BE49-F238E27FC236}">
                <a16:creationId xmlns:a16="http://schemas.microsoft.com/office/drawing/2014/main" id="{7EF88BD9-B59F-1D4A-2714-C125E060987A}"/>
              </a:ext>
            </a:extLst>
          </p:cNvPr>
          <p:cNvSpPr>
            <a:spLocks noChangeArrowheads="1"/>
          </p:cNvSpPr>
          <p:nvPr/>
        </p:nvSpPr>
        <p:spPr bwMode="auto">
          <a:xfrm>
            <a:off x="581191" y="2040756"/>
            <a:ext cx="2305183"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chemeClr val="tx1"/>
                </a:solidFill>
                <a:effectLst/>
                <a:latin typeface="Arial" panose="020B0604020202020204" pitchFamily="34" charset="0"/>
              </a:rPr>
              <a:t> Agent Preview </a:t>
            </a:r>
            <a:r>
              <a:rPr kumimoji="0" lang="en-US" altLang="en-US" sz="2300" b="0" i="0" u="none" strike="noStrike" cap="none" normalizeH="0" baseline="0" dirty="0">
                <a:ln>
                  <a:noFill/>
                </a:ln>
                <a:solidFill>
                  <a:schemeClr val="tx1"/>
                </a:solidFill>
                <a:effectLst/>
              </a:rPr>
              <a:t> </a:t>
            </a:r>
            <a:endParaRPr kumimoji="0" lang="en-US" altLang="en-US" sz="23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sp>
        <p:nvSpPr>
          <p:cNvPr id="3" name="Rectangle 3">
            <a:extLst>
              <a:ext uri="{FF2B5EF4-FFF2-40B4-BE49-F238E27FC236}">
                <a16:creationId xmlns:a16="http://schemas.microsoft.com/office/drawing/2014/main" id="{7CDD6C18-62F0-DE16-AC79-76ED1747311E}"/>
              </a:ext>
            </a:extLst>
          </p:cNvPr>
          <p:cNvSpPr>
            <a:spLocks noChangeArrowheads="1"/>
          </p:cNvSpPr>
          <p:nvPr/>
        </p:nvSpPr>
        <p:spPr bwMode="auto">
          <a:xfrm>
            <a:off x="581191" y="1863785"/>
            <a:ext cx="2231445"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0" u="none" strike="noStrike" cap="none" normalizeH="0" baseline="0" dirty="0">
                <a:ln>
                  <a:noFill/>
                </a:ln>
                <a:solidFill>
                  <a:schemeClr val="tx1"/>
                </a:solidFill>
                <a:effectLst/>
                <a:latin typeface="Arial" panose="020B0604020202020204" pitchFamily="34" charset="0"/>
              </a:rPr>
              <a:t> Agent Setup &amp;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300" dirty="0">
                <a:latin typeface="Arial" panose="020B0604020202020204" pitchFamily="34" charset="0"/>
              </a:rPr>
              <a:t> </a:t>
            </a:r>
            <a:r>
              <a:rPr kumimoji="0" lang="en-US" altLang="en-US" sz="2300" b="0" i="0" u="none" strike="noStrike" cap="none" normalizeH="0" baseline="0" dirty="0">
                <a:ln>
                  <a:noFill/>
                </a:ln>
                <a:solidFill>
                  <a:schemeClr val="tx1"/>
                </a:solidFill>
                <a:effectLst/>
                <a:latin typeface="Arial" panose="020B0604020202020204" pitchFamily="34" charset="0"/>
              </a:rPr>
              <a:t>Configuration </a:t>
            </a:r>
            <a:r>
              <a:rPr kumimoji="0" lang="en-US" altLang="en-US" sz="2300" b="0" i="0" u="none" strike="noStrike" cap="none" normalizeH="0" baseline="0" dirty="0">
                <a:ln>
                  <a:noFill/>
                </a:ln>
                <a:solidFill>
                  <a:schemeClr val="tx1"/>
                </a:solidFill>
                <a:effectLst/>
              </a:rPr>
              <a:t> </a:t>
            </a:r>
            <a:endParaRPr kumimoji="0" lang="en-US" altLang="en-US" sz="23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10C2E8D-F1B0-737B-43F6-7C607D93712A}"/>
              </a:ext>
            </a:extLst>
          </p:cNvPr>
          <p:cNvPicPr>
            <a:picLocks noChangeAspect="1"/>
          </p:cNvPicPr>
          <p:nvPr/>
        </p:nvPicPr>
        <p:blipFill>
          <a:blip r:embed="rId2"/>
          <a:srcRect r="27626"/>
          <a:stretch>
            <a:fillRect/>
          </a:stretch>
        </p:blipFill>
        <p:spPr>
          <a:xfrm>
            <a:off x="4092927" y="702156"/>
            <a:ext cx="7517881" cy="5597044"/>
          </a:xfrm>
          <a:prstGeom prst="rect">
            <a:avLst/>
          </a:prstGeom>
        </p:spPr>
      </p:pic>
    </p:spTree>
    <p:extLst>
      <p:ext uri="{BB962C8B-B14F-4D97-AF65-F5344CB8AC3E}">
        <p14:creationId xmlns:p14="http://schemas.microsoft.com/office/powerpoint/2010/main" val="11895414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1347</TotalTime>
  <Words>603</Words>
  <Application>Microsoft Office PowerPoint</Application>
  <PresentationFormat>Widescreen</PresentationFormat>
  <Paragraphs>94</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Franklin Gothic Book</vt:lpstr>
      <vt:lpstr>Franklin Gothic Demi</vt:lpstr>
      <vt:lpstr>Wingdings 2</vt:lpstr>
      <vt:lpstr>DividendVTI</vt:lpstr>
      <vt:lpstr>Smart Home Energy Advisor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Results</vt:lpstr>
      <vt:lpstr>Conclusion</vt:lpstr>
      <vt:lpstr>GitHub Link</vt:lpstr>
      <vt:lpstr>GitHub Link</vt:lpstr>
      <vt:lpstr>FUTURE SCOPE</vt:lpstr>
      <vt:lpstr>IBM Certifications</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HARSHIT SINGH</cp:lastModifiedBy>
  <cp:revision>150</cp:revision>
  <dcterms:created xsi:type="dcterms:W3CDTF">2021-05-26T16:50:10Z</dcterms:created>
  <dcterms:modified xsi:type="dcterms:W3CDTF">2025-08-03T09:49:25Z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