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3" r:id="rId9"/>
    <p:sldId id="260" r:id="rId10"/>
  </p:sldIdLst>
  <p:sldSz cx="12192000" cy="6858000"/>
  <p:notesSz cx="6858000" cy="9144000"/>
  <p:embeddedFontLst>
    <p:embeddedFont>
      <p:font typeface="Quattrocento Sans" panose="020B0604020202020204" charset="0"/>
      <p:regular r:id="rId12"/>
      <p:bold r:id="rId13"/>
      <p:italic r:id="rId14"/>
      <p:boldItalic r:id="rId15"/>
    </p:embeddedFont>
    <p:embeddedFont>
      <p:font typeface="Segoe UI" panose="020B0502040204020203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B9530-F303-480F-B4ED-E5B01073EF8E}" v="815" dt="2020-12-04T13:08:52.472"/>
  </p1510:revLst>
</p1510:revInfo>
</file>

<file path=ppt/tableStyles.xml><?xml version="1.0" encoding="utf-8"?>
<a:tblStyleLst xmlns:a="http://schemas.openxmlformats.org/drawingml/2006/main" def="{8F4775D4-E2F2-49C4-9349-847D2C1068F6}">
  <a:tblStyle styleId="{8F4775D4-E2F2-49C4-9349-847D2C1068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4" autoAdjust="0"/>
    <p:restoredTop sz="94660"/>
  </p:normalViewPr>
  <p:slideViewPr>
    <p:cSldViewPr snapToGrid="0">
      <p:cViewPr>
        <p:scale>
          <a:sx n="75" d="100"/>
          <a:sy n="75" d="100"/>
        </p:scale>
        <p:origin x="7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19905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34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989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1528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52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53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EADA7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799432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sz="44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ctrTitle"/>
          </p:nvPr>
        </p:nvSpPr>
        <p:spPr>
          <a:xfrm>
            <a:off x="850006" y="1880315"/>
            <a:ext cx="10367493" cy="103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sz="4800" dirty="0"/>
              <a:t>Design of Complex gate </a:t>
            </a:r>
            <a:r>
              <a:rPr lang="en-US" sz="4800" dirty="0">
                <a:solidFill>
                  <a:schemeClr val="tx1"/>
                </a:solidFill>
              </a:rPr>
              <a:t>AOI32 </a:t>
            </a:r>
            <a:r>
              <a:rPr lang="en-US" sz="4800">
                <a:solidFill>
                  <a:schemeClr val="tx1"/>
                </a:solidFill>
              </a:rPr>
              <a:t>Domino Logic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1"/>
          </p:nvPr>
        </p:nvSpPr>
        <p:spPr>
          <a:xfrm>
            <a:off x="5409857" y="3796631"/>
            <a:ext cx="6227805" cy="3061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 sz="2600" dirty="0">
                <a:solidFill>
                  <a:schemeClr val="tx1"/>
                </a:solidFill>
              </a:rPr>
              <a:t>Group Members :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Anushree Agrawal –MT20174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Kaustubh Wankhede – MT20199</a:t>
            </a:r>
            <a:endParaRPr dirty="0">
              <a:solidFill>
                <a:schemeClr val="tx1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Harshit – 2018145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717997" y="3535021"/>
            <a:ext cx="60981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Group Number: 2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71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/>
              <a:t>Schematic using </a:t>
            </a:r>
            <a:r>
              <a:rPr lang="en-US" sz="3600" dirty="0" err="1"/>
              <a:t>XCircuit</a:t>
            </a:r>
            <a:r>
              <a:rPr lang="en-US" sz="3600" dirty="0"/>
              <a:t>.</a:t>
            </a:r>
          </a:p>
        </p:txBody>
      </p:sp>
      <p:pic>
        <p:nvPicPr>
          <p:cNvPr id="2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xmlns="" id="{14360280-3CD6-45FD-88FE-3E02FCD2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833" y="1294035"/>
            <a:ext cx="8088572" cy="48727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5DD8C72-BDA6-4119-AC89-6B1C223C675D}"/>
              </a:ext>
            </a:extLst>
          </p:cNvPr>
          <p:cNvSpPr txBox="1"/>
          <p:nvPr/>
        </p:nvSpPr>
        <p:spPr>
          <a:xfrm>
            <a:off x="742098" y="1164134"/>
            <a:ext cx="2743200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cs typeface="Segoe UI"/>
              </a:rPr>
              <a:t>Sizing of  Complex Gate</a:t>
            </a:r>
            <a:r>
              <a:rPr lang="en-US" dirty="0">
                <a:cs typeface="Segoe UI"/>
              </a:rPr>
              <a:t>​</a:t>
            </a:r>
          </a:p>
          <a:p>
            <a:pPr>
              <a:buChar char="•"/>
            </a:pPr>
            <a:r>
              <a:rPr lang="en-IN" dirty="0"/>
              <a:t> PMOS : W=0.2u</a:t>
            </a:r>
            <a:r>
              <a:rPr lang="en-US" dirty="0"/>
              <a:t>​</a:t>
            </a:r>
          </a:p>
          <a:p>
            <a:r>
              <a:rPr lang="en-IN" dirty="0">
                <a:cs typeface="Segoe UI"/>
              </a:rPr>
              <a:t>                 L=0.06u</a:t>
            </a:r>
            <a:r>
              <a:rPr lang="en-US" dirty="0">
                <a:cs typeface="Segoe UI"/>
              </a:rPr>
              <a:t>​</a:t>
            </a:r>
          </a:p>
          <a:p>
            <a:pPr>
              <a:buChar char="•"/>
            </a:pPr>
            <a:r>
              <a:rPr lang="en-IN" dirty="0"/>
              <a:t> NMOS (</a:t>
            </a:r>
            <a:r>
              <a:rPr lang="en-IN" dirty="0" err="1"/>
              <a:t>A,B,C,clk</a:t>
            </a:r>
            <a:r>
              <a:rPr lang="en-IN" dirty="0"/>
              <a:t>):</a:t>
            </a:r>
          </a:p>
          <a:p>
            <a:r>
              <a:rPr lang="en-IN" dirty="0"/>
              <a:t>               W=0.54u</a:t>
            </a:r>
            <a:r>
              <a:rPr lang="en-US" dirty="0"/>
              <a:t>​</a:t>
            </a:r>
          </a:p>
          <a:p>
            <a:r>
              <a:rPr lang="en-IN" dirty="0">
                <a:cs typeface="Segoe UI"/>
              </a:rPr>
              <a:t>                L=0.06u</a:t>
            </a:r>
            <a:r>
              <a:rPr lang="en-US" dirty="0">
                <a:cs typeface="Segoe UI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en-IN" dirty="0"/>
              <a:t> NMOS (D,E):</a:t>
            </a:r>
            <a:endParaRPr lang="en-US" dirty="0"/>
          </a:p>
          <a:p>
            <a:r>
              <a:rPr lang="en-IN" dirty="0"/>
              <a:t>               W=0.36u</a:t>
            </a:r>
            <a:r>
              <a:rPr lang="en-US" dirty="0"/>
              <a:t> </a:t>
            </a:r>
          </a:p>
          <a:p>
            <a:r>
              <a:rPr lang="en-IN" dirty="0"/>
              <a:t>                L=0.06u</a:t>
            </a:r>
            <a:r>
              <a:rPr lang="en-US" dirty="0"/>
              <a:t> </a:t>
            </a:r>
            <a:endParaRPr lang="en-IN" dirty="0">
              <a:cs typeface="Segoe UI"/>
            </a:endParaRPr>
          </a:p>
          <a:p>
            <a:r>
              <a:rPr lang="en-IN" b="1" dirty="0">
                <a:cs typeface="Segoe UI"/>
              </a:rPr>
              <a:t>Sizing of Keeper</a:t>
            </a:r>
            <a:r>
              <a:rPr lang="en-US" dirty="0">
                <a:cs typeface="Segoe UI"/>
              </a:rPr>
              <a:t>​</a:t>
            </a:r>
          </a:p>
          <a:p>
            <a:pPr>
              <a:buChar char="•"/>
            </a:pPr>
            <a:r>
              <a:rPr lang="en-IN" dirty="0"/>
              <a:t> PMOS: W=0.135u</a:t>
            </a:r>
            <a:r>
              <a:rPr lang="en-US" dirty="0"/>
              <a:t>​</a:t>
            </a:r>
          </a:p>
          <a:p>
            <a:r>
              <a:rPr lang="en-IN" dirty="0">
                <a:cs typeface="Segoe UI"/>
              </a:rPr>
              <a:t>                L=0.09u</a:t>
            </a:r>
            <a:r>
              <a:rPr lang="en-US" dirty="0" smtClean="0">
                <a:cs typeface="Segoe UI"/>
              </a:rPr>
              <a:t>​</a:t>
            </a:r>
            <a:endParaRPr lang="en-IN" dirty="0">
              <a:cs typeface="Segoe UI"/>
            </a:endParaRPr>
          </a:p>
          <a:p>
            <a:r>
              <a:rPr lang="en-IN" b="1" dirty="0">
                <a:cs typeface="Segoe UI"/>
              </a:rPr>
              <a:t>Sizing of Inverter1</a:t>
            </a:r>
            <a:r>
              <a:rPr lang="en-US" dirty="0">
                <a:cs typeface="Segoe UI"/>
              </a:rPr>
              <a:t>​</a:t>
            </a:r>
          </a:p>
          <a:p>
            <a:pPr>
              <a:buChar char="•"/>
            </a:pPr>
            <a:r>
              <a:rPr lang="en-IN" dirty="0"/>
              <a:t> PMOS: W=1.90u</a:t>
            </a:r>
            <a:r>
              <a:rPr lang="en-US" dirty="0"/>
              <a:t>​</a:t>
            </a:r>
          </a:p>
          <a:p>
            <a:r>
              <a:rPr lang="en-IN" dirty="0">
                <a:cs typeface="Segoe UI"/>
              </a:rPr>
              <a:t>                L=0.06u</a:t>
            </a:r>
            <a:r>
              <a:rPr lang="en-US" dirty="0" smtClean="0">
                <a:cs typeface="Segoe UI"/>
              </a:rPr>
              <a:t>​</a:t>
            </a:r>
          </a:p>
          <a:p>
            <a:r>
              <a:rPr lang="en-US" dirty="0" smtClean="0">
                <a:cs typeface="Segoe UI"/>
              </a:rPr>
              <a:t>                fin = 2</a:t>
            </a:r>
            <a:endParaRPr lang="en-US" dirty="0">
              <a:cs typeface="Segoe UI"/>
            </a:endParaRPr>
          </a:p>
          <a:p>
            <a:pPr>
              <a:buChar char="•"/>
            </a:pPr>
            <a:r>
              <a:rPr lang="en-IN" dirty="0"/>
              <a:t> NMOS: W=1u</a:t>
            </a:r>
            <a:r>
              <a:rPr lang="en-US" dirty="0"/>
              <a:t>​</a:t>
            </a:r>
          </a:p>
          <a:p>
            <a:r>
              <a:rPr lang="en-IN" dirty="0">
                <a:cs typeface="Segoe UI"/>
              </a:rPr>
              <a:t>                L=0.06u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en-IN" dirty="0" smtClean="0">
                <a:cs typeface="Segoe UI"/>
              </a:rPr>
              <a:t>​                fin =2</a:t>
            </a:r>
            <a:endParaRPr lang="en-IN" dirty="0">
              <a:cs typeface="Segoe UI"/>
            </a:endParaRPr>
          </a:p>
          <a:p>
            <a:r>
              <a:rPr lang="en-IN" b="1" dirty="0">
                <a:cs typeface="Segoe UI"/>
              </a:rPr>
              <a:t>Sizing of Inverter2</a:t>
            </a:r>
            <a:r>
              <a:rPr lang="en-US" dirty="0">
                <a:cs typeface="Segoe UI"/>
              </a:rPr>
              <a:t>​</a:t>
            </a:r>
          </a:p>
          <a:p>
            <a:pPr>
              <a:buChar char="•"/>
            </a:pPr>
            <a:r>
              <a:rPr lang="en-IN" dirty="0"/>
              <a:t> PMOS: W=5.7u</a:t>
            </a:r>
            <a:r>
              <a:rPr lang="en-US" dirty="0"/>
              <a:t>​</a:t>
            </a:r>
          </a:p>
          <a:p>
            <a:r>
              <a:rPr lang="en-IN" dirty="0">
                <a:cs typeface="Segoe UI"/>
              </a:rPr>
              <a:t>                L=0.06u</a:t>
            </a:r>
            <a:r>
              <a:rPr lang="en-US" dirty="0" smtClean="0">
                <a:cs typeface="Segoe UI"/>
              </a:rPr>
              <a:t>​</a:t>
            </a:r>
          </a:p>
          <a:p>
            <a:r>
              <a:rPr lang="en-US" dirty="0">
                <a:cs typeface="Segoe UI"/>
              </a:rPr>
              <a:t> </a:t>
            </a:r>
            <a:r>
              <a:rPr lang="en-US" dirty="0" smtClean="0">
                <a:cs typeface="Segoe UI"/>
              </a:rPr>
              <a:t>               fin = 6</a:t>
            </a:r>
            <a:endParaRPr lang="en-US" dirty="0">
              <a:cs typeface="Segoe UI"/>
            </a:endParaRPr>
          </a:p>
          <a:p>
            <a:pPr>
              <a:buChar char="•"/>
            </a:pPr>
            <a:r>
              <a:rPr lang="en-IN" dirty="0"/>
              <a:t> NMOS: W=2.73u</a:t>
            </a:r>
            <a:r>
              <a:rPr lang="en-US" dirty="0"/>
              <a:t>​</a:t>
            </a:r>
          </a:p>
          <a:p>
            <a:r>
              <a:rPr lang="en-IN" dirty="0">
                <a:cs typeface="Segoe UI"/>
              </a:rPr>
              <a:t>                </a:t>
            </a:r>
            <a:r>
              <a:rPr lang="en-IN" dirty="0" smtClean="0">
                <a:cs typeface="Segoe UI"/>
              </a:rPr>
              <a:t>L=0.06u</a:t>
            </a:r>
          </a:p>
          <a:p>
            <a:r>
              <a:rPr lang="en-IN" dirty="0">
                <a:cs typeface="Segoe UI"/>
              </a:rPr>
              <a:t> </a:t>
            </a:r>
            <a:r>
              <a:rPr lang="en-IN" dirty="0" smtClean="0">
                <a:cs typeface="Segoe UI"/>
              </a:rPr>
              <a:t>               fin = 5</a:t>
            </a:r>
            <a:endParaRPr lang="en-IN" dirty="0"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4D7ED6A-70B1-4397-9ECD-F2A000785297}"/>
              </a:ext>
            </a:extLst>
          </p:cNvPr>
          <p:cNvSpPr txBox="1"/>
          <p:nvPr/>
        </p:nvSpPr>
        <p:spPr>
          <a:xfrm>
            <a:off x="6282519" y="615741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tx1"/>
                </a:solidFill>
                <a:latin typeface="Quattrocento Sans"/>
              </a:rPr>
              <a:t>Fig. Schematic AOI32</a:t>
            </a:r>
            <a:endParaRPr lang="en-GB" dirty="0">
              <a:solidFill>
                <a:schemeClr val="tx1"/>
              </a:solidFill>
              <a:latin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663158" y="85712"/>
            <a:ext cx="11231083" cy="71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/>
              <a:t>Layout showing all the layers</a:t>
            </a:r>
          </a:p>
        </p:txBody>
      </p:sp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xmlns="" id="{0FA539C8-4207-4A2D-BDD7-17E74C26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733327"/>
            <a:ext cx="10210800" cy="2870673"/>
          </a:xfrm>
          <a:prstGeom prst="rect">
            <a:avLst/>
          </a:prstGeom>
        </p:spPr>
      </p:pic>
      <p:pic>
        <p:nvPicPr>
          <p:cNvPr id="6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xmlns="" id="{94220B87-7FAD-4B37-ADC0-343714F40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1015594"/>
            <a:ext cx="10210800" cy="2514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779042" y="116516"/>
            <a:ext cx="11037738" cy="8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dirty="0">
                <a:cs typeface="Calibri"/>
              </a:rPr>
              <a:t>Layout with PP , NP, and VTN_L and VTP_L off</a:t>
            </a:r>
            <a:endParaRPr lang="en-US" dirty="0"/>
          </a:p>
        </p:txBody>
      </p:sp>
      <p:pic>
        <p:nvPicPr>
          <p:cNvPr id="3" name="Picture 3" descr="Chart, diagram, schematic&#10;&#10;Description automatically generated">
            <a:extLst>
              <a:ext uri="{FF2B5EF4-FFF2-40B4-BE49-F238E27FC236}">
                <a16:creationId xmlns:a16="http://schemas.microsoft.com/office/drawing/2014/main" xmlns="" id="{9BDF6703-4EC4-4DB1-92F9-76EE7374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963916"/>
            <a:ext cx="10096499" cy="2246256"/>
          </a:xfrm>
          <a:prstGeom prst="rect">
            <a:avLst/>
          </a:prstGeom>
        </p:spPr>
      </p:pic>
      <p:pic>
        <p:nvPicPr>
          <p:cNvPr id="4" name="Picture 5" descr="A picture containing sitting, monitor, table, screen&#10;&#10;Description automatically generated">
            <a:extLst>
              <a:ext uri="{FF2B5EF4-FFF2-40B4-BE49-F238E27FC236}">
                <a16:creationId xmlns:a16="http://schemas.microsoft.com/office/drawing/2014/main" xmlns="" id="{F89338E7-CC10-4D16-ADE1-9A7BDE67E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450609"/>
            <a:ext cx="10096500" cy="3013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D9FE482-3CD9-4B36-B06F-D47718D223D6}"/>
              </a:ext>
            </a:extLst>
          </p:cNvPr>
          <p:cNvSpPr txBox="1"/>
          <p:nvPr/>
        </p:nvSpPr>
        <p:spPr>
          <a:xfrm>
            <a:off x="2518012" y="345060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 3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1795B7B-180D-4015-AEEF-3DBD0E2E1649}"/>
              </a:ext>
            </a:extLst>
          </p:cNvPr>
          <p:cNvSpPr txBox="1"/>
          <p:nvPr/>
        </p:nvSpPr>
        <p:spPr>
          <a:xfrm>
            <a:off x="7783773" y="646448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/>
              <a:t>Area: 9.936 sq. 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8145B0-C575-4377-8F55-B1503A07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29" y="102365"/>
            <a:ext cx="11059419" cy="826172"/>
          </a:xfrm>
        </p:spPr>
        <p:txBody>
          <a:bodyPr/>
          <a:lstStyle/>
          <a:p>
            <a:r>
              <a:rPr lang="en-GB" sz="2800" dirty="0"/>
              <a:t>Simulation </a:t>
            </a:r>
            <a:r>
              <a:rPr lang="en-GB" sz="2800" dirty="0" smtClean="0"/>
              <a:t>Waveform (with all inputs toggling)/DRC/LVS/PEX</a:t>
            </a:r>
            <a:endParaRPr lang="en-GB" sz="2800" dirty="0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xmlns="" id="{31A1F733-1BE6-4AF2-AF33-12963E06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5" y="928537"/>
            <a:ext cx="11477766" cy="27450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55" y="3280777"/>
            <a:ext cx="11477766" cy="1219000"/>
          </a:xfrm>
          <a:prstGeom prst="rect">
            <a:avLst/>
          </a:prstGeom>
        </p:spPr>
      </p:pic>
      <p:pic>
        <p:nvPicPr>
          <p:cNvPr id="7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5E28B1F0-41F0-469D-94D5-3985EBEE8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56" y="4782330"/>
            <a:ext cx="3257570" cy="1713002"/>
          </a:xfrm>
          <a:prstGeom prst="rect">
            <a:avLst/>
          </a:prstGeom>
        </p:spPr>
      </p:pic>
      <p:pic>
        <p:nvPicPr>
          <p:cNvPr id="8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xmlns="" id="{79957B17-582A-4BF2-AB63-BA9DB8855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636" y="4782331"/>
            <a:ext cx="3181064" cy="1839833"/>
          </a:xfrm>
          <a:prstGeom prst="rect">
            <a:avLst/>
          </a:prstGeom>
        </p:spPr>
      </p:pic>
      <p:pic>
        <p:nvPicPr>
          <p:cNvPr id="6" name="Picture 9" descr="Table&#10;&#10;Description automatically generated">
            <a:extLst>
              <a:ext uri="{FF2B5EF4-FFF2-40B4-BE49-F238E27FC236}">
                <a16:creationId xmlns:a16="http://schemas.microsoft.com/office/drawing/2014/main" xmlns="" id="{68264C7A-49AE-4A8A-BEA4-5D1669F67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9206" y="4577674"/>
            <a:ext cx="5011024" cy="20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194984"/>
            <a:ext cx="9445502" cy="826172"/>
          </a:xfrm>
        </p:spPr>
        <p:txBody>
          <a:bodyPr/>
          <a:lstStyle/>
          <a:p>
            <a:r>
              <a:rPr lang="en-GB" sz="3600" dirty="0"/>
              <a:t>Comparison of Pre and Post Layout Results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315192"/>
              </p:ext>
            </p:extLst>
          </p:nvPr>
        </p:nvGraphicFramePr>
        <p:xfrm>
          <a:off x="461985" y="1122756"/>
          <a:ext cx="5227616" cy="55510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3348"/>
                <a:gridCol w="1783348"/>
                <a:gridCol w="1660920"/>
              </a:tblGrid>
              <a:tr h="47744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PVT : SS, 1.08V, -40C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Pre Layout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Post Layout</a:t>
                      </a:r>
                      <a:endParaRPr lang="en-US" sz="1800" dirty="0"/>
                    </a:p>
                  </a:txBody>
                  <a:tcPr/>
                </a:tc>
              </a:tr>
              <a:tr h="380601">
                <a:tc gridSpan="3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Worst Case Input</a:t>
                      </a:r>
                      <a:r>
                        <a:rPr lang="en-US" sz="1800" b="1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A,B,C,D,E: 0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1,1,1,0,1)</a:t>
                      </a:r>
                      <a:endParaRPr lang="en-US" sz="1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Trise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psec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36.45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38.29</a:t>
                      </a:r>
                      <a:endParaRPr lang="en-US" sz="1800" dirty="0"/>
                    </a:p>
                  </a:txBody>
                  <a:tcPr/>
                </a:tc>
              </a:tr>
              <a:tr h="4109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Tfall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psec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35.36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36.20</a:t>
                      </a:r>
                      <a:endParaRPr lang="en-US" sz="1800" dirty="0"/>
                    </a:p>
                  </a:txBody>
                  <a:tcPr/>
                </a:tc>
              </a:tr>
              <a:tr h="4109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Tpd</a:t>
                      </a:r>
                      <a:r>
                        <a:rPr lang="en-US" sz="1600" dirty="0" smtClean="0"/>
                        <a:t> Fall (</a:t>
                      </a:r>
                      <a:r>
                        <a:rPr lang="en-US" sz="1600" dirty="0" err="1" smtClean="0"/>
                        <a:t>psec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149.93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138.66</a:t>
                      </a:r>
                      <a:endParaRPr lang="en-US" sz="1800" dirty="0"/>
                    </a:p>
                  </a:txBody>
                  <a:tcPr/>
                </a:tc>
              </a:tr>
              <a:tr h="4109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Pstatic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pW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60.03</a:t>
                      </a:r>
                      <a:endParaRPr lang="en-US" sz="1800" dirty="0"/>
                    </a:p>
                  </a:txBody>
                  <a:tcPr/>
                </a:tc>
              </a:tr>
              <a:tr h="4109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Pdynamic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uW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3.82</a:t>
                      </a:r>
                      <a:endParaRPr lang="en-US" sz="1800" dirty="0"/>
                    </a:p>
                  </a:txBody>
                  <a:tcPr/>
                </a:tc>
              </a:tr>
              <a:tr h="42093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Best Case Input(A,B,C,D,E : 1,1,0</a:t>
                      </a: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sz="18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1,0,0)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09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Trise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psec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36.16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38.10</a:t>
                      </a:r>
                      <a:endParaRPr lang="en-US" sz="1800" dirty="0"/>
                    </a:p>
                  </a:txBody>
                  <a:tcPr/>
                </a:tc>
              </a:tr>
              <a:tr h="4109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Tfall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psec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35.13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36.08</a:t>
                      </a:r>
                      <a:endParaRPr lang="en-US" sz="1800" dirty="0"/>
                    </a:p>
                  </a:txBody>
                  <a:tcPr/>
                </a:tc>
              </a:tr>
              <a:tr h="4109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Tpd</a:t>
                      </a:r>
                      <a:r>
                        <a:rPr lang="en-US" sz="1600" dirty="0" smtClean="0"/>
                        <a:t> Fall (</a:t>
                      </a:r>
                      <a:r>
                        <a:rPr lang="en-US" sz="1600" dirty="0" err="1" smtClean="0"/>
                        <a:t>psec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132.27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127.05</a:t>
                      </a:r>
                      <a:endParaRPr lang="en-US" sz="1800" dirty="0"/>
                    </a:p>
                  </a:txBody>
                  <a:tcPr/>
                </a:tc>
              </a:tr>
              <a:tr h="4109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Pstatic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pW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53.92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53.96</a:t>
                      </a:r>
                      <a:endParaRPr lang="en-US" sz="1800" dirty="0"/>
                    </a:p>
                  </a:txBody>
                  <a:tcPr/>
                </a:tc>
              </a:tr>
              <a:tr h="4109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Pdynamic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uW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3.86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3.79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747725"/>
              </p:ext>
            </p:extLst>
          </p:nvPr>
        </p:nvGraphicFramePr>
        <p:xfrm>
          <a:off x="6083302" y="1122756"/>
          <a:ext cx="5600697" cy="555100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66899"/>
                <a:gridCol w="1866899"/>
                <a:gridCol w="1866899"/>
              </a:tblGrid>
              <a:tr h="61101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PVT : SS, 1.08V, 125C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 Layout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Post Layout</a:t>
                      </a:r>
                      <a:endParaRPr lang="en-US" sz="1600" dirty="0"/>
                    </a:p>
                  </a:txBody>
                  <a:tcPr/>
                </a:tc>
              </a:tr>
              <a:tr h="411666">
                <a:tc gridSpan="3">
                  <a:txBody>
                    <a:bodyPr/>
                    <a:lstStyle/>
                    <a:p>
                      <a:r>
                        <a:rPr lang="en-US" sz="1600" b="1" dirty="0" smtClean="0"/>
                        <a:t>Worst Case Input  </a:t>
                      </a:r>
                      <a:r>
                        <a:rPr lang="en-US" sz="1600" b="1" baseline="0" dirty="0" smtClean="0"/>
                        <a:t>(</a:t>
                      </a:r>
                      <a:r>
                        <a:rPr lang="en-US" sz="1600" b="1" dirty="0" smtClean="0"/>
                        <a:t>A,B,C,D,E : 0</a:t>
                      </a:r>
                      <a:r>
                        <a:rPr lang="en-US" sz="1600" b="1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="1" dirty="0" smtClean="0"/>
                        <a:t>1,1,1,0,1)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1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Trise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psec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48.35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49.74 </a:t>
                      </a:r>
                      <a:endParaRPr lang="en-US" sz="1600" dirty="0"/>
                    </a:p>
                  </a:txBody>
                  <a:tcPr/>
                </a:tc>
              </a:tr>
              <a:tr h="411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Tfall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psec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48.35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48.58 </a:t>
                      </a:r>
                      <a:endParaRPr lang="en-US" sz="1600" dirty="0"/>
                    </a:p>
                  </a:txBody>
                  <a:tcPr/>
                </a:tc>
              </a:tr>
              <a:tr h="411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Tpd</a:t>
                      </a:r>
                      <a:r>
                        <a:rPr lang="en-US" sz="1600" dirty="0" smtClean="0"/>
                        <a:t> Fall (</a:t>
                      </a:r>
                      <a:r>
                        <a:rPr lang="en-US" sz="1600" dirty="0" err="1" smtClean="0"/>
                        <a:t>psec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203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183.52 </a:t>
                      </a:r>
                      <a:endParaRPr lang="en-US" sz="1600" dirty="0"/>
                    </a:p>
                  </a:txBody>
                  <a:tcPr/>
                </a:tc>
              </a:tr>
              <a:tr h="411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Pstatic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nW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66.22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66.31 </a:t>
                      </a:r>
                      <a:endParaRPr lang="en-US" sz="1600" dirty="0"/>
                    </a:p>
                  </a:txBody>
                  <a:tcPr/>
                </a:tc>
              </a:tr>
              <a:tr h="411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Pdynamic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uW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3.97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3.88 </a:t>
                      </a:r>
                      <a:endParaRPr lang="en-US" sz="1600" dirty="0"/>
                    </a:p>
                  </a:txBody>
                  <a:tcPr/>
                </a:tc>
              </a:tr>
              <a:tr h="41166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Best Case Input  (A,B,C,D,E : 1,1,0</a:t>
                      </a:r>
                      <a:r>
                        <a:rPr kumimoji="0" lang="en-US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kumimoji="0" lang="en-US" sz="16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1,0,0)</a:t>
                      </a:r>
                      <a:endPara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1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Trise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psec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47.60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49.22 </a:t>
                      </a:r>
                      <a:endParaRPr lang="en-US" sz="1600" dirty="0"/>
                    </a:p>
                  </a:txBody>
                  <a:tcPr/>
                </a:tc>
              </a:tr>
              <a:tr h="411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Tfall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psec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47.85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48.31 </a:t>
                      </a:r>
                      <a:endParaRPr lang="en-US" sz="1600" dirty="0"/>
                    </a:p>
                  </a:txBody>
                  <a:tcPr/>
                </a:tc>
              </a:tr>
              <a:tr h="411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Tpd</a:t>
                      </a:r>
                      <a:r>
                        <a:rPr lang="en-US" sz="1600" dirty="0" smtClean="0"/>
                        <a:t> Fall (</a:t>
                      </a:r>
                      <a:r>
                        <a:rPr lang="en-US" sz="1600" dirty="0" err="1" smtClean="0"/>
                        <a:t>psec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175.27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166. </a:t>
                      </a:r>
                      <a:endParaRPr lang="en-US" sz="1600" dirty="0"/>
                    </a:p>
                  </a:txBody>
                  <a:tcPr/>
                </a:tc>
              </a:tr>
              <a:tr h="411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Pstatic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nW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66.18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66.25</a:t>
                      </a:r>
                      <a:endParaRPr lang="en-US" sz="1600" dirty="0"/>
                    </a:p>
                  </a:txBody>
                  <a:tcPr/>
                </a:tc>
              </a:tr>
              <a:tr h="411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Pdynamic</a:t>
                      </a:r>
                      <a:r>
                        <a:rPr lang="en-US" sz="1600" dirty="0" smtClean="0"/>
                        <a:t> (</a:t>
                      </a:r>
                      <a:r>
                        <a:rPr lang="en-US" sz="1600" dirty="0" err="1" smtClean="0"/>
                        <a:t>uW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3.93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3.86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12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Variations with Input slope and Load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2" y="1257910"/>
            <a:ext cx="5487407" cy="5244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9" y="1257910"/>
            <a:ext cx="5816601" cy="52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1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B0958-F566-496E-A32A-55F53309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827" y="238760"/>
            <a:ext cx="9445502" cy="826172"/>
          </a:xfrm>
        </p:spPr>
        <p:txBody>
          <a:bodyPr/>
          <a:lstStyle/>
          <a:p>
            <a:r>
              <a:rPr lang="en-GB" sz="3600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1B5AD4-0854-4A28-8EDF-6ABF0C92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827" y="1217332"/>
            <a:ext cx="11105572" cy="5337118"/>
          </a:xfrm>
        </p:spPr>
        <p:txBody>
          <a:bodyPr/>
          <a:lstStyle/>
          <a:p>
            <a:r>
              <a:rPr lang="en-GB" sz="2000" dirty="0" smtClean="0"/>
              <a:t>Designing done at </a:t>
            </a:r>
            <a:r>
              <a:rPr lang="en-GB" sz="2000" dirty="0" smtClean="0">
                <a:solidFill>
                  <a:schemeClr val="accent6"/>
                </a:solidFill>
              </a:rPr>
              <a:t>SS, 1.08V, 125C</a:t>
            </a:r>
            <a:r>
              <a:rPr lang="en-GB" sz="2000" dirty="0" smtClean="0"/>
              <a:t> (Worst case for delay) for Rise/Fall Time &lt; 50pSec.</a:t>
            </a:r>
          </a:p>
          <a:p>
            <a:r>
              <a:rPr lang="en-GB" sz="2000" dirty="0" smtClean="0"/>
              <a:t>Low </a:t>
            </a:r>
            <a:r>
              <a:rPr lang="en-GB" sz="2000" dirty="0" err="1" smtClean="0"/>
              <a:t>Vt</a:t>
            </a:r>
            <a:r>
              <a:rPr lang="en-GB" sz="2000" dirty="0" smtClean="0"/>
              <a:t> devices to improve performance</a:t>
            </a:r>
            <a:r>
              <a:rPr lang="en-GB" sz="2000" dirty="0"/>
              <a:t>. Priority </a:t>
            </a:r>
            <a:r>
              <a:rPr lang="en-GB" sz="2000" dirty="0" smtClean="0"/>
              <a:t>Area, Performance </a:t>
            </a:r>
            <a:r>
              <a:rPr lang="en-GB" sz="2000" dirty="0"/>
              <a:t>&gt; Power</a:t>
            </a:r>
            <a:r>
              <a:rPr lang="en-GB" sz="2000" dirty="0" smtClean="0"/>
              <a:t>.</a:t>
            </a:r>
            <a:endParaRPr lang="en-GB" sz="2000" dirty="0" smtClean="0"/>
          </a:p>
          <a:p>
            <a:r>
              <a:rPr lang="en-GB" sz="2000" dirty="0" smtClean="0"/>
              <a:t>Sizing and Layout progression (Area and Performance optimization) :</a:t>
            </a:r>
          </a:p>
          <a:p>
            <a:pPr lvl="1"/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</a:rPr>
              <a:t>Single stage Domino AOI32 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large sized PDN network to drive 50fF load.</a:t>
            </a:r>
          </a:p>
          <a:p>
            <a:pPr lvl="1"/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Added buffer stages, sizing by stage ratio(~1/3) to reduce AOI sizes to achieve required Rise/Fall times.</a:t>
            </a:r>
          </a:p>
          <a:p>
            <a:pPr lvl="1"/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Tried to use the fixed 12T height of cell to further increase widths and reduce the fingers. (Could not reduce further due to rise/fall time constraints and fingers take integer values). </a:t>
            </a:r>
            <a:r>
              <a:rPr lang="en-GB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This improved temperature performance as device can meet 125C condition for rise/fall times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Requirement of 7T(PMOS), 5T(NMOS) at the sides of cell, so put a notch in the n-well in middle to accommodate NMOS to further reduce width of standard cell.</a:t>
            </a:r>
          </a:p>
          <a:p>
            <a:pPr lvl="1"/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Floor planning was done to the extent of critical DRC as much as possible. Increased the density of layout</a:t>
            </a:r>
            <a:r>
              <a:rPr lang="en-GB" sz="1600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GB" sz="2000" dirty="0" smtClean="0"/>
              <a:t>Decrease in delays in post layout </a:t>
            </a:r>
            <a:r>
              <a:rPr lang="en-GB" sz="2000" dirty="0" smtClean="0">
                <a:sym typeface="Wingdings" panose="05000000000000000000" pitchFamily="2" charset="2"/>
              </a:rPr>
              <a:t>: Shared diffusion, decreased diffusion capacitance.</a:t>
            </a:r>
          </a:p>
          <a:p>
            <a:r>
              <a:rPr lang="en-GB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Decrease in dynamic power in post layout : Decreased capacitances.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GB" sz="2000" dirty="0" smtClean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061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>
                <a:cs typeface="Calibri"/>
              </a:rPr>
              <a:t>Individual Contribution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92BE84-F1F9-415E-B105-24972355A16A}"/>
              </a:ext>
            </a:extLst>
          </p:cNvPr>
          <p:cNvSpPr txBox="1"/>
          <p:nvPr/>
        </p:nvSpPr>
        <p:spPr>
          <a:xfrm>
            <a:off x="846161" y="1437564"/>
            <a:ext cx="991964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dirty="0"/>
              <a:t>1. Sizing and Schematic Design :- </a:t>
            </a:r>
            <a:r>
              <a:rPr lang="en-GB" sz="1800" dirty="0" err="1"/>
              <a:t>Anushree</a:t>
            </a:r>
            <a:r>
              <a:rPr lang="en-GB" sz="1800" dirty="0"/>
              <a:t>, Kaustubh, </a:t>
            </a:r>
            <a:r>
              <a:rPr lang="en-GB" sz="1800" dirty="0" err="1"/>
              <a:t>Harshit</a:t>
            </a:r>
            <a:endParaRPr lang="en-GB" sz="1800" dirty="0"/>
          </a:p>
          <a:p>
            <a:r>
              <a:rPr lang="en-GB" sz="1800" dirty="0"/>
              <a:t>2. Characterization :- </a:t>
            </a:r>
            <a:r>
              <a:rPr lang="en-GB" sz="1800" dirty="0" err="1"/>
              <a:t>Anushree</a:t>
            </a:r>
            <a:r>
              <a:rPr lang="en-GB" sz="1800" dirty="0"/>
              <a:t>, </a:t>
            </a:r>
            <a:r>
              <a:rPr lang="en-GB" sz="1800" dirty="0" smtClean="0"/>
              <a:t>Kaustubh, </a:t>
            </a:r>
            <a:r>
              <a:rPr lang="en-GB" sz="1800" dirty="0" err="1"/>
              <a:t>Harshit</a:t>
            </a:r>
            <a:endParaRPr lang="en-GB" sz="1800" dirty="0"/>
          </a:p>
          <a:p>
            <a:r>
              <a:rPr lang="en-GB" sz="1800" dirty="0"/>
              <a:t>3. Layout Design :- </a:t>
            </a:r>
            <a:r>
              <a:rPr lang="en-GB" sz="1800" dirty="0" err="1" smtClean="0"/>
              <a:t>Anushree</a:t>
            </a:r>
            <a:r>
              <a:rPr lang="en-GB" sz="1800" dirty="0"/>
              <a:t>, </a:t>
            </a:r>
            <a:r>
              <a:rPr lang="en-GB" sz="1800" dirty="0" smtClean="0"/>
              <a:t>Kaustubh</a:t>
            </a:r>
            <a:endParaRPr lang="en-GB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505</Words>
  <Application>Microsoft Office PowerPoint</Application>
  <PresentationFormat>Widescreen</PresentationFormat>
  <Paragraphs>126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Wingdings</vt:lpstr>
      <vt:lpstr>Arial</vt:lpstr>
      <vt:lpstr>Quattrocento Sans</vt:lpstr>
      <vt:lpstr>Segoe UI</vt:lpstr>
      <vt:lpstr>Noto Sans Symbols</vt:lpstr>
      <vt:lpstr>Calibri</vt:lpstr>
      <vt:lpstr>Arial,Sans-Serif</vt:lpstr>
      <vt:lpstr>Office Theme</vt:lpstr>
      <vt:lpstr>Design of Complex gate AOI32 Domino Logic</vt:lpstr>
      <vt:lpstr>Schematic using XCircuit.</vt:lpstr>
      <vt:lpstr>Layout showing all the layers</vt:lpstr>
      <vt:lpstr>Layout with PP , NP, and VTN_L and VTP_L off</vt:lpstr>
      <vt:lpstr>Simulation Waveform (with all inputs toggling)/DRC/LVS/PEX</vt:lpstr>
      <vt:lpstr>Comparison of Pre and Post Layout Results</vt:lpstr>
      <vt:lpstr>Variations with Input slope and Load</vt:lpstr>
      <vt:lpstr>Analysis</vt:lpstr>
      <vt:lpstr>Individual Contribution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Complex gate</dc:title>
  <dc:creator>Kaustubh Wankhede</dc:creator>
  <cp:lastModifiedBy>Microsoft account</cp:lastModifiedBy>
  <cp:revision>454</cp:revision>
  <dcterms:modified xsi:type="dcterms:W3CDTF">2020-12-05T02:10:22Z</dcterms:modified>
</cp:coreProperties>
</file>