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64" r:id="rId6"/>
    <p:sldId id="270" r:id="rId7"/>
    <p:sldId id="271" r:id="rId8"/>
    <p:sldId id="272" r:id="rId9"/>
    <p:sldId id="269" r:id="rId10"/>
    <p:sldId id="266" r:id="rId11"/>
    <p:sldId id="267" r:id="rId12"/>
    <p:sldId id="262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4168A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1E23D-9E8F-4751-824F-AF6CC6D1C801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45FA7-BCF0-4BA3-9018-2C3D6CA0D557}">
      <dgm:prSet phldrT="[Text]"/>
      <dgm:spPr/>
      <dgm:t>
        <a:bodyPr/>
        <a:lstStyle/>
        <a:p>
          <a:r>
            <a:rPr lang="en-IN" dirty="0"/>
            <a:t>Metrics Used for </a:t>
          </a:r>
          <a:r>
            <a:rPr lang="en-IN" dirty="0">
              <a:latin typeface="SamsungOne 200" panose="020B0203030303020204"/>
            </a:rPr>
            <a:t>Calculation</a:t>
          </a:r>
          <a:r>
            <a:rPr lang="en-IN" dirty="0"/>
            <a:t>:-</a:t>
          </a:r>
        </a:p>
      </dgm:t>
    </dgm:pt>
    <dgm:pt modelId="{0C593D77-63AE-46EB-AB95-74E146D1DB6B}" type="parTrans" cxnId="{4D20ADAC-DB7B-420E-9A18-FCF4370C03F1}">
      <dgm:prSet/>
      <dgm:spPr/>
      <dgm:t>
        <a:bodyPr/>
        <a:lstStyle/>
        <a:p>
          <a:endParaRPr lang="en-IN"/>
        </a:p>
      </dgm:t>
    </dgm:pt>
    <dgm:pt modelId="{4AA55179-983A-404C-8CE7-83C9DA10BE2F}" type="sibTrans" cxnId="{4D20ADAC-DB7B-420E-9A18-FCF4370C03F1}">
      <dgm:prSet/>
      <dgm:spPr/>
      <dgm:t>
        <a:bodyPr/>
        <a:lstStyle/>
        <a:p>
          <a:endParaRPr lang="en-IN"/>
        </a:p>
      </dgm:t>
    </dgm:pt>
    <dgm:pt modelId="{07A3D1B5-9D3E-4934-963D-522DB58CD189}" type="pres">
      <dgm:prSet presAssocID="{5341E23D-9E8F-4751-824F-AF6CC6D1C80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1B46491-0E98-4D20-B5CE-6A6AD994F7D4}" type="pres">
      <dgm:prSet presAssocID="{5AE45FA7-BCF0-4BA3-9018-2C3D6CA0D557}" presName="root" presStyleCnt="0">
        <dgm:presLayoutVars>
          <dgm:chMax/>
          <dgm:chPref val="4"/>
        </dgm:presLayoutVars>
      </dgm:prSet>
      <dgm:spPr/>
    </dgm:pt>
    <dgm:pt modelId="{7E0F90C4-F64A-45EE-A9F2-5D9516003496}" type="pres">
      <dgm:prSet presAssocID="{5AE45FA7-BCF0-4BA3-9018-2C3D6CA0D557}" presName="rootComposite" presStyleCnt="0">
        <dgm:presLayoutVars/>
      </dgm:prSet>
      <dgm:spPr/>
    </dgm:pt>
    <dgm:pt modelId="{876EF04D-3D36-45EE-833A-4ECDD187D5E1}" type="pres">
      <dgm:prSet presAssocID="{5AE45FA7-BCF0-4BA3-9018-2C3D6CA0D557}" presName="rootText" presStyleLbl="node0" presStyleIdx="0" presStyleCnt="1" custLinFactY="-22013" custLinFactNeighborX="10403" custLinFactNeighborY="-100000">
        <dgm:presLayoutVars>
          <dgm:chMax/>
          <dgm:chPref val="4"/>
        </dgm:presLayoutVars>
      </dgm:prSet>
      <dgm:spPr/>
    </dgm:pt>
    <dgm:pt modelId="{1ADD049C-7F72-4A08-BC27-DBA124335C7B}" type="pres">
      <dgm:prSet presAssocID="{5AE45FA7-BCF0-4BA3-9018-2C3D6CA0D557}" presName="childShape" presStyleCnt="0">
        <dgm:presLayoutVars>
          <dgm:chMax val="0"/>
          <dgm:chPref val="0"/>
        </dgm:presLayoutVars>
      </dgm:prSet>
      <dgm:spPr/>
    </dgm:pt>
  </dgm:ptLst>
  <dgm:cxnLst>
    <dgm:cxn modelId="{1C6E6B30-3693-4A1D-BFA7-0D61BE7AEE45}" type="presOf" srcId="{5AE45FA7-BCF0-4BA3-9018-2C3D6CA0D557}" destId="{876EF04D-3D36-45EE-833A-4ECDD187D5E1}" srcOrd="0" destOrd="0" presId="urn:microsoft.com/office/officeart/2008/layout/PictureAccentList"/>
    <dgm:cxn modelId="{4BEFC06B-E00A-4F5E-916A-E74288585F93}" type="presOf" srcId="{5341E23D-9E8F-4751-824F-AF6CC6D1C801}" destId="{07A3D1B5-9D3E-4934-963D-522DB58CD189}" srcOrd="0" destOrd="0" presId="urn:microsoft.com/office/officeart/2008/layout/PictureAccentList"/>
    <dgm:cxn modelId="{4D20ADAC-DB7B-420E-9A18-FCF4370C03F1}" srcId="{5341E23D-9E8F-4751-824F-AF6CC6D1C801}" destId="{5AE45FA7-BCF0-4BA3-9018-2C3D6CA0D557}" srcOrd="0" destOrd="0" parTransId="{0C593D77-63AE-46EB-AB95-74E146D1DB6B}" sibTransId="{4AA55179-983A-404C-8CE7-83C9DA10BE2F}"/>
    <dgm:cxn modelId="{F9F8CE80-544A-4183-897A-BDD22E378D9E}" type="presParOf" srcId="{07A3D1B5-9D3E-4934-963D-522DB58CD189}" destId="{61B46491-0E98-4D20-B5CE-6A6AD994F7D4}" srcOrd="0" destOrd="0" presId="urn:microsoft.com/office/officeart/2008/layout/PictureAccentList"/>
    <dgm:cxn modelId="{97AAA5F1-6457-4F0D-B6AA-0001FC7251DD}" type="presParOf" srcId="{61B46491-0E98-4D20-B5CE-6A6AD994F7D4}" destId="{7E0F90C4-F64A-45EE-A9F2-5D9516003496}" srcOrd="0" destOrd="0" presId="urn:microsoft.com/office/officeart/2008/layout/PictureAccentList"/>
    <dgm:cxn modelId="{4B09EBA9-97F7-445D-B7FD-D695874C562C}" type="presParOf" srcId="{7E0F90C4-F64A-45EE-A9F2-5D9516003496}" destId="{876EF04D-3D36-45EE-833A-4ECDD187D5E1}" srcOrd="0" destOrd="0" presId="urn:microsoft.com/office/officeart/2008/layout/PictureAccentList"/>
    <dgm:cxn modelId="{537A3F9A-3F91-4E81-9E01-58934EF3447D}" type="presParOf" srcId="{61B46491-0E98-4D20-B5CE-6A6AD994F7D4}" destId="{1ADD049C-7F72-4A08-BC27-DBA124335C7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EF04D-3D36-45EE-833A-4ECDD187D5E1}">
      <dsp:nvSpPr>
        <dsp:cNvPr id="0" name=""/>
        <dsp:cNvSpPr/>
      </dsp:nvSpPr>
      <dsp:spPr>
        <a:xfrm>
          <a:off x="0" y="304452"/>
          <a:ext cx="114086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200" kern="1200" dirty="0"/>
            <a:t>Metrics Used for </a:t>
          </a:r>
          <a:r>
            <a:rPr lang="en-IN" sz="6200" kern="1200" dirty="0">
              <a:latin typeface="SamsungOne 200" panose="020B0203030303020204"/>
            </a:rPr>
            <a:t>Calculation</a:t>
          </a:r>
          <a:r>
            <a:rPr lang="en-IN" sz="6200" kern="1200" dirty="0"/>
            <a:t>:-</a:t>
          </a:r>
        </a:p>
      </dsp:txBody>
      <dsp:txXfrm>
        <a:off x="31862" y="336314"/>
        <a:ext cx="11344878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rshakumar.a2022@vitstudent.ac.in" TargetMode="External"/><Relationship Id="rId3" Type="http://schemas.openxmlformats.org/officeDocument/2006/relationships/hyperlink" Target="mailto:pavithra.sekar@vit.ac.in" TargetMode="External"/><Relationship Id="rId7" Type="http://schemas.openxmlformats.org/officeDocument/2006/relationships/hyperlink" Target="mailto:ridhi.2022@vitstudent.ac.in" TargetMode="External"/><Relationship Id="rId2" Type="http://schemas.openxmlformats.org/officeDocument/2006/relationships/hyperlink" Target="mailto:parvathi.r@vit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umyaranjan.nayak2022@vitstudent.ac.in" TargetMode="External"/><Relationship Id="rId5" Type="http://schemas.openxmlformats.org/officeDocument/2006/relationships/hyperlink" Target="mailto:Pranav.seelam2022@vitstudent.ac.in" TargetMode="External"/><Relationship Id="rId4" Type="http://schemas.openxmlformats.org/officeDocument/2006/relationships/hyperlink" Target="mailto:harshitkumar.singh2022@vitstudent.ac.in" TargetMode="Externa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h5mAQAm8W7lKuKlr7IgXzMYsIkAdR8c5ZrvjBTrhLU/edit?gid=0#gid=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-ieee-org.egateway.chennai.vit.ac.in/document/100594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-ieee-org.egateway.chennai.vit.ac.in/document/10205527" TargetMode="External"/><Relationship Id="rId4" Type="http://schemas.openxmlformats.org/officeDocument/2006/relationships/hyperlink" Target="https://ieeexplore-ieee-org.egateway.chennai.vit.ac.in/document/10605975/metrics#metr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-ieee-org.egateway.chennai.vit.ac.in/document/101130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-ieee-org.egateway.chennai.vit.ac.in/document/10205527" TargetMode="External"/><Relationship Id="rId4" Type="http://schemas.openxmlformats.org/officeDocument/2006/relationships/hyperlink" Target="https://ieeexplore-ieee-org.egateway.chennai.vit.ac.in/document/1010503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" y="2438661"/>
            <a:ext cx="11591922" cy="39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475" y="2622694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475" y="3206317"/>
            <a:ext cx="108923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</a:t>
            </a: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Parvathi R -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  <a:hlinkClick r:id="rId2"/>
              </a:rPr>
              <a:t>parvathi.r@vit.ac.in</a:t>
            </a:r>
            <a:endParaRPr lang="en-IN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en-IN" i="1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</a:rPr>
              <a:t>Pavithra Sekar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 -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  <a:hlinkClick r:id="rId3"/>
              </a:rPr>
              <a:t>pavithra.sekar@vit.ac.in</a:t>
            </a:r>
            <a:endParaRPr lang="en-IN" i="1" dirty="0">
              <a:solidFill>
                <a:schemeClr val="accent5">
                  <a:lumMod val="75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2. Students:</a:t>
            </a: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Harshit Kumar Singh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4"/>
              </a:rPr>
              <a:t>harshitkumar.singh2022@vitstudent.ac.in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Pranav Seelam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5"/>
              </a:rPr>
              <a:t>Pranav.seelam2022@vitstudent.ac.in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Soumya Ranjan Nayak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6"/>
              </a:rPr>
              <a:t>soumyaranjan.nayak2022@vitstudent.ac.in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Ridhi 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7"/>
              </a:rPr>
              <a:t>ridhi.2022@vitstudent.ac.in</a:t>
            </a:r>
            <a:endParaRPr lang="en-IN" sz="16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Google Sans"/>
                <a:ea typeface="SamsungOne 600C" panose="020B0706030303020204" pitchFamily="34" charset="0"/>
              </a:rPr>
              <a:t>Harsha Kumar A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/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  <a:hlinkClick r:id="rId8"/>
              </a:rPr>
              <a:t>harshakumar.a2022@vitstudent.ac.in</a:t>
            </a:r>
            <a:endParaRPr lang="en-IN" sz="1600" dirty="0">
              <a:solidFill>
                <a:srgbClr val="222222"/>
              </a:solidFill>
              <a:latin typeface="Google Sans"/>
              <a:ea typeface="SamsungOne 600C" panose="020B0706030303020204" pitchFamily="34" charset="0"/>
            </a:endParaRPr>
          </a:p>
          <a:p>
            <a:pPr lvl="1"/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3. Worklet ID: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24OD16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4909" y="1184736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0" u="sng" dirty="0">
                <a:solidFill>
                  <a:srgbClr val="222222"/>
                </a:solidFill>
                <a:effectLst/>
                <a:latin typeface="SamsungOne 700" panose="020B0803030303020204"/>
              </a:rPr>
              <a:t>AI Watermark Detection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Professor Comments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Slide to be filled in by professor (Either of two)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Please mention below points at the least: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Proposed monthly progress approach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Latest paper reviewed regarding the problem statement area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Professor Expert Insights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8EAAE-2055-4A0C-7A8D-7EA8A41F2F35}"/>
              </a:ext>
            </a:extLst>
          </p:cNvPr>
          <p:cNvSpPr/>
          <p:nvPr/>
        </p:nvSpPr>
        <p:spPr>
          <a:xfrm>
            <a:off x="348450" y="2778491"/>
            <a:ext cx="1149509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Literature Survey (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3"/>
              </a:rPr>
              <a:t>G-sheet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)</a:t>
            </a:r>
          </a:p>
          <a:p>
            <a:pPr marL="914400" indent="-914400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System Design &amp; Development (1 Month)</a:t>
            </a:r>
          </a:p>
          <a:p>
            <a:pPr marL="914400" indent="-914400"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Coding and Implementation (2 Months)</a:t>
            </a:r>
          </a:p>
          <a:p>
            <a:pPr marL="914400" indent="-914400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Testing &amp; Optimization (2 Months)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  <a:p>
            <a:pPr marL="914400" indent="-914400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Documentation &amp; Demo (1 month)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</p:spTree>
    <p:extLst>
      <p:ext uri="{BB962C8B-B14F-4D97-AF65-F5344CB8AC3E}">
        <p14:creationId xmlns:p14="http://schemas.microsoft.com/office/powerpoint/2010/main" val="82161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D99B4C0-E626-0DF7-A436-317CE51D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E4094"/>
                </a:solidFill>
              </a:rPr>
              <a:t>Major Observations / Conclusions: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5254F-87F7-484C-FAE0-0C207EBE5409}"/>
              </a:ext>
            </a:extLst>
          </p:cNvPr>
          <p:cNvSpPr/>
          <p:nvPr/>
        </p:nvSpPr>
        <p:spPr>
          <a:xfrm>
            <a:off x="4391889" y="2094922"/>
            <a:ext cx="4040073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3"/>
              </a:rPr>
              <a:t>2. Review on Digital Watermarking Techniques and Its Retrieval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Published – 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SamsungOne 200" panose="020B0203030303020204"/>
              </a:rPr>
              <a:t>2023</a:t>
            </a:r>
            <a:r>
              <a:rPr lang="en-US" sz="1600" b="0" i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(</a:t>
            </a:r>
            <a:r>
              <a:rPr lang="en-US" sz="1600" b="0" i="0" dirty="0">
                <a:ln w="0"/>
                <a:solidFill>
                  <a:srgbClr val="333333"/>
                </a:solidFill>
                <a:latin typeface="SamsungOne 200" panose="020B0203030303020204"/>
              </a:rPr>
              <a:t>2022 International Conference on Fourth Industrial Revolution Based Technology and Practices (ICFIRTP))</a:t>
            </a:r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SamsungOne 200" panose="020B0203030303020204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Algorithm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–Steganography, DCT-DWT-SVD</a:t>
            </a: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Tech –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T</a:t>
            </a:r>
            <a:r>
              <a:rPr lang="en-IN" sz="1600" dirty="0"/>
              <a:t>ensorFlow,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Cryptography</a:t>
            </a:r>
            <a:endParaRPr lang="en-IN" sz="1600" dirty="0"/>
          </a:p>
          <a:p>
            <a:r>
              <a:rPr lang="en-IN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Model –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Convolutional Neural Networks (CNNs) for image analysis.</a:t>
            </a:r>
          </a:p>
          <a:p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Datasets – </a:t>
            </a:r>
            <a:r>
              <a:rPr lang="en-US" sz="1600" dirty="0">
                <a:solidFill>
                  <a:srgbClr val="333333"/>
                </a:solidFill>
                <a:latin typeface="SamsungOne 200" panose="020B0203030303020204"/>
              </a:rPr>
              <a:t>Custom Datasets of </a:t>
            </a:r>
            <a:r>
              <a:rPr lang="en-US" sz="1600" dirty="0"/>
              <a:t>varying watermark positions, and Video, Images and Audio</a:t>
            </a:r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15E4D-558C-ECBC-84DC-9496A283BE23}"/>
              </a:ext>
            </a:extLst>
          </p:cNvPr>
          <p:cNvSpPr/>
          <p:nvPr/>
        </p:nvSpPr>
        <p:spPr>
          <a:xfrm>
            <a:off x="237966" y="2094923"/>
            <a:ext cx="4040073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4"/>
              </a:rPr>
              <a:t>1. Feature extraction for detection of watermarking algorithm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Published – 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SamsungOne 200" panose="020B0203030303020204"/>
              </a:rPr>
              <a:t>2024</a:t>
            </a:r>
            <a:r>
              <a:rPr lang="en-US" sz="1600" b="0" i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(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SamsungOne 200" panose="020B0203030303020204"/>
              </a:rPr>
              <a:t>2024 20th IEEE International Colloquium on Signal Processing &amp; Its Applications (CSPA)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SamsungOne 200" panose="020B0203030303020204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Algorithm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– Least Significant Bit (LSB) + Discrete Cosine Transform (DCT) for freq. embeddings </a:t>
            </a: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Tech -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T</a:t>
            </a:r>
            <a:r>
              <a:rPr lang="en-IN" sz="1600" dirty="0"/>
              <a:t>ensorFlow/Keras, PyTorch</a:t>
            </a:r>
          </a:p>
          <a:p>
            <a:r>
              <a:rPr lang="en-IN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Model –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Convolutional Neural Networks (CNNs) for image analysis.</a:t>
            </a:r>
          </a:p>
          <a:p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Datasets – </a:t>
            </a:r>
            <a:r>
              <a:rPr lang="en-US" sz="1600" dirty="0">
                <a:solidFill>
                  <a:srgbClr val="333333"/>
                </a:solidFill>
                <a:latin typeface="SamsungOne 200" panose="020B0203030303020204"/>
              </a:rPr>
              <a:t>Custom Datasets of </a:t>
            </a:r>
            <a:r>
              <a:rPr lang="en-US" sz="1600" dirty="0"/>
              <a:t>varying watermark positions, and styles.</a:t>
            </a:r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DCCC9-A73E-CD41-33F2-6EE7EC3B4442}"/>
              </a:ext>
            </a:extLst>
          </p:cNvPr>
          <p:cNvSpPr/>
          <p:nvPr/>
        </p:nvSpPr>
        <p:spPr>
          <a:xfrm>
            <a:off x="8545812" y="2094923"/>
            <a:ext cx="3530231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5"/>
              </a:rPr>
              <a:t>3. Digital Image Watermarking using DWT and Encryption with RGB Pixel Shuffling and PWP Techniques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Published –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amsungOne 200" panose="020B0203030303020204"/>
              </a:rPr>
              <a:t>2023 3rd International Conference on Intelligent Technologies (CONIT)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SamsungOne 200" panose="020B0203030303020204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Algorithm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DCT, PWP and RGB Pixel Shuffling</a:t>
            </a: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Tech -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MATLAB</a:t>
            </a:r>
            <a:endParaRPr lang="en-IN" sz="1600" dirty="0"/>
          </a:p>
          <a:p>
            <a:r>
              <a:rPr lang="en-IN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Model – </a:t>
            </a:r>
            <a:r>
              <a:rPr lang="en-IN" sz="1600" b="0" i="0" dirty="0">
                <a:solidFill>
                  <a:srgbClr val="333333"/>
                </a:solidFill>
                <a:latin typeface="SamsungOne 200" panose="020B0203030303020204"/>
              </a:rPr>
              <a:t>Watermarking with Cryptography</a:t>
            </a:r>
          </a:p>
          <a:p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Datasets – </a:t>
            </a:r>
            <a:r>
              <a:rPr lang="en-US" sz="1600" dirty="0">
                <a:solidFill>
                  <a:srgbClr val="333333"/>
                </a:solidFill>
                <a:latin typeface="SamsungOne 200" panose="020B0203030303020204"/>
              </a:rPr>
              <a:t>Custom Datasets of </a:t>
            </a:r>
            <a:r>
              <a:rPr lang="en-US" sz="1600" dirty="0"/>
              <a:t>varying watermark positions, and styles.</a:t>
            </a:r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037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E4094"/>
                </a:solidFill>
              </a:rPr>
              <a:t>Major Observations / Conclusions: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5254F-87F7-484C-FAE0-0C207EBE5409}"/>
              </a:ext>
            </a:extLst>
          </p:cNvPr>
          <p:cNvSpPr/>
          <p:nvPr/>
        </p:nvSpPr>
        <p:spPr>
          <a:xfrm>
            <a:off x="4391889" y="2094922"/>
            <a:ext cx="4040073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3"/>
              </a:rPr>
              <a:t>5. 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SamsungOne 200" panose="020B0203030303020204"/>
                <a:hlinkClick r:id="rId3"/>
              </a:rPr>
              <a:t>Efficiency Evaluation Parameters of Digital Image Watermarking Techniques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Published – 2023 9th International Conference on Advanced Computing and Communication Systems (ICACCS)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SamsungOne 200" panose="020B0203030303020204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Algorithm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–Steganography, DCT-DWT-SVD</a:t>
            </a: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Tech –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T</a:t>
            </a:r>
            <a:r>
              <a:rPr lang="en-IN" sz="1600" dirty="0"/>
              <a:t>ensorFlow, </a:t>
            </a:r>
            <a:r>
              <a:rPr lang="en-US" sz="1600" b="0" i="0" dirty="0" err="1">
                <a:solidFill>
                  <a:srgbClr val="333333"/>
                </a:solidFill>
                <a:latin typeface="SamsungOne 200" panose="020B0203030303020204"/>
              </a:rPr>
              <a:t>Crypyography</a:t>
            </a:r>
            <a:endParaRPr lang="en-IN" sz="1600" dirty="0"/>
          </a:p>
          <a:p>
            <a:r>
              <a:rPr lang="en-IN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Model –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Convolutional Neural Networks (CNNs) for image analysis.</a:t>
            </a:r>
          </a:p>
          <a:p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Datasets – </a:t>
            </a:r>
            <a:r>
              <a:rPr lang="en-US" sz="1600" dirty="0">
                <a:solidFill>
                  <a:srgbClr val="333333"/>
                </a:solidFill>
                <a:latin typeface="SamsungOne 200" panose="020B0203030303020204"/>
              </a:rPr>
              <a:t>Custom Datasets of </a:t>
            </a:r>
            <a:r>
              <a:rPr lang="en-US" sz="1600" dirty="0"/>
              <a:t>varying watermark positions, and Video, Images and Audio</a:t>
            </a:r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15E4D-558C-ECBC-84DC-9496A283BE23}"/>
              </a:ext>
            </a:extLst>
          </p:cNvPr>
          <p:cNvSpPr/>
          <p:nvPr/>
        </p:nvSpPr>
        <p:spPr>
          <a:xfrm>
            <a:off x="237966" y="2094923"/>
            <a:ext cx="4040073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i="0" dirty="0">
                <a:ln w="0"/>
                <a:solidFill>
                  <a:srgbClr val="1F1F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4"/>
              </a:rPr>
              <a:t>4.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  <a:hlinkClick r:id="rId4"/>
              </a:rPr>
              <a:t>Image Watermarking Technique Using Convolutional Autoencoder </a:t>
            </a:r>
            <a:br>
              <a:rPr lang="en-US" sz="2400" dirty="0"/>
            </a:b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Published –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SamsungOne 200" panose="020B0203030303020204"/>
              </a:rPr>
              <a:t>2023 International Conference on Advances in Electronics, Control and Communication Systems (ICAECCS)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SamsungOne 200" panose="020B0203030303020204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Algorithm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– CNN with Autoencoders</a:t>
            </a: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Tech -</a:t>
            </a:r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T</a:t>
            </a:r>
            <a:r>
              <a:rPr lang="en-IN" sz="1600" dirty="0"/>
              <a:t>ensorFlow, </a:t>
            </a:r>
            <a:r>
              <a:rPr lang="en-US" sz="1600" b="0" i="0" dirty="0" err="1">
                <a:solidFill>
                  <a:srgbClr val="333333"/>
                </a:solidFill>
                <a:latin typeface="SamsungOne 200" panose="020B0203030303020204"/>
              </a:rPr>
              <a:t>Crypyography</a:t>
            </a:r>
            <a:endParaRPr lang="en-US" sz="16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IN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Model –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Convolutional Neural Networks (CNNs) for image analysis.</a:t>
            </a:r>
          </a:p>
          <a:p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Datasets – </a:t>
            </a:r>
            <a:r>
              <a:rPr lang="en-US" sz="1600" dirty="0">
                <a:solidFill>
                  <a:srgbClr val="333333"/>
                </a:solidFill>
                <a:latin typeface="SamsungOne 200" panose="020B0203030303020204"/>
              </a:rPr>
              <a:t>Custom Datasets of </a:t>
            </a:r>
            <a:r>
              <a:rPr lang="en-US" sz="1600" dirty="0"/>
              <a:t>varying watermark positions, and styles.</a:t>
            </a:r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DCCC9-A73E-CD41-33F2-6EE7EC3B4442}"/>
              </a:ext>
            </a:extLst>
          </p:cNvPr>
          <p:cNvSpPr/>
          <p:nvPr/>
        </p:nvSpPr>
        <p:spPr>
          <a:xfrm>
            <a:off x="8545812" y="2094923"/>
            <a:ext cx="3530231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  <a:hlinkClick r:id="rId5"/>
              </a:rPr>
              <a:t>6. Digital Image Watermarking using DWT and Encryption with RGB Pixel Shuffling and PWP Techniques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Published –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amsungOne 200" panose="020B0203030303020204"/>
              </a:rPr>
              <a:t>2023 3rd International Conference on Intelligent Technologies (CONIT)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SamsungOne 200" panose="020B0203030303020204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Algorithm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DCT, PWP and RGB Pixel Shuffling</a:t>
            </a:r>
          </a:p>
          <a:p>
            <a:r>
              <a:rPr lang="en-US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Tech - </a:t>
            </a:r>
            <a:r>
              <a:rPr lang="en-US" sz="1600" b="0" i="0" dirty="0">
                <a:solidFill>
                  <a:srgbClr val="333333"/>
                </a:solidFill>
                <a:latin typeface="SamsungOne 200" panose="020B0203030303020204"/>
              </a:rPr>
              <a:t>MATLAB</a:t>
            </a:r>
            <a:endParaRPr lang="en-IN" sz="1600" dirty="0"/>
          </a:p>
          <a:p>
            <a:r>
              <a:rPr lang="en-IN" sz="1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Model – </a:t>
            </a:r>
            <a:r>
              <a:rPr lang="en-IN" sz="1600" b="0" i="0" dirty="0">
                <a:solidFill>
                  <a:srgbClr val="333333"/>
                </a:solidFill>
                <a:latin typeface="SamsungOne 200" panose="020B0203030303020204"/>
              </a:rPr>
              <a:t>Watermarking with Cryptography</a:t>
            </a:r>
          </a:p>
          <a:p>
            <a:r>
              <a:rPr lang="en-US" sz="1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/>
              </a:rPr>
              <a:t>Datasets – </a:t>
            </a:r>
            <a:r>
              <a:rPr lang="en-US" sz="1600" dirty="0">
                <a:solidFill>
                  <a:srgbClr val="333333"/>
                </a:solidFill>
                <a:latin typeface="SamsungOne 200" panose="020B0203030303020204"/>
              </a:rPr>
              <a:t>Custom Datasets of </a:t>
            </a:r>
            <a:r>
              <a:rPr lang="en-US" sz="1600" dirty="0"/>
              <a:t>varying watermark positions, and styles.</a:t>
            </a:r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latin typeface="SamsungOne 200" panose="020B0203030303020204"/>
            </a:endParaRPr>
          </a:p>
          <a:p>
            <a:endParaRPr lang="en-US" sz="1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msungOne 200" panose="020B0203030303020204"/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msungOne 200" panose="020B02030303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715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7221883-6910-4B8F-BFB4-4E72CC00D6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7977700"/>
              </p:ext>
            </p:extLst>
          </p:nvPr>
        </p:nvGraphicFramePr>
        <p:xfrm>
          <a:off x="237965" y="1438402"/>
          <a:ext cx="1140860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868E-B842-40C9-9156-69CD5961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431" y="3015915"/>
            <a:ext cx="11339102" cy="3737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SamsungOne 200" panose="020B0203030303020204"/>
              </a:rPr>
              <a:t>PSNR:-                                                    SSIM:-</a:t>
            </a:r>
          </a:p>
          <a:p>
            <a:pPr marL="0" indent="0">
              <a:buNone/>
            </a:pPr>
            <a:r>
              <a:rPr lang="en-GB" sz="2000" dirty="0">
                <a:latin typeface="SamsungOne 200" panose="020B0203030303020204"/>
              </a:rPr>
              <a:t>PSNR is a derivative of the Signal to Noise Ratio </a:t>
            </a:r>
          </a:p>
          <a:p>
            <a:pPr marL="0" indent="0">
              <a:buNone/>
            </a:pPr>
            <a:r>
              <a:rPr lang="en-GB" sz="2000" dirty="0">
                <a:latin typeface="SamsungOne 200" panose="020B0203030303020204"/>
              </a:rPr>
              <a:t>comparing the maximum possible signal energy to</a:t>
            </a:r>
          </a:p>
          <a:p>
            <a:pPr marL="0" indent="0">
              <a:buNone/>
            </a:pPr>
            <a:r>
              <a:rPr lang="en-GB" sz="2000" dirty="0">
                <a:latin typeface="SamsungOne 200" panose="020B0203030303020204"/>
              </a:rPr>
              <a:t> the noise energy.</a:t>
            </a:r>
          </a:p>
          <a:p>
            <a:pPr marL="0" indent="0">
              <a:buNone/>
            </a:pPr>
            <a:r>
              <a:rPr lang="en-GB" dirty="0"/>
              <a:t>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928A-A294-4298-955C-D380988B736F}"/>
              </a:ext>
            </a:extLst>
          </p:cNvPr>
          <p:cNvSpPr txBox="1"/>
          <p:nvPr/>
        </p:nvSpPr>
        <p:spPr>
          <a:xfrm>
            <a:off x="0" y="884404"/>
            <a:ext cx="12191999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E4094"/>
                </a:solidFill>
              </a:rPr>
              <a:t>Major Observations / Conclusions: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1AB0E-11A5-4081-905E-A61EE279526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FC0FC-DB87-442A-A6D6-E025EC11FAE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784A4-E180-4703-BF7F-6C14A7D9F746}"/>
              </a:ext>
            </a:extLst>
          </p:cNvPr>
          <p:cNvSpPr/>
          <p:nvPr/>
        </p:nvSpPr>
        <p:spPr>
          <a:xfrm>
            <a:off x="558924" y="53922"/>
            <a:ext cx="482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2E8D1-E90B-4090-9807-21C1E7EA0F5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B6958-D642-46A6-9982-868B17606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266" y="3429000"/>
            <a:ext cx="6095999" cy="3104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450F4B-C056-4E2C-A0FE-01D802036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40" y="4832128"/>
            <a:ext cx="534427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9D87-3DC6-AB14-F988-9AABE22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2F49D-8BCB-842A-CB1F-4488A74E0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5071"/>
            <a:ext cx="12632423" cy="7113071"/>
          </a:xfrm>
        </p:spPr>
      </p:pic>
    </p:spTree>
    <p:extLst>
      <p:ext uri="{BB962C8B-B14F-4D97-AF65-F5344CB8AC3E}">
        <p14:creationId xmlns:p14="http://schemas.microsoft.com/office/powerpoint/2010/main" val="341264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Identified Resource Requirements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Mention any GPU/Device </a:t>
            </a:r>
            <a:r>
              <a:rPr lang="en-US" sz="1600" b="1" u="sng" dirty="0" err="1">
                <a:solidFill>
                  <a:srgbClr val="0E4094"/>
                </a:solidFill>
              </a:rPr>
              <a:t>etc</a:t>
            </a:r>
            <a:r>
              <a:rPr lang="en-US" sz="1600" b="1" u="sng" dirty="0">
                <a:solidFill>
                  <a:srgbClr val="0E4094"/>
                </a:solidFill>
              </a:rPr>
              <a:t> requirement here clearly.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Also mention which of these can be fulfilled at college level (Lab </a:t>
            </a:r>
            <a:r>
              <a:rPr lang="en-US" sz="1600" b="1" u="sng" dirty="0" err="1">
                <a:solidFill>
                  <a:srgbClr val="0E4094"/>
                </a:solidFill>
              </a:rPr>
              <a:t>etc</a:t>
            </a:r>
            <a:r>
              <a:rPr lang="en-US" sz="1600" b="1" u="sng" dirty="0">
                <a:solidFill>
                  <a:srgbClr val="0E4094"/>
                </a:solidFill>
              </a:rPr>
              <a:t>).</a:t>
            </a:r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657CA-DC6C-63AA-D77D-134753FCA6A4}"/>
              </a:ext>
            </a:extLst>
          </p:cNvPr>
          <p:cNvSpPr/>
          <p:nvPr/>
        </p:nvSpPr>
        <p:spPr>
          <a:xfrm>
            <a:off x="348450" y="2778491"/>
            <a:ext cx="114950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msungOne 200" panose="020B0203030303020204"/>
              </a:rPr>
              <a:t>We have High Configuration Lab to complete the allotted project.</a:t>
            </a:r>
          </a:p>
        </p:txBody>
      </p:sp>
    </p:spTree>
    <p:extLst>
      <p:ext uri="{BB962C8B-B14F-4D97-AF65-F5344CB8AC3E}">
        <p14:creationId xmlns:p14="http://schemas.microsoft.com/office/powerpoint/2010/main" val="361797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Academic Calendar Breaks (If Any)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Mention any planned academic activity (Internals/Exams/Holidays/Events/Other Internships </a:t>
            </a:r>
            <a:r>
              <a:rPr lang="en-US" sz="1600" b="1" u="sng" dirty="0" err="1">
                <a:solidFill>
                  <a:srgbClr val="0E4094"/>
                </a:solidFill>
              </a:rPr>
              <a:t>etc</a:t>
            </a:r>
            <a:r>
              <a:rPr lang="en-US" sz="1600" b="1" u="sng" dirty="0">
                <a:solidFill>
                  <a:srgbClr val="0E4094"/>
                </a:solidFill>
              </a:rPr>
              <a:t>) in next 6 months which will impact project timeline.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This helps in setting up the expectation of delivery timeline.</a:t>
            </a: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8B7CB-656E-4CAA-BBAF-68407757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54" y="2258450"/>
            <a:ext cx="9061807" cy="41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813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Queries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action steps, any road blocks / bottlenecks)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E9B4B-3DE5-4BD7-B830-008CA901B747}"/>
              </a:ext>
            </a:extLst>
          </p:cNvPr>
          <p:cNvSpPr/>
          <p:nvPr/>
        </p:nvSpPr>
        <p:spPr>
          <a:xfrm>
            <a:off x="237966" y="1556293"/>
            <a:ext cx="585803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u="sng" dirty="0">
                <a:latin typeface="SamsungOne 200" panose="020B0203030303020204"/>
                <a:ea typeface="Times New Roman" panose="02020603050405020304" pitchFamily="18" charset="0"/>
              </a:rPr>
              <a:t>1.Maintaining Image Quality (Invisibility of Watermark)</a:t>
            </a:r>
          </a:p>
          <a:p>
            <a:r>
              <a:rPr lang="en-IN" sz="2200" dirty="0">
                <a:latin typeface="SamsungOne 200" panose="020B0203030303020204"/>
              </a:rPr>
              <a:t>      - Trade-off Between Invisibility and Robustness</a:t>
            </a:r>
          </a:p>
          <a:p>
            <a:r>
              <a:rPr lang="en-IN" sz="2200" dirty="0">
                <a:latin typeface="SamsungOne 200" panose="020B0203030303020204"/>
                <a:ea typeface="Times New Roman" panose="02020603050405020304" pitchFamily="18" charset="0"/>
              </a:rPr>
              <a:t>      - </a:t>
            </a:r>
            <a:r>
              <a:rPr lang="en-IN" sz="2200" dirty="0">
                <a:latin typeface="SamsungOne 200" panose="020B0203030303020204"/>
              </a:rPr>
              <a:t>AI-Generated Image Characteristics</a:t>
            </a:r>
            <a:endParaRPr lang="en-IN" sz="2200" dirty="0">
              <a:latin typeface="SamsungOne 200" panose="020B0203030303020204"/>
              <a:ea typeface="Times New Roman" panose="02020603050405020304" pitchFamily="18" charset="0"/>
            </a:endParaRPr>
          </a:p>
          <a:p>
            <a:r>
              <a:rPr lang="en-IN" sz="2200" b="1" u="sng" dirty="0">
                <a:latin typeface="SamsungOne 200" panose="020B0203030303020204"/>
              </a:rPr>
              <a:t>2. Robustness Against Attacks</a:t>
            </a:r>
          </a:p>
          <a:p>
            <a:r>
              <a:rPr lang="en-IN" sz="2200" dirty="0">
                <a:latin typeface="SamsungOne 200" panose="020B0203030303020204"/>
              </a:rPr>
              <a:t>       - Susceptibility to Transformations</a:t>
            </a:r>
          </a:p>
          <a:p>
            <a:r>
              <a:rPr lang="en-IN" sz="2200" dirty="0">
                <a:latin typeface="SamsungOne 200" panose="020B0203030303020204"/>
              </a:rPr>
              <a:t>       - Adversarial Attacks </a:t>
            </a:r>
          </a:p>
          <a:p>
            <a:r>
              <a:rPr lang="en-IN" sz="2200" b="1" u="sng" dirty="0">
                <a:latin typeface="SamsungOne 200" panose="020B0203030303020204"/>
              </a:rPr>
              <a:t>3. Distinguishing Between Original and AI-Generated Images</a:t>
            </a:r>
          </a:p>
          <a:p>
            <a:r>
              <a:rPr lang="en-IN" sz="2200" dirty="0">
                <a:latin typeface="SamsungOne 200" panose="020B0203030303020204"/>
              </a:rPr>
              <a:t>       - Similarity in Visual Quality</a:t>
            </a:r>
          </a:p>
          <a:p>
            <a:r>
              <a:rPr lang="en-IN" sz="2200" dirty="0">
                <a:latin typeface="SamsungOne 200" panose="020B0203030303020204"/>
              </a:rPr>
              <a:t>       - Overfitting to Specific Image Types</a:t>
            </a:r>
          </a:p>
          <a:p>
            <a:r>
              <a:rPr lang="en-IN" sz="2200" b="1" u="sng" dirty="0">
                <a:latin typeface="SamsungOne 200" panose="020B0203030303020204"/>
              </a:rPr>
              <a:t>4. Computational Complexity</a:t>
            </a:r>
          </a:p>
          <a:p>
            <a:r>
              <a:rPr lang="en-IN" sz="2200" dirty="0">
                <a:latin typeface="SamsungOne 200" panose="020B0203030303020204"/>
              </a:rPr>
              <a:t>       - Efficiency in Embedding and Detection</a:t>
            </a:r>
          </a:p>
          <a:p>
            <a:r>
              <a:rPr lang="en-IN" sz="2200" dirty="0">
                <a:latin typeface="SamsungOne 200" panose="020B0203030303020204"/>
              </a:rPr>
              <a:t>       - Real-Time Processing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409A0F-BEE8-44C1-BC79-764E307C688E}"/>
              </a:ext>
            </a:extLst>
          </p:cNvPr>
          <p:cNvSpPr/>
          <p:nvPr/>
        </p:nvSpPr>
        <p:spPr>
          <a:xfrm>
            <a:off x="6095999" y="1556293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b="1" u="sng" dirty="0">
                <a:latin typeface="SamsungOne 200" panose="020B0203030303020204"/>
              </a:rPr>
              <a:t>5. Ethical and Legal Considerations</a:t>
            </a:r>
          </a:p>
          <a:p>
            <a:r>
              <a:rPr lang="en-IN" sz="2200" dirty="0">
                <a:latin typeface="SamsungOne 200" panose="020B0203030303020204"/>
              </a:rPr>
              <a:t>       -Watermarking Bias</a:t>
            </a:r>
          </a:p>
          <a:p>
            <a:r>
              <a:rPr lang="en-IN" sz="2200" dirty="0">
                <a:latin typeface="SamsungOne 200" panose="020B0203030303020204"/>
              </a:rPr>
              <a:t>       - Legal Implications</a:t>
            </a:r>
          </a:p>
          <a:p>
            <a:r>
              <a:rPr lang="en-IN" sz="2200" b="1" u="sng" dirty="0">
                <a:latin typeface="SamsungOne 200" panose="020B0203030303020204"/>
              </a:rPr>
              <a:t>6. Perceptual Adaptation</a:t>
            </a:r>
          </a:p>
          <a:p>
            <a:r>
              <a:rPr lang="en-IN" sz="2200" dirty="0">
                <a:latin typeface="SamsungOne 200" panose="020B0203030303020204"/>
              </a:rPr>
              <a:t>       - Human Perception Limitations</a:t>
            </a:r>
          </a:p>
          <a:p>
            <a:r>
              <a:rPr lang="en-IN" sz="2200" dirty="0">
                <a:latin typeface="SamsungOne 200" panose="020B0203030303020204"/>
              </a:rPr>
              <a:t>       - Adaptation to AI-Generated </a:t>
            </a:r>
            <a:r>
              <a:rPr lang="en-IN" sz="2200" dirty="0" err="1">
                <a:latin typeface="SamsungOne 200" panose="020B0203030303020204"/>
              </a:rPr>
              <a:t>Artifacts</a:t>
            </a:r>
            <a:r>
              <a:rPr lang="en-IN" sz="2200" dirty="0">
                <a:latin typeface="SamsungOne 200" panose="020B0203030303020204"/>
              </a:rPr>
              <a:t>     </a:t>
            </a:r>
          </a:p>
          <a:p>
            <a:r>
              <a:rPr lang="en-IN" sz="2200" b="1" u="sng" dirty="0">
                <a:latin typeface="SamsungOne 200" panose="020B0203030303020204"/>
              </a:rPr>
              <a:t>7. Differentiating Similar AI Models</a:t>
            </a:r>
          </a:p>
          <a:p>
            <a:r>
              <a:rPr lang="en-IN" sz="2200" dirty="0">
                <a:latin typeface="SamsungOne 200" panose="020B0203030303020204"/>
              </a:rPr>
              <a:t>       - Multiple AI Models Producing Similar Outputs</a:t>
            </a:r>
          </a:p>
          <a:p>
            <a:r>
              <a:rPr lang="en-IN" sz="2200" b="1" u="sng" dirty="0">
                <a:latin typeface="SamsungOne 200" panose="020B0203030303020204"/>
              </a:rPr>
              <a:t>8. Scalability</a:t>
            </a:r>
          </a:p>
          <a:p>
            <a:r>
              <a:rPr lang="en-IN" sz="2200" dirty="0">
                <a:latin typeface="SamsungOne 200" panose="020B0203030303020204"/>
              </a:rPr>
              <a:t>        - Handling Large-Scale Datasets</a:t>
            </a:r>
          </a:p>
          <a:p>
            <a:r>
              <a:rPr lang="en-IN" sz="2200" b="1" u="sng" dirty="0">
                <a:latin typeface="SamsungOne 200" panose="020B0203030303020204"/>
              </a:rPr>
              <a:t>9. Ensuring Compatibility with AI-Driven Image Modifications</a:t>
            </a:r>
          </a:p>
          <a:p>
            <a:r>
              <a:rPr lang="en-IN" sz="2200" dirty="0">
                <a:latin typeface="SamsungOne 200" panose="020B0203030303020204"/>
              </a:rPr>
              <a:t>       - Post-Processing by AI</a:t>
            </a: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7E07D-072A-4D90-BA7A-7BCCEBF26EFF}">
  <ds:schemaRefs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893</Words>
  <Application>Microsoft Office PowerPoint</Application>
  <PresentationFormat>Widescreen</PresentationFormat>
  <Paragraphs>136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</vt:lpstr>
      <vt:lpstr>Calibri Light</vt:lpstr>
      <vt:lpstr>Edwardian Script ITC</vt:lpstr>
      <vt:lpstr>Google Sans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Ridhi</cp:lastModifiedBy>
  <cp:revision>28</cp:revision>
  <dcterms:created xsi:type="dcterms:W3CDTF">2019-07-24T12:22:39Z</dcterms:created>
  <dcterms:modified xsi:type="dcterms:W3CDTF">2024-09-02T09:34:07Z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