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7" r:id="rId5"/>
    <p:sldId id="300" r:id="rId6"/>
    <p:sldId id="272" r:id="rId7"/>
    <p:sldId id="273" r:id="rId8"/>
    <p:sldId id="279" r:id="rId9"/>
    <p:sldId id="274" r:id="rId10"/>
    <p:sldId id="302" r:id="rId11"/>
    <p:sldId id="303" r:id="rId12"/>
    <p:sldId id="304" r:id="rId13"/>
    <p:sldId id="305" r:id="rId14"/>
    <p:sldId id="306" r:id="rId15"/>
    <p:sldId id="307" r:id="rId16"/>
    <p:sldId id="308" r:id="rId17"/>
    <p:sldId id="309" r:id="rId18"/>
    <p:sldId id="311" r:id="rId19"/>
    <p:sldId id="313" r:id="rId20"/>
    <p:sldId id="270" r:id="rId21"/>
    <p:sldId id="312"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4168A9"/>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snapToGrid="0">
      <p:cViewPr varScale="1">
        <p:scale>
          <a:sx n="66" d="100"/>
          <a:sy n="66" d="100"/>
        </p:scale>
        <p:origin x="60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41E23D-9E8F-4751-824F-AF6CC6D1C801}"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en-IN"/>
        </a:p>
      </dgm:t>
    </dgm:pt>
    <dgm:pt modelId="{07A3D1B5-9D3E-4934-963D-522DB58CD189}" type="pres">
      <dgm:prSet presAssocID="{5341E23D-9E8F-4751-824F-AF6CC6D1C801}" presName="layout" presStyleCnt="0">
        <dgm:presLayoutVars>
          <dgm:chMax/>
          <dgm:chPref/>
          <dgm:dir/>
          <dgm:animOne val="branch"/>
          <dgm:animLvl val="lvl"/>
          <dgm:resizeHandles/>
        </dgm:presLayoutVars>
      </dgm:prSet>
      <dgm:spPr/>
    </dgm:pt>
  </dgm:ptLst>
  <dgm:cxnLst>
    <dgm:cxn modelId="{4BEFC06B-E00A-4F5E-916A-E74288585F93}" type="presOf" srcId="{5341E23D-9E8F-4751-824F-AF6CC6D1C801}" destId="{07A3D1B5-9D3E-4934-963D-522DB58CD18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pPr/>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pPr/>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endParaRPr lang="en-US" dirty="0"/>
          </a:p>
        </p:txBody>
      </p:sp>
      <p:sp>
        <p:nvSpPr>
          <p:cNvPr id="4" name="Slide Number Placeholder 3"/>
          <p:cNvSpPr>
            <a:spLocks noGrp="1"/>
          </p:cNvSpPr>
          <p:nvPr>
            <p:ph type="sldNum" sz="quarter" idx="10"/>
          </p:nvPr>
        </p:nvSpPr>
        <p:spPr/>
        <p:txBody>
          <a:bodyPr/>
          <a:lstStyle/>
          <a:p>
            <a:fld id="{14D3B71A-2468-47CC-84B3-BEC292667521}" type="slidenum">
              <a:rPr lang="en-US" smtClean="0"/>
              <a:pPr/>
              <a:t>5</a:t>
            </a:fld>
            <a:endParaRPr lang="en-US"/>
          </a:p>
        </p:txBody>
      </p:sp>
    </p:spTree>
    <p:extLst>
      <p:ext uri="{BB962C8B-B14F-4D97-AF65-F5344CB8AC3E}">
        <p14:creationId xmlns:p14="http://schemas.microsoft.com/office/powerpoint/2010/main" val="2164921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5AC76-9A5D-FC1A-6709-C4BCEEBC0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4B7F40-DBC2-AD1E-2D6C-4189024ED2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21A6B6-E149-7BBB-A68B-4B291676604D}"/>
              </a:ext>
            </a:extLst>
          </p:cNvPr>
          <p:cNvSpPr>
            <a:spLocks noGrp="1"/>
          </p:cNvSpPr>
          <p:nvPr>
            <p:ph type="body" idx="1"/>
          </p:nvPr>
        </p:nvSpPr>
        <p:spPr/>
        <p:txBody>
          <a:bodyPr/>
          <a:lstStyle/>
          <a:p>
            <a:r>
              <a:rPr lang="en-IN" dirty="0"/>
              <a:t>- </a:t>
            </a:r>
            <a:endParaRPr lang="en-US" dirty="0"/>
          </a:p>
        </p:txBody>
      </p:sp>
      <p:sp>
        <p:nvSpPr>
          <p:cNvPr id="4" name="Slide Number Placeholder 3">
            <a:extLst>
              <a:ext uri="{FF2B5EF4-FFF2-40B4-BE49-F238E27FC236}">
                <a16:creationId xmlns:a16="http://schemas.microsoft.com/office/drawing/2014/main" id="{5B8B8094-53CD-2472-74AB-8F5BB83B274D}"/>
              </a:ext>
            </a:extLst>
          </p:cNvPr>
          <p:cNvSpPr>
            <a:spLocks noGrp="1"/>
          </p:cNvSpPr>
          <p:nvPr>
            <p:ph type="sldNum" sz="quarter" idx="10"/>
          </p:nvPr>
        </p:nvSpPr>
        <p:spPr/>
        <p:txBody>
          <a:bodyPr/>
          <a:lstStyle/>
          <a:p>
            <a:fld id="{14D3B71A-2468-47CC-84B3-BEC292667521}" type="slidenum">
              <a:rPr lang="en-US" smtClean="0"/>
              <a:pPr/>
              <a:t>8</a:t>
            </a:fld>
            <a:endParaRPr lang="en-US"/>
          </a:p>
        </p:txBody>
      </p:sp>
    </p:spTree>
    <p:extLst>
      <p:ext uri="{BB962C8B-B14F-4D97-AF65-F5344CB8AC3E}">
        <p14:creationId xmlns:p14="http://schemas.microsoft.com/office/powerpoint/2010/main" val="373599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792CB-2C91-13BB-69A1-39B0FD3FC0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901DB1-F151-A128-31B7-2946B71FFA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F81931-A2FF-5085-E219-D597170C372E}"/>
              </a:ext>
            </a:extLst>
          </p:cNvPr>
          <p:cNvSpPr>
            <a:spLocks noGrp="1"/>
          </p:cNvSpPr>
          <p:nvPr>
            <p:ph type="body" idx="1"/>
          </p:nvPr>
        </p:nvSpPr>
        <p:spPr/>
        <p:txBody>
          <a:bodyPr/>
          <a:lstStyle/>
          <a:p>
            <a:r>
              <a:rPr lang="en-IN" dirty="0"/>
              <a:t>- </a:t>
            </a:r>
            <a:endParaRPr lang="en-US" dirty="0"/>
          </a:p>
        </p:txBody>
      </p:sp>
      <p:sp>
        <p:nvSpPr>
          <p:cNvPr id="4" name="Slide Number Placeholder 3">
            <a:extLst>
              <a:ext uri="{FF2B5EF4-FFF2-40B4-BE49-F238E27FC236}">
                <a16:creationId xmlns:a16="http://schemas.microsoft.com/office/drawing/2014/main" id="{5B272745-5E8D-9918-BF8F-CD5975EB9088}"/>
              </a:ext>
            </a:extLst>
          </p:cNvPr>
          <p:cNvSpPr>
            <a:spLocks noGrp="1"/>
          </p:cNvSpPr>
          <p:nvPr>
            <p:ph type="sldNum" sz="quarter" idx="10"/>
          </p:nvPr>
        </p:nvSpPr>
        <p:spPr/>
        <p:txBody>
          <a:bodyPr/>
          <a:lstStyle/>
          <a:p>
            <a:fld id="{14D3B71A-2468-47CC-84B3-BEC292667521}" type="slidenum">
              <a:rPr lang="en-US" smtClean="0"/>
              <a:pPr/>
              <a:t>9</a:t>
            </a:fld>
            <a:endParaRPr lang="en-US"/>
          </a:p>
        </p:txBody>
      </p:sp>
    </p:spTree>
    <p:extLst>
      <p:ext uri="{BB962C8B-B14F-4D97-AF65-F5344CB8AC3E}">
        <p14:creationId xmlns:p14="http://schemas.microsoft.com/office/powerpoint/2010/main" val="291504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DDBD-DC27-9BB7-3ECE-67F6F4DBE0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2BECBA-1023-3974-0200-326B4B48D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93E00F-66D1-AF12-8BDE-56138DADE16C}"/>
              </a:ext>
            </a:extLst>
          </p:cNvPr>
          <p:cNvSpPr>
            <a:spLocks noGrp="1"/>
          </p:cNvSpPr>
          <p:nvPr>
            <p:ph type="body" idx="1"/>
          </p:nvPr>
        </p:nvSpPr>
        <p:spPr/>
        <p:txBody>
          <a:bodyPr/>
          <a:lstStyle/>
          <a:p>
            <a:r>
              <a:rPr lang="en-IN" dirty="0"/>
              <a:t>- </a:t>
            </a:r>
            <a:endParaRPr lang="en-US" dirty="0"/>
          </a:p>
        </p:txBody>
      </p:sp>
      <p:sp>
        <p:nvSpPr>
          <p:cNvPr id="4" name="Slide Number Placeholder 3">
            <a:extLst>
              <a:ext uri="{FF2B5EF4-FFF2-40B4-BE49-F238E27FC236}">
                <a16:creationId xmlns:a16="http://schemas.microsoft.com/office/drawing/2014/main" id="{8BAFEDE9-175B-CB1C-69E5-8632A8FE0F16}"/>
              </a:ext>
            </a:extLst>
          </p:cNvPr>
          <p:cNvSpPr>
            <a:spLocks noGrp="1"/>
          </p:cNvSpPr>
          <p:nvPr>
            <p:ph type="sldNum" sz="quarter" idx="10"/>
          </p:nvPr>
        </p:nvSpPr>
        <p:spPr/>
        <p:txBody>
          <a:bodyPr/>
          <a:lstStyle/>
          <a:p>
            <a:fld id="{14D3B71A-2468-47CC-84B3-BEC292667521}" type="slidenum">
              <a:rPr lang="en-US" smtClean="0"/>
              <a:pPr/>
              <a:t>11</a:t>
            </a:fld>
            <a:endParaRPr lang="en-US"/>
          </a:p>
        </p:txBody>
      </p:sp>
    </p:spTree>
    <p:extLst>
      <p:ext uri="{BB962C8B-B14F-4D97-AF65-F5344CB8AC3E}">
        <p14:creationId xmlns:p14="http://schemas.microsoft.com/office/powerpoint/2010/main" val="84256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DD64E-7EDE-CBF5-5C85-2566C87D88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2A347-2542-60BA-514B-27A8CEEEC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5CA15F-0BA1-BAC2-AF8E-C62352328264}"/>
              </a:ext>
            </a:extLst>
          </p:cNvPr>
          <p:cNvSpPr>
            <a:spLocks noGrp="1"/>
          </p:cNvSpPr>
          <p:nvPr>
            <p:ph type="body" idx="1"/>
          </p:nvPr>
        </p:nvSpPr>
        <p:spPr/>
        <p:txBody>
          <a:bodyPr/>
          <a:lstStyle/>
          <a:p>
            <a:r>
              <a:rPr lang="en-IN" dirty="0"/>
              <a:t>- </a:t>
            </a:r>
            <a:endParaRPr lang="en-US" dirty="0"/>
          </a:p>
        </p:txBody>
      </p:sp>
      <p:sp>
        <p:nvSpPr>
          <p:cNvPr id="4" name="Slide Number Placeholder 3">
            <a:extLst>
              <a:ext uri="{FF2B5EF4-FFF2-40B4-BE49-F238E27FC236}">
                <a16:creationId xmlns:a16="http://schemas.microsoft.com/office/drawing/2014/main" id="{9C935B8E-2B71-BBFD-563F-689888CBE3B9}"/>
              </a:ext>
            </a:extLst>
          </p:cNvPr>
          <p:cNvSpPr>
            <a:spLocks noGrp="1"/>
          </p:cNvSpPr>
          <p:nvPr>
            <p:ph type="sldNum" sz="quarter" idx="10"/>
          </p:nvPr>
        </p:nvSpPr>
        <p:spPr/>
        <p:txBody>
          <a:bodyPr/>
          <a:lstStyle/>
          <a:p>
            <a:fld id="{14D3B71A-2468-47CC-84B3-BEC292667521}" type="slidenum">
              <a:rPr lang="en-US" smtClean="0"/>
              <a:pPr/>
              <a:t>12</a:t>
            </a:fld>
            <a:endParaRPr lang="en-US"/>
          </a:p>
        </p:txBody>
      </p:sp>
    </p:spTree>
    <p:extLst>
      <p:ext uri="{BB962C8B-B14F-4D97-AF65-F5344CB8AC3E}">
        <p14:creationId xmlns:p14="http://schemas.microsoft.com/office/powerpoint/2010/main" val="89818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A5A41-2942-EB3C-8E79-ED9BD35EE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DA0DA4-9C67-668F-DA42-4B90F196A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4429A-129E-02B2-574E-FD781659C095}"/>
              </a:ext>
            </a:extLst>
          </p:cNvPr>
          <p:cNvSpPr>
            <a:spLocks noGrp="1"/>
          </p:cNvSpPr>
          <p:nvPr>
            <p:ph type="body" idx="1"/>
          </p:nvPr>
        </p:nvSpPr>
        <p:spPr/>
        <p:txBody>
          <a:bodyPr/>
          <a:lstStyle/>
          <a:p>
            <a:r>
              <a:rPr lang="en-IN" dirty="0"/>
              <a:t>- </a:t>
            </a:r>
            <a:endParaRPr lang="en-US" dirty="0"/>
          </a:p>
        </p:txBody>
      </p:sp>
      <p:sp>
        <p:nvSpPr>
          <p:cNvPr id="4" name="Slide Number Placeholder 3">
            <a:extLst>
              <a:ext uri="{FF2B5EF4-FFF2-40B4-BE49-F238E27FC236}">
                <a16:creationId xmlns:a16="http://schemas.microsoft.com/office/drawing/2014/main" id="{88EF1AD3-D742-9F89-9DB0-8B1DE0D42366}"/>
              </a:ext>
            </a:extLst>
          </p:cNvPr>
          <p:cNvSpPr>
            <a:spLocks noGrp="1"/>
          </p:cNvSpPr>
          <p:nvPr>
            <p:ph type="sldNum" sz="quarter" idx="10"/>
          </p:nvPr>
        </p:nvSpPr>
        <p:spPr/>
        <p:txBody>
          <a:bodyPr/>
          <a:lstStyle/>
          <a:p>
            <a:fld id="{14D3B71A-2468-47CC-84B3-BEC292667521}" type="slidenum">
              <a:rPr lang="en-US" smtClean="0"/>
              <a:pPr/>
              <a:t>14</a:t>
            </a:fld>
            <a:endParaRPr lang="en-US"/>
          </a:p>
        </p:txBody>
      </p:sp>
    </p:spTree>
    <p:extLst>
      <p:ext uri="{BB962C8B-B14F-4D97-AF65-F5344CB8AC3E}">
        <p14:creationId xmlns:p14="http://schemas.microsoft.com/office/powerpoint/2010/main" val="33118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25170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342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pPr/>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pPr/>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pPr/>
              <a:t>23-10-2024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pPr/>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arshakumar.a2022@vitstudent.ac.in" TargetMode="External"/><Relationship Id="rId3" Type="http://schemas.openxmlformats.org/officeDocument/2006/relationships/hyperlink" Target="mailto:pavithra.sekar@vit.ac.in" TargetMode="External"/><Relationship Id="rId7" Type="http://schemas.openxmlformats.org/officeDocument/2006/relationships/hyperlink" Target="mailto:ridhi.2022@vitstudent.ac.in" TargetMode="External"/><Relationship Id="rId2" Type="http://schemas.openxmlformats.org/officeDocument/2006/relationships/hyperlink" Target="mailto:parvathi.r@vit.ac.in" TargetMode="External"/><Relationship Id="rId1" Type="http://schemas.openxmlformats.org/officeDocument/2006/relationships/slideLayout" Target="../slideLayouts/slideLayout2.xml"/><Relationship Id="rId6" Type="http://schemas.openxmlformats.org/officeDocument/2006/relationships/hyperlink" Target="mailto:soumyaranjan.nayak2022@vitstudent.ac.in" TargetMode="External"/><Relationship Id="rId5" Type="http://schemas.openxmlformats.org/officeDocument/2006/relationships/hyperlink" Target="mailto:Pranav.seelam2022@vitstudent.ac.in" TargetMode="External"/><Relationship Id="rId4" Type="http://schemas.openxmlformats.org/officeDocument/2006/relationships/hyperlink" Target="mailto:harshitkumar.singh2022@vitstudent.ac.i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ultralytics/yolov5/releases/download/v1.0/coco128.zip"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3266" y="2438661"/>
            <a:ext cx="11591922" cy="3953875"/>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a:latin typeface="SamsungOne 700" panose="020B0803030303020204" pitchFamily="34" charset="0"/>
                <a:ea typeface="SamsungOne 700" panose="020B0803030303020204" pitchFamily="34" charset="0"/>
              </a:rPr>
              <a:t>[Samsung PRISM] Preliminary Discussion</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482475" y="2622694"/>
            <a:ext cx="768159" cy="400110"/>
          </a:xfrm>
          <a:prstGeom prst="rect">
            <a:avLst/>
          </a:prstGeom>
        </p:spPr>
        <p:txBody>
          <a:bodyPr wrap="none">
            <a:spAutoFit/>
          </a:bodyPr>
          <a:lstStyle/>
          <a:p>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482475" y="3206317"/>
            <a:ext cx="10892374" cy="2954655"/>
          </a:xfrm>
          <a:prstGeom prst="rect">
            <a:avLst/>
          </a:prstGeom>
        </p:spPr>
        <p:txBody>
          <a:bodyPr wrap="square">
            <a:spAutoFit/>
          </a:bodyPr>
          <a:lstStyle/>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College Professor(s):  </a:t>
            </a:r>
          </a:p>
          <a:p>
            <a:r>
              <a:rPr lang="en-IN" dirty="0">
                <a:solidFill>
                  <a:srgbClr val="0E4094"/>
                </a:solidFill>
                <a:latin typeface="SamsungOne 600C" panose="020B0706030303020204" pitchFamily="34" charset="0"/>
                <a:ea typeface="SamsungOne 600C" panose="020B0706030303020204" pitchFamily="34" charset="0"/>
              </a:rPr>
              <a:t>       </a:t>
            </a:r>
            <a:r>
              <a:rPr lang="en-IN" dirty="0">
                <a:solidFill>
                  <a:schemeClr val="accent5">
                    <a:lumMod val="75000"/>
                  </a:schemeClr>
                </a:solidFill>
                <a:latin typeface="SamsungOne 600C" panose="020B0706030303020204" pitchFamily="34" charset="0"/>
                <a:ea typeface="SamsungOne 600C" panose="020B0706030303020204" pitchFamily="34" charset="0"/>
              </a:rPr>
              <a:t>Dr. </a:t>
            </a:r>
            <a:r>
              <a:rPr lang="en-IN" b="0" i="0" dirty="0">
                <a:solidFill>
                  <a:schemeClr val="accent5">
                    <a:lumMod val="75000"/>
                  </a:schemeClr>
                </a:solidFill>
                <a:effectLst/>
                <a:latin typeface="SamsungOne 600C" panose="020B0706030303020204"/>
              </a:rPr>
              <a:t>Parvathi R - </a:t>
            </a:r>
            <a:r>
              <a:rPr lang="en-IN" b="0" i="0" dirty="0">
                <a:solidFill>
                  <a:srgbClr val="222222"/>
                </a:solidFill>
                <a:effectLst/>
                <a:latin typeface="Google Sans"/>
                <a:hlinkClick r:id="rId2"/>
              </a:rPr>
              <a:t>parvathi.r@vit.ac.in</a:t>
            </a:r>
            <a:endParaRPr lang="en-IN" b="0" i="0" dirty="0">
              <a:solidFill>
                <a:srgbClr val="222222"/>
              </a:solidFill>
              <a:effectLst/>
              <a:latin typeface="Google Sans"/>
            </a:endParaRPr>
          </a:p>
          <a:p>
            <a:r>
              <a:rPr lang="en-IN" i="1" dirty="0">
                <a:solidFill>
                  <a:srgbClr val="222222"/>
                </a:solidFill>
                <a:latin typeface="Google Sans"/>
                <a:ea typeface="SamsungOne 600C" panose="020B0706030303020204" pitchFamily="34" charset="0"/>
              </a:rPr>
              <a:t>       </a:t>
            </a:r>
            <a:r>
              <a:rPr lang="en-IN" dirty="0">
                <a:solidFill>
                  <a:schemeClr val="accent5">
                    <a:lumMod val="75000"/>
                  </a:schemeClr>
                </a:solidFill>
                <a:latin typeface="SamsungOne 600C" panose="020B0706030303020204" pitchFamily="34" charset="0"/>
                <a:ea typeface="SamsungOne 600C" panose="020B0706030303020204" pitchFamily="34" charset="0"/>
              </a:rPr>
              <a:t>Dr. </a:t>
            </a:r>
            <a:r>
              <a:rPr lang="en-IN" b="0" i="0" dirty="0">
                <a:solidFill>
                  <a:schemeClr val="accent5">
                    <a:lumMod val="75000"/>
                  </a:schemeClr>
                </a:solidFill>
                <a:effectLst/>
                <a:latin typeface="Google Sans"/>
              </a:rPr>
              <a:t>Pavithra Sekar </a:t>
            </a:r>
            <a:r>
              <a:rPr lang="en-IN" b="0" i="0" dirty="0">
                <a:solidFill>
                  <a:schemeClr val="accent5">
                    <a:lumMod val="75000"/>
                  </a:schemeClr>
                </a:solidFill>
                <a:effectLst/>
                <a:latin typeface="SamsungOne 600C" panose="020B0706030303020204"/>
              </a:rPr>
              <a:t> - </a:t>
            </a:r>
            <a:r>
              <a:rPr lang="en-IN" b="0" i="0" dirty="0">
                <a:solidFill>
                  <a:schemeClr val="accent5">
                    <a:lumMod val="75000"/>
                  </a:schemeClr>
                </a:solidFill>
                <a:effectLst/>
                <a:latin typeface="Google Sans"/>
                <a:hlinkClick r:id="rId3"/>
              </a:rPr>
              <a:t>pavithra.sekar@vit.ac.in</a:t>
            </a:r>
            <a:endParaRPr lang="en-IN" i="1" dirty="0">
              <a:solidFill>
                <a:schemeClr val="accent5">
                  <a:lumMod val="75000"/>
                </a:schemeClr>
              </a:solidFill>
              <a:latin typeface="SamsungOne 600C" panose="020B0706030303020204"/>
              <a:ea typeface="SamsungOne 600C" panose="020B0706030303020204" pitchFamily="34" charset="0"/>
            </a:endParaRPr>
          </a:p>
          <a:p>
            <a:r>
              <a:rPr lang="en-IN" dirty="0">
                <a:solidFill>
                  <a:srgbClr val="0E4094"/>
                </a:solidFill>
                <a:latin typeface="SamsungOne 600C" panose="020B0706030303020204" pitchFamily="34" charset="0"/>
                <a:ea typeface="SamsungOne 600C" panose="020B0706030303020204" pitchFamily="34" charset="0"/>
              </a:rPr>
              <a:t>2. Students:</a:t>
            </a:r>
          </a:p>
          <a:p>
            <a:pPr marL="685800" lvl="1" indent="-228600">
              <a:buAutoNum type="arabicPeriod"/>
            </a:pPr>
            <a:r>
              <a:rPr lang="en-IN" sz="1600" dirty="0">
                <a:solidFill>
                  <a:srgbClr val="0E4094"/>
                </a:solidFill>
                <a:latin typeface="SamsungOne 600C" panose="020B0706030303020204" pitchFamily="34" charset="0"/>
                <a:ea typeface="SamsungOne 600C" panose="020B0706030303020204" pitchFamily="34" charset="0"/>
              </a:rPr>
              <a:t>Harshit Kumar Singh / </a:t>
            </a:r>
            <a:r>
              <a:rPr lang="en-IN" sz="1600" b="0" i="0" dirty="0">
                <a:solidFill>
                  <a:srgbClr val="222222"/>
                </a:solidFill>
                <a:effectLst/>
                <a:latin typeface="Google Sans"/>
                <a:hlinkClick r:id="rId4"/>
              </a:rPr>
              <a:t>harshitkumar.singh2022@vitstudent.ac.in</a:t>
            </a:r>
            <a:endParaRPr lang="en-IN" sz="1600" dirty="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600" dirty="0">
                <a:solidFill>
                  <a:srgbClr val="0E4094"/>
                </a:solidFill>
                <a:latin typeface="SamsungOne 600C" panose="020B0706030303020204" pitchFamily="34" charset="0"/>
                <a:ea typeface="SamsungOne 600C" panose="020B0706030303020204" pitchFamily="34" charset="0"/>
              </a:rPr>
              <a:t>Pranav Seelam / </a:t>
            </a:r>
            <a:r>
              <a:rPr lang="en-IN" sz="1600" b="0" i="0" dirty="0">
                <a:solidFill>
                  <a:srgbClr val="222222"/>
                </a:solidFill>
                <a:effectLst/>
                <a:latin typeface="Google Sans"/>
                <a:hlinkClick r:id="rId5"/>
              </a:rPr>
              <a:t>Pranav.seelam2022@vitstudent.ac.in</a:t>
            </a:r>
            <a:endParaRPr lang="en-IN" sz="1600" dirty="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600" dirty="0">
                <a:solidFill>
                  <a:srgbClr val="0E4094"/>
                </a:solidFill>
                <a:latin typeface="SamsungOne 600C" panose="020B0706030303020204" pitchFamily="34" charset="0"/>
                <a:ea typeface="SamsungOne 600C" panose="020B0706030303020204" pitchFamily="34" charset="0"/>
              </a:rPr>
              <a:t>Soumya Ranjan Nayak / </a:t>
            </a:r>
            <a:r>
              <a:rPr lang="en-IN" sz="1600" b="0" i="0" dirty="0">
                <a:solidFill>
                  <a:srgbClr val="222222"/>
                </a:solidFill>
                <a:effectLst/>
                <a:latin typeface="Google Sans"/>
                <a:hlinkClick r:id="rId6"/>
              </a:rPr>
              <a:t>soumyaranjan.nayak2022@vitstudent.ac.in</a:t>
            </a:r>
            <a:endParaRPr lang="en-IN" sz="1600" dirty="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600" dirty="0">
                <a:solidFill>
                  <a:srgbClr val="0E4094"/>
                </a:solidFill>
                <a:latin typeface="SamsungOne 600C" panose="020B0706030303020204" pitchFamily="34" charset="0"/>
                <a:ea typeface="SamsungOne 600C" panose="020B0706030303020204" pitchFamily="34" charset="0"/>
              </a:rPr>
              <a:t>Ridhi  / </a:t>
            </a:r>
            <a:r>
              <a:rPr lang="en-IN" sz="1600" b="0" i="0" dirty="0">
                <a:solidFill>
                  <a:srgbClr val="222222"/>
                </a:solidFill>
                <a:effectLst/>
                <a:latin typeface="Google Sans"/>
                <a:hlinkClick r:id="rId7"/>
              </a:rPr>
              <a:t>ridhi.2022@vitstudent.ac.in</a:t>
            </a:r>
            <a:endParaRPr lang="en-IN" sz="1600" b="0" i="0" dirty="0">
              <a:solidFill>
                <a:srgbClr val="222222"/>
              </a:solidFill>
              <a:effectLst/>
              <a:latin typeface="Google Sans"/>
            </a:endParaRPr>
          </a:p>
          <a:p>
            <a:pPr marL="685800" lvl="1" indent="-228600">
              <a:buAutoNum type="arabicPeriod"/>
            </a:pPr>
            <a:r>
              <a:rPr lang="en-IN" sz="1600" dirty="0">
                <a:solidFill>
                  <a:srgbClr val="0E4094"/>
                </a:solidFill>
                <a:latin typeface="Google Sans"/>
                <a:ea typeface="SamsungOne 600C" panose="020B0706030303020204" pitchFamily="34" charset="0"/>
              </a:rPr>
              <a:t>Harsha Kumar A </a:t>
            </a:r>
            <a:r>
              <a:rPr lang="en-IN" sz="1600" dirty="0">
                <a:solidFill>
                  <a:srgbClr val="222222"/>
                </a:solidFill>
                <a:latin typeface="Google Sans"/>
                <a:ea typeface="SamsungOne 600C" panose="020B0706030303020204" pitchFamily="34" charset="0"/>
              </a:rPr>
              <a:t>/ </a:t>
            </a:r>
            <a:r>
              <a:rPr lang="en-IN" sz="1600" dirty="0">
                <a:solidFill>
                  <a:srgbClr val="222222"/>
                </a:solidFill>
                <a:latin typeface="Google Sans"/>
                <a:ea typeface="SamsungOne 600C" panose="020B0706030303020204" pitchFamily="34" charset="0"/>
                <a:hlinkClick r:id="rId8"/>
              </a:rPr>
              <a:t>harshakumar.a2022@vitstudent.ac.in</a:t>
            </a:r>
            <a:endParaRPr lang="en-IN" sz="1600" dirty="0">
              <a:solidFill>
                <a:srgbClr val="222222"/>
              </a:solidFill>
              <a:latin typeface="Google Sans"/>
              <a:ea typeface="SamsungOne 600C" panose="020B0706030303020204" pitchFamily="34" charset="0"/>
            </a:endParaRPr>
          </a:p>
          <a:p>
            <a:pPr lvl="1"/>
            <a:endParaRPr lang="en-IN" sz="1600" dirty="0">
              <a:solidFill>
                <a:srgbClr val="0E4094"/>
              </a:solidFill>
              <a:latin typeface="SamsungOne 600C" panose="020B0706030303020204" pitchFamily="34" charset="0"/>
              <a:ea typeface="SamsungOne 600C" panose="020B0706030303020204" pitchFamily="34" charset="0"/>
            </a:endParaRPr>
          </a:p>
          <a:p>
            <a:r>
              <a:rPr lang="en-IN" dirty="0">
                <a:solidFill>
                  <a:srgbClr val="0E4094"/>
                </a:solidFill>
                <a:latin typeface="SamsungOne 600C" panose="020B0706030303020204" pitchFamily="34" charset="0"/>
                <a:ea typeface="SamsungOne 600C" panose="020B0706030303020204" pitchFamily="34" charset="0"/>
              </a:rPr>
              <a:t>3. Worklet ID: </a:t>
            </a:r>
            <a:r>
              <a:rPr lang="en-IN" b="0" i="0" dirty="0">
                <a:solidFill>
                  <a:srgbClr val="000000"/>
                </a:solidFill>
                <a:effectLst/>
                <a:latin typeface="calibri" panose="020F0502020204030204" pitchFamily="34" charset="0"/>
              </a:rPr>
              <a:t>24OD16</a:t>
            </a:r>
            <a:endParaRPr lang="en-IN" dirty="0">
              <a:solidFill>
                <a:srgbClr val="0E4094"/>
              </a:solidFill>
              <a:latin typeface="SamsungOne 600C" panose="020B0706030303020204" pitchFamily="34" charset="0"/>
              <a:ea typeface="SamsungOne 600C" panose="020B0706030303020204" pitchFamily="34" charset="0"/>
            </a:endParaRPr>
          </a:p>
        </p:txBody>
      </p:sp>
      <p:sp>
        <p:nvSpPr>
          <p:cNvPr id="28" name="TextBox 27"/>
          <p:cNvSpPr txBox="1"/>
          <p:nvPr/>
        </p:nvSpPr>
        <p:spPr>
          <a:xfrm>
            <a:off x="10159433" y="6437194"/>
            <a:ext cx="2032566"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Date: 5 Aug 2019</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9"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394909" y="1184736"/>
            <a:ext cx="9402182" cy="707886"/>
          </a:xfrm>
          <a:prstGeom prst="rect">
            <a:avLst/>
          </a:prstGeom>
          <a:noFill/>
        </p:spPr>
        <p:txBody>
          <a:bodyPr wrap="square" rtlCol="0" anchor="ctr">
            <a:spAutoFit/>
          </a:bodyPr>
          <a:lstStyle/>
          <a:p>
            <a:pPr algn="ctr"/>
            <a:r>
              <a:rPr lang="en-IN" sz="4000" b="1" i="0" u="sng" dirty="0">
                <a:solidFill>
                  <a:srgbClr val="222222"/>
                </a:solidFill>
                <a:effectLst/>
                <a:latin typeface="SamsungOne 700" panose="020B0803030303020204"/>
              </a:rPr>
              <a:t>AI Watermark Detection</a:t>
            </a:r>
            <a:endParaRPr lang="en-IN" sz="4000" b="1" i="1" dirty="0">
              <a:latin typeface="SamsungOne 700" panose="020B0803030303020204" pitchFamily="34" charset="0"/>
              <a:ea typeface="SamsungOne 700" panose="020B0803030303020204" pitchFamily="34" charset="0"/>
            </a:endParaRPr>
          </a:p>
        </p:txBody>
      </p:sp>
    </p:spTree>
    <p:extLst>
      <p:ext uri="{BB962C8B-B14F-4D97-AF65-F5344CB8AC3E}">
        <p14:creationId xmlns:p14="http://schemas.microsoft.com/office/powerpoint/2010/main" val="191506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79DE4-6032-2EA1-131D-F53BED3B5CC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11B76609-3250-B6ED-B141-D17C8A8541C4}"/>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9" name="Rectangle 8">
            <a:extLst>
              <a:ext uri="{FF2B5EF4-FFF2-40B4-BE49-F238E27FC236}">
                <a16:creationId xmlns:a16="http://schemas.microsoft.com/office/drawing/2014/main" id="{CFA7B2E0-ACE7-B635-000A-CF118246FB62}"/>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1" name="Picture 10">
            <a:extLst>
              <a:ext uri="{FF2B5EF4-FFF2-40B4-BE49-F238E27FC236}">
                <a16:creationId xmlns:a16="http://schemas.microsoft.com/office/drawing/2014/main" id="{51551B70-8777-4CFF-9C31-C0A6282157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Content Placeholder 2">
            <a:extLst>
              <a:ext uri="{FF2B5EF4-FFF2-40B4-BE49-F238E27FC236}">
                <a16:creationId xmlns:a16="http://schemas.microsoft.com/office/drawing/2014/main" id="{4151F3CC-0D71-DB8E-9940-77C6D4A17764}"/>
              </a:ext>
            </a:extLst>
          </p:cNvPr>
          <p:cNvSpPr>
            <a:spLocks noGrp="1"/>
          </p:cNvSpPr>
          <p:nvPr>
            <p:ph sz="half" idx="2"/>
          </p:nvPr>
        </p:nvSpPr>
        <p:spPr>
          <a:xfrm>
            <a:off x="627246" y="2767262"/>
            <a:ext cx="8468627" cy="3217195"/>
          </a:xfrm>
        </p:spPr>
        <p:txBody>
          <a:bodyPr>
            <a:normAutofit/>
          </a:bodyPr>
          <a:lstStyle/>
          <a:p>
            <a:endParaRPr lang="en-US" b="1" dirty="0">
              <a:latin typeface="SamsungOne 200" panose="020B0203030303020204"/>
            </a:endParaRPr>
          </a:p>
          <a:p>
            <a:pPr marL="0" indent="0">
              <a:buNone/>
            </a:pPr>
            <a:r>
              <a:rPr lang="en-IN" sz="3200" b="1" kern="100" dirty="0">
                <a:latin typeface="Calibri" panose="020F0502020204030204" pitchFamily="34" charset="0"/>
                <a:ea typeface="Calibri" panose="020F0502020204030204" pitchFamily="34" charset="0"/>
                <a:cs typeface="Times New Roman" panose="02020603050405020304" pitchFamily="18" charset="0"/>
              </a:rPr>
              <a:t>2.3</a:t>
            </a: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kern="100" dirty="0">
                <a:effectLst/>
                <a:latin typeface="SamsungOne 200" panose="020B0203030303020204"/>
                <a:ea typeface="Calibri" panose="020F0502020204030204" pitchFamily="34" charset="0"/>
                <a:cs typeface="Times New Roman" panose="02020603050405020304" pitchFamily="18" charset="0"/>
              </a:rPr>
              <a:t>DWT-SVD-digital-watermarking</a:t>
            </a:r>
            <a:endParaRPr lang="en-IN"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br>
              <a:rPr lang="en-US" sz="3200" dirty="0"/>
            </a:br>
            <a:r>
              <a:rPr lang="en-IN" sz="1800" kern="100" dirty="0">
                <a:effectLst/>
                <a:latin typeface="SamsungOne 200" panose="020B0203030303020204"/>
                <a:ea typeface="Calibri" panose="020F0502020204030204" pitchFamily="34" charset="0"/>
                <a:cs typeface="Times New Roman" panose="02020603050405020304" pitchFamily="18" charset="0"/>
              </a:rPr>
              <a:t>The DWT-SVD-digital-watermarking project implements a digital watermarking technique that combines two powerful mathematical tools: Discrete Wavelet Transform (DWT) and Singular Value Decomposition (SVD). This approach leverages the multi-resolution analysis capabilities of DWT and the numerical properties of SVD to create a robust watermarking system.</a:t>
            </a:r>
          </a:p>
        </p:txBody>
      </p:sp>
    </p:spTree>
    <p:extLst>
      <p:ext uri="{BB962C8B-B14F-4D97-AF65-F5344CB8AC3E}">
        <p14:creationId xmlns:p14="http://schemas.microsoft.com/office/powerpoint/2010/main" val="209451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C3996-44AB-F74B-42FF-2016B00A268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232920C-0C71-5D1C-3CDB-F63E23A9DAFE}"/>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39E10045-C170-2CB2-6DAF-5CEA268A59C6}"/>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 name="Rectangle 1">
            <a:extLst>
              <a:ext uri="{FF2B5EF4-FFF2-40B4-BE49-F238E27FC236}">
                <a16:creationId xmlns:a16="http://schemas.microsoft.com/office/drawing/2014/main" id="{5605042D-CA89-4C4E-FCFB-24F2B804B520}"/>
              </a:ext>
            </a:extLst>
          </p:cNvPr>
          <p:cNvSpPr/>
          <p:nvPr/>
        </p:nvSpPr>
        <p:spPr>
          <a:xfrm>
            <a:off x="381899" y="105045"/>
            <a:ext cx="4823180"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pic>
        <p:nvPicPr>
          <p:cNvPr id="6" name="Picture 5">
            <a:extLst>
              <a:ext uri="{FF2B5EF4-FFF2-40B4-BE49-F238E27FC236}">
                <a16:creationId xmlns:a16="http://schemas.microsoft.com/office/drawing/2014/main" id="{1DEF3108-97D7-6C67-FDF8-02C68B17E4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a:extLst>
              <a:ext uri="{FF2B5EF4-FFF2-40B4-BE49-F238E27FC236}">
                <a16:creationId xmlns:a16="http://schemas.microsoft.com/office/drawing/2014/main" id="{6FC6D782-1740-87A0-352D-223C0A07D823}"/>
              </a:ext>
            </a:extLst>
          </p:cNvPr>
          <p:cNvSpPr txBox="1"/>
          <p:nvPr/>
        </p:nvSpPr>
        <p:spPr>
          <a:xfrm>
            <a:off x="0" y="884404"/>
            <a:ext cx="12191999" cy="375552"/>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Key Features</a:t>
            </a:r>
          </a:p>
        </p:txBody>
      </p:sp>
      <p:pic>
        <p:nvPicPr>
          <p:cNvPr id="8" name="Content Placeholder 3">
            <a:extLst>
              <a:ext uri="{FF2B5EF4-FFF2-40B4-BE49-F238E27FC236}">
                <a16:creationId xmlns:a16="http://schemas.microsoft.com/office/drawing/2014/main" id="{DD20C200-6C51-FF97-0905-349DF710ADED}"/>
              </a:ext>
            </a:extLst>
          </p:cNvPr>
          <p:cNvPicPr>
            <a:picLocks noChangeAspect="1"/>
          </p:cNvPicPr>
          <p:nvPr/>
        </p:nvPicPr>
        <p:blipFill>
          <a:blip r:embed="rId4"/>
          <a:stretch>
            <a:fillRect/>
          </a:stretch>
        </p:blipFill>
        <p:spPr>
          <a:xfrm>
            <a:off x="418115" y="1454539"/>
            <a:ext cx="11151452" cy="4850007"/>
          </a:xfrm>
          <a:prstGeom prst="rect">
            <a:avLst/>
          </a:prstGeom>
          <a:ln>
            <a:solidFill>
              <a:schemeClr val="tx1"/>
            </a:solidFill>
          </a:ln>
        </p:spPr>
      </p:pic>
    </p:spTree>
    <p:extLst>
      <p:ext uri="{BB962C8B-B14F-4D97-AF65-F5344CB8AC3E}">
        <p14:creationId xmlns:p14="http://schemas.microsoft.com/office/powerpoint/2010/main" val="184449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AFEBB-7E59-EBB9-5F01-9DCCF7A1C0B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DA16643-B5A5-EB6D-83BB-4DC19EBD5C0F}"/>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D435DBAB-DAD3-231D-A76D-4745D85533A8}"/>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 name="Rectangle 1">
            <a:extLst>
              <a:ext uri="{FF2B5EF4-FFF2-40B4-BE49-F238E27FC236}">
                <a16:creationId xmlns:a16="http://schemas.microsoft.com/office/drawing/2014/main" id="{EA88991D-29F0-13A0-FAEC-4DC1840763D3}"/>
              </a:ext>
            </a:extLst>
          </p:cNvPr>
          <p:cNvSpPr/>
          <p:nvPr/>
        </p:nvSpPr>
        <p:spPr>
          <a:xfrm>
            <a:off x="381899" y="105045"/>
            <a:ext cx="4823180"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pic>
        <p:nvPicPr>
          <p:cNvPr id="6" name="Picture 5">
            <a:extLst>
              <a:ext uri="{FF2B5EF4-FFF2-40B4-BE49-F238E27FC236}">
                <a16:creationId xmlns:a16="http://schemas.microsoft.com/office/drawing/2014/main" id="{4F54E25E-CFCD-E1BC-3C19-DC6B3E03CD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a:extLst>
              <a:ext uri="{FF2B5EF4-FFF2-40B4-BE49-F238E27FC236}">
                <a16:creationId xmlns:a16="http://schemas.microsoft.com/office/drawing/2014/main" id="{D27C58A3-160A-FE3B-8CB2-E5C5C99E1EF6}"/>
              </a:ext>
            </a:extLst>
          </p:cNvPr>
          <p:cNvSpPr txBox="1"/>
          <p:nvPr/>
        </p:nvSpPr>
        <p:spPr>
          <a:xfrm>
            <a:off x="0" y="884404"/>
            <a:ext cx="12191999" cy="375552"/>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Formula and Logic</a:t>
            </a:r>
          </a:p>
        </p:txBody>
      </p:sp>
      <p:pic>
        <p:nvPicPr>
          <p:cNvPr id="5" name="Picture 4">
            <a:extLst>
              <a:ext uri="{FF2B5EF4-FFF2-40B4-BE49-F238E27FC236}">
                <a16:creationId xmlns:a16="http://schemas.microsoft.com/office/drawing/2014/main" id="{5857E9BE-0016-156E-AA36-1F52EA039764}"/>
              </a:ext>
            </a:extLst>
          </p:cNvPr>
          <p:cNvPicPr>
            <a:picLocks noChangeAspect="1"/>
          </p:cNvPicPr>
          <p:nvPr/>
        </p:nvPicPr>
        <p:blipFill>
          <a:blip r:embed="rId4"/>
          <a:stretch>
            <a:fillRect/>
          </a:stretch>
        </p:blipFill>
        <p:spPr>
          <a:xfrm>
            <a:off x="358854" y="1452286"/>
            <a:ext cx="11479360" cy="4926743"/>
          </a:xfrm>
          <a:prstGeom prst="rect">
            <a:avLst/>
          </a:prstGeom>
          <a:ln>
            <a:solidFill>
              <a:schemeClr val="tx1"/>
            </a:solidFill>
          </a:ln>
        </p:spPr>
      </p:pic>
    </p:spTree>
    <p:extLst>
      <p:ext uri="{BB962C8B-B14F-4D97-AF65-F5344CB8AC3E}">
        <p14:creationId xmlns:p14="http://schemas.microsoft.com/office/powerpoint/2010/main" val="420765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C525D-A71A-7159-74E3-21DDB9315745}"/>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66DA5B9-BF26-2789-B587-C9AB6EF2A347}"/>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9" name="Rectangle 8">
            <a:extLst>
              <a:ext uri="{FF2B5EF4-FFF2-40B4-BE49-F238E27FC236}">
                <a16:creationId xmlns:a16="http://schemas.microsoft.com/office/drawing/2014/main" id="{9D86E323-CAEF-D331-565C-D2C1E9489A16}"/>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1" name="Picture 10">
            <a:extLst>
              <a:ext uri="{FF2B5EF4-FFF2-40B4-BE49-F238E27FC236}">
                <a16:creationId xmlns:a16="http://schemas.microsoft.com/office/drawing/2014/main" id="{7A919A43-358D-A3C6-9450-FE916F8085B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Content Placeholder 2">
            <a:extLst>
              <a:ext uri="{FF2B5EF4-FFF2-40B4-BE49-F238E27FC236}">
                <a16:creationId xmlns:a16="http://schemas.microsoft.com/office/drawing/2014/main" id="{3D2F530F-CDF4-4007-B9DD-54DEDAFA6EF6}"/>
              </a:ext>
            </a:extLst>
          </p:cNvPr>
          <p:cNvSpPr>
            <a:spLocks noGrp="1"/>
          </p:cNvSpPr>
          <p:nvPr>
            <p:ph sz="half" idx="2"/>
          </p:nvPr>
        </p:nvSpPr>
        <p:spPr>
          <a:xfrm>
            <a:off x="627246" y="2767262"/>
            <a:ext cx="8468627" cy="3217195"/>
          </a:xfrm>
        </p:spPr>
        <p:txBody>
          <a:bodyPr>
            <a:normAutofit/>
          </a:bodyPr>
          <a:lstStyle/>
          <a:p>
            <a:endParaRPr lang="en-US" b="1" dirty="0">
              <a:latin typeface="SamsungOne 200" panose="020B0203030303020204"/>
            </a:endParaRPr>
          </a:p>
          <a:p>
            <a:pPr marL="0" indent="0">
              <a:buNone/>
            </a:pP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2.4 </a:t>
            </a:r>
            <a:r>
              <a:rPr lang="en-IN" sz="3200" b="1" kern="100" dirty="0">
                <a:effectLst/>
                <a:latin typeface="SamsungOne 200" panose="020B0203030303020204"/>
                <a:ea typeface="Calibri" panose="020F0502020204030204" pitchFamily="34" charset="0"/>
                <a:cs typeface="Times New Roman" panose="02020603050405020304" pitchFamily="18" charset="0"/>
              </a:rPr>
              <a:t>Digital-Watermark</a:t>
            </a:r>
            <a:endParaRPr lang="en-IN"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br>
              <a:rPr lang="en-US" sz="3200" dirty="0"/>
            </a:b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digital-watermark project presents a unique approach to digital watermarking by incorporating principles from visual cryptography. This method splits the watermark into shares, providing an additional layer of security and flexibility in the watermarking process.</a:t>
            </a:r>
            <a:endParaRPr lang="en-IN" sz="1200" dirty="0">
              <a:effectLst/>
            </a:endParaRPr>
          </a:p>
          <a:p>
            <a:pPr marL="0" indent="0">
              <a:lnSpc>
                <a:spcPct val="107000"/>
              </a:lnSpc>
              <a:spcAft>
                <a:spcPts val="800"/>
              </a:spcAft>
              <a:buNone/>
            </a:pPr>
            <a:endParaRPr lang="en-IN" sz="1800" kern="100" dirty="0">
              <a:effectLst/>
              <a:latin typeface="SamsungOne 200" panose="020B020303030302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391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021DD-E336-407A-99A6-E5CC53F7781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BB961B3-F2C5-5F14-CBE0-7A0A29C18789}"/>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6B9D7CF8-D110-7EEE-DC71-0D14A9853756}"/>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 name="Rectangle 1">
            <a:extLst>
              <a:ext uri="{FF2B5EF4-FFF2-40B4-BE49-F238E27FC236}">
                <a16:creationId xmlns:a16="http://schemas.microsoft.com/office/drawing/2014/main" id="{4E93F4C3-35AD-0065-2161-0436A9CE2778}"/>
              </a:ext>
            </a:extLst>
          </p:cNvPr>
          <p:cNvSpPr/>
          <p:nvPr/>
        </p:nvSpPr>
        <p:spPr>
          <a:xfrm>
            <a:off x="381899" y="105045"/>
            <a:ext cx="4823180"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pic>
        <p:nvPicPr>
          <p:cNvPr id="6" name="Picture 5">
            <a:extLst>
              <a:ext uri="{FF2B5EF4-FFF2-40B4-BE49-F238E27FC236}">
                <a16:creationId xmlns:a16="http://schemas.microsoft.com/office/drawing/2014/main" id="{9398FB1F-057F-A973-1A77-35323F1057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a:extLst>
              <a:ext uri="{FF2B5EF4-FFF2-40B4-BE49-F238E27FC236}">
                <a16:creationId xmlns:a16="http://schemas.microsoft.com/office/drawing/2014/main" id="{1C712641-82E7-8F70-0A9B-EB55E9018FB2}"/>
              </a:ext>
            </a:extLst>
          </p:cNvPr>
          <p:cNvSpPr txBox="1"/>
          <p:nvPr/>
        </p:nvSpPr>
        <p:spPr>
          <a:xfrm>
            <a:off x="0" y="884404"/>
            <a:ext cx="12191999" cy="375552"/>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Key Features</a:t>
            </a:r>
          </a:p>
        </p:txBody>
      </p:sp>
      <p:pic>
        <p:nvPicPr>
          <p:cNvPr id="5" name="Picture 4">
            <a:extLst>
              <a:ext uri="{FF2B5EF4-FFF2-40B4-BE49-F238E27FC236}">
                <a16:creationId xmlns:a16="http://schemas.microsoft.com/office/drawing/2014/main" id="{86BF47C4-48C5-CDB8-6898-AD1E9CAA8948}"/>
              </a:ext>
            </a:extLst>
          </p:cNvPr>
          <p:cNvPicPr>
            <a:picLocks noChangeAspect="1"/>
          </p:cNvPicPr>
          <p:nvPr/>
        </p:nvPicPr>
        <p:blipFill>
          <a:blip r:embed="rId4"/>
          <a:stretch>
            <a:fillRect/>
          </a:stretch>
        </p:blipFill>
        <p:spPr>
          <a:xfrm>
            <a:off x="418114" y="1454539"/>
            <a:ext cx="10968571" cy="4889694"/>
          </a:xfrm>
          <a:prstGeom prst="rect">
            <a:avLst/>
          </a:prstGeom>
          <a:ln>
            <a:solidFill>
              <a:schemeClr val="tx1"/>
            </a:solidFill>
          </a:ln>
        </p:spPr>
      </p:pic>
    </p:spTree>
    <p:extLst>
      <p:ext uri="{BB962C8B-B14F-4D97-AF65-F5344CB8AC3E}">
        <p14:creationId xmlns:p14="http://schemas.microsoft.com/office/powerpoint/2010/main" val="239346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F7797-C90D-891A-C122-813FD75821C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6A7F8C-98A9-4B90-3746-8C7F1E15F14F}"/>
              </a:ext>
            </a:extLst>
          </p:cNvPr>
          <p:cNvSpPr txBox="1"/>
          <p:nvPr/>
        </p:nvSpPr>
        <p:spPr>
          <a:xfrm>
            <a:off x="0" y="884404"/>
            <a:ext cx="12191999" cy="375552"/>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Formulas and Logic</a:t>
            </a:r>
            <a:endParaRPr lang="en-US" sz="1600" b="1" dirty="0"/>
          </a:p>
        </p:txBody>
      </p:sp>
      <p:sp>
        <p:nvSpPr>
          <p:cNvPr id="7" name="Rectangle 6">
            <a:extLst>
              <a:ext uri="{FF2B5EF4-FFF2-40B4-BE49-F238E27FC236}">
                <a16:creationId xmlns:a16="http://schemas.microsoft.com/office/drawing/2014/main" id="{E750E359-8089-7692-4DE8-0C3A8136ABA2}"/>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9" name="Rectangle 8">
            <a:extLst>
              <a:ext uri="{FF2B5EF4-FFF2-40B4-BE49-F238E27FC236}">
                <a16:creationId xmlns:a16="http://schemas.microsoft.com/office/drawing/2014/main" id="{3827E83A-B8CB-4C73-004D-7A96519B71DF}"/>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0" name="Rectangle 9">
            <a:extLst>
              <a:ext uri="{FF2B5EF4-FFF2-40B4-BE49-F238E27FC236}">
                <a16:creationId xmlns:a16="http://schemas.microsoft.com/office/drawing/2014/main" id="{82E82DDE-CE56-6B98-C8B7-16CA119E0A4F}"/>
              </a:ext>
            </a:extLst>
          </p:cNvPr>
          <p:cNvSpPr/>
          <p:nvPr/>
        </p:nvSpPr>
        <p:spPr>
          <a:xfrm>
            <a:off x="558924" y="53922"/>
            <a:ext cx="4823180"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pic>
        <p:nvPicPr>
          <p:cNvPr id="11" name="Picture 10">
            <a:extLst>
              <a:ext uri="{FF2B5EF4-FFF2-40B4-BE49-F238E27FC236}">
                <a16:creationId xmlns:a16="http://schemas.microsoft.com/office/drawing/2014/main" id="{660615B7-04D0-8C95-F77A-3C29B027D53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16" name="Content Placeholder 15">
            <a:extLst>
              <a:ext uri="{FF2B5EF4-FFF2-40B4-BE49-F238E27FC236}">
                <a16:creationId xmlns:a16="http://schemas.microsoft.com/office/drawing/2014/main" id="{4A0E8C0F-4C28-F008-2DCC-948EA19263D8}"/>
              </a:ext>
            </a:extLst>
          </p:cNvPr>
          <p:cNvPicPr>
            <a:picLocks noGrp="1" noChangeAspect="1"/>
          </p:cNvPicPr>
          <p:nvPr>
            <p:ph sz="half" idx="1"/>
          </p:nvPr>
        </p:nvPicPr>
        <p:blipFill>
          <a:blip r:embed="rId3"/>
          <a:stretch>
            <a:fillRect/>
          </a:stretch>
        </p:blipFill>
        <p:spPr>
          <a:xfrm>
            <a:off x="125188" y="1825625"/>
            <a:ext cx="6019800" cy="4395561"/>
          </a:xfrm>
          <a:ln>
            <a:solidFill>
              <a:schemeClr val="tx1"/>
            </a:solidFill>
          </a:ln>
        </p:spPr>
      </p:pic>
      <p:sp>
        <p:nvSpPr>
          <p:cNvPr id="14" name="Content Placeholder 13">
            <a:extLst>
              <a:ext uri="{FF2B5EF4-FFF2-40B4-BE49-F238E27FC236}">
                <a16:creationId xmlns:a16="http://schemas.microsoft.com/office/drawing/2014/main" id="{EEC37F63-EAE8-4D96-90BA-081971C43AD3}"/>
              </a:ext>
            </a:extLst>
          </p:cNvPr>
          <p:cNvSpPr>
            <a:spLocks noGrp="1"/>
          </p:cNvSpPr>
          <p:nvPr>
            <p:ph sz="half" idx="2"/>
          </p:nvPr>
        </p:nvSpPr>
        <p:spPr>
          <a:xfrm>
            <a:off x="6172200" y="1825625"/>
            <a:ext cx="6019800" cy="4673146"/>
          </a:xfrm>
        </p:spPr>
        <p:txBody>
          <a:bodyPr numCol="2">
            <a:normAutofit fontScale="32500" lnSpcReduction="20000"/>
          </a:bodyPr>
          <a:lstStyle/>
          <a:p>
            <a:pPr>
              <a:lnSpc>
                <a:spcPct val="107000"/>
              </a:lnSpc>
              <a:spcAft>
                <a:spcPts val="800"/>
              </a:spcAf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The digital-watermark process can be described in the following steps:</a:t>
            </a:r>
          </a:p>
          <a:p>
            <a:pPr marL="342900" lvl="0" indent="-342900">
              <a:lnSpc>
                <a:spcPct val="107000"/>
              </a:lnSpc>
              <a:spcAft>
                <a:spcPts val="800"/>
              </a:spcAft>
              <a:tabLst>
                <a:tab pos="457200" algn="l"/>
              </a:tabLst>
            </a:pP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Watermark Splitting</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[S1, S2] =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SplitWatermark</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(W)</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Where:</a:t>
            </a:r>
          </a:p>
          <a:p>
            <a:pPr marL="742950" lvl="1" indent="-285750">
              <a:lnSpc>
                <a:spcPct val="107000"/>
              </a:lnSpc>
              <a:spcAft>
                <a:spcPts val="800"/>
              </a:spcAft>
              <a:buSzPts val="1000"/>
              <a:buFont typeface="Symbol" panose="05050102010706020507" pitchFamily="18" charset="2"/>
              <a:buChar char=""/>
              <a:tabLst>
                <a:tab pos="914400" algn="l"/>
              </a:tabLs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W is the original watermark</a:t>
            </a:r>
          </a:p>
          <a:p>
            <a:pPr marL="742950" lvl="1" indent="-285750">
              <a:lnSpc>
                <a:spcPct val="107000"/>
              </a:lnSpc>
              <a:spcAft>
                <a:spcPts val="800"/>
              </a:spcAft>
              <a:buSzPts val="1000"/>
              <a:buFont typeface="Symbol" panose="05050102010706020507" pitchFamily="18" charset="2"/>
              <a:buChar char=""/>
              <a:tabLst>
                <a:tab pos="914400" algn="l"/>
              </a:tabLs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S1 is the master share (to be embedded)</a:t>
            </a:r>
          </a:p>
          <a:p>
            <a:pPr marL="742950" lvl="1" indent="-285750">
              <a:lnSpc>
                <a:spcPct val="107000"/>
              </a:lnSpc>
              <a:spcAft>
                <a:spcPts val="800"/>
              </a:spcAft>
              <a:buSzPts val="1000"/>
              <a:buFont typeface="Symbol" panose="05050102010706020507" pitchFamily="18" charset="2"/>
              <a:buChar char=""/>
              <a:tabLst>
                <a:tab pos="914400" algn="l"/>
              </a:tabLs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S2 is the ownership share (kept separately)</a:t>
            </a:r>
          </a:p>
          <a:p>
            <a:pPr marL="342900" lvl="0" indent="-342900">
              <a:lnSpc>
                <a:spcPct val="107000"/>
              </a:lnSpc>
              <a:spcAft>
                <a:spcPts val="800"/>
              </a:spcAft>
              <a:tabLst>
                <a:tab pos="457200" algn="l"/>
              </a:tabLst>
            </a:pP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Embedding Process</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I' =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EmbedShare</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(I, S1)</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Where:</a:t>
            </a:r>
          </a:p>
          <a:p>
            <a:pPr marL="742950" lvl="1" indent="-285750">
              <a:lnSpc>
                <a:spcPct val="107000"/>
              </a:lnSpc>
              <a:spcAft>
                <a:spcPts val="800"/>
              </a:spcAft>
              <a:buSzPts val="1000"/>
              <a:buFont typeface="Symbol" panose="05050102010706020507" pitchFamily="18" charset="2"/>
              <a:buChar char=""/>
              <a:tabLst>
                <a:tab pos="914400" algn="l"/>
              </a:tabLs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I is the original image</a:t>
            </a:r>
          </a:p>
          <a:p>
            <a:pPr marL="742950" lvl="1" indent="-285750">
              <a:lnSpc>
                <a:spcPct val="107000"/>
              </a:lnSpc>
              <a:spcAft>
                <a:spcPts val="800"/>
              </a:spcAft>
              <a:buSzPts val="1000"/>
              <a:buFont typeface="Symbol" panose="05050102010706020507" pitchFamily="18" charset="2"/>
              <a:buChar char=""/>
              <a:tabLst>
                <a:tab pos="914400" algn="l"/>
              </a:tabLs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I' is the watermarked image</a:t>
            </a:r>
          </a:p>
          <a:p>
            <a:pPr marL="742950" lvl="1" indent="-285750">
              <a:lnSpc>
                <a:spcPct val="107000"/>
              </a:lnSpc>
              <a:spcAft>
                <a:spcPts val="800"/>
              </a:spcAft>
              <a:buSzPts val="1000"/>
              <a:buFont typeface="Symbol" panose="05050102010706020507" pitchFamily="18" charset="2"/>
              <a:buChar char=""/>
              <a:tabLst>
                <a:tab pos="914400" algn="l"/>
              </a:tabLst>
            </a:pP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EmbedShare</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 is the function that embeds S1 into I</a:t>
            </a:r>
          </a:p>
          <a:p>
            <a:pPr marL="342900" lvl="0" indent="-342900">
              <a:lnSpc>
                <a:spcPct val="107000"/>
              </a:lnSpc>
              <a:spcAft>
                <a:spcPts val="800"/>
              </a:spcAft>
              <a:tabLst>
                <a:tab pos="457200" algn="l"/>
              </a:tabLst>
            </a:pP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Watermark Extraction</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S1' =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ExtractShare</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(I')</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W' = </a:t>
            </a:r>
            <a:r>
              <a:rPr lang="en-IN" sz="4000" kern="100" dirty="0" err="1">
                <a:effectLst/>
                <a:latin typeface="Calibri" panose="020F0502020204030204" pitchFamily="34" charset="0"/>
                <a:ea typeface="Calibri" panose="020F0502020204030204" pitchFamily="34" charset="0"/>
                <a:cs typeface="Times New Roman" panose="02020603050405020304" pitchFamily="18" charset="0"/>
              </a:rPr>
              <a:t>CombineShares</a:t>
            </a: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(S1', S2)</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Where:</a:t>
            </a:r>
          </a:p>
          <a:p>
            <a:pPr marL="742950" lvl="1" indent="-285750">
              <a:lnSpc>
                <a:spcPct val="107000"/>
              </a:lnSpc>
              <a:spcAft>
                <a:spcPts val="800"/>
              </a:spcAft>
              <a:buSzPts val="1000"/>
              <a:buFont typeface="Symbol" panose="05050102010706020507" pitchFamily="18" charset="2"/>
              <a:buChar char=""/>
              <a:tabLst>
                <a:tab pos="914400" algn="l"/>
              </a:tabLs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S1' is the extracted master share</a:t>
            </a:r>
          </a:p>
          <a:p>
            <a:pPr marL="742950" lvl="1" indent="-285750">
              <a:lnSpc>
                <a:spcPct val="107000"/>
              </a:lnSpc>
              <a:spcAft>
                <a:spcPts val="800"/>
              </a:spcAft>
              <a:buSzPts val="1000"/>
              <a:buFont typeface="Symbol" panose="05050102010706020507" pitchFamily="18" charset="2"/>
              <a:buChar char=""/>
              <a:tabLst>
                <a:tab pos="914400" algn="l"/>
              </a:tabLs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W' is the reconstructed watermark</a:t>
            </a:r>
          </a:p>
          <a:p>
            <a:pPr>
              <a:lnSpc>
                <a:spcPct val="107000"/>
              </a:lnSpc>
              <a:spcAft>
                <a:spcPts val="800"/>
              </a:spcAf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The specific algorithms for Split Watermark, Embed Share, Extract Share, and combine Shares would depend on the chosen visual cryptography scheme and embedding technique.</a:t>
            </a:r>
          </a:p>
          <a:p>
            <a:endParaRPr lang="en-IN" dirty="0"/>
          </a:p>
        </p:txBody>
      </p:sp>
    </p:spTree>
    <p:extLst>
      <p:ext uri="{BB962C8B-B14F-4D97-AF65-F5344CB8AC3E}">
        <p14:creationId xmlns:p14="http://schemas.microsoft.com/office/powerpoint/2010/main" val="134564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321D6-A0E3-5B80-497D-E33A9E3ACC49}"/>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52D0B8B2-3D79-DE32-2EC8-C8C30083F5A5}"/>
              </a:ext>
            </a:extLst>
          </p:cNvPr>
          <p:cNvPicPr>
            <a:picLocks noChangeAspect="1"/>
          </p:cNvPicPr>
          <p:nvPr/>
        </p:nvPicPr>
        <p:blipFill>
          <a:blip r:embed="rId2"/>
          <a:stretch>
            <a:fillRect/>
          </a:stretch>
        </p:blipFill>
        <p:spPr>
          <a:xfrm>
            <a:off x="580255" y="80495"/>
            <a:ext cx="11031489" cy="6697010"/>
          </a:xfrm>
          <a:prstGeom prst="rect">
            <a:avLst/>
          </a:prstGeom>
        </p:spPr>
      </p:pic>
    </p:spTree>
    <p:extLst>
      <p:ext uri="{BB962C8B-B14F-4D97-AF65-F5344CB8AC3E}">
        <p14:creationId xmlns:p14="http://schemas.microsoft.com/office/powerpoint/2010/main" val="204732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ACE2C-935D-F1B9-8BD6-DC93A65E6237}"/>
            </a:ext>
          </a:extLst>
        </p:cNvPr>
        <p:cNvGrpSpPr/>
        <p:nvPr/>
      </p:nvGrpSpPr>
      <p:grpSpPr>
        <a:xfrm>
          <a:off x="914400" y="1028700"/>
          <a:ext cx="8229600" cy="3019425"/>
          <a:chOff x="914400" y="1028700"/>
          <a:chExt cx="8229600" cy="3019425"/>
        </a:xfrm>
      </p:grpSpPr>
      <p:sp>
        <p:nvSpPr>
          <p:cNvPr id="2" name="TextBox 1">
            <a:extLst>
              <a:ext uri="{FF2B5EF4-FFF2-40B4-BE49-F238E27FC236}">
                <a16:creationId xmlns:a16="http://schemas.microsoft.com/office/drawing/2014/main" id="{D60D5897-BC3A-2AAF-DEF7-F96A52EB2ADC}"/>
              </a:ext>
            </a:extLst>
          </p:cNvPr>
          <p:cNvSpPr txBox="1"/>
          <p:nvPr/>
        </p:nvSpPr>
        <p:spPr>
          <a:xfrm>
            <a:off x="1007435" y="1682476"/>
            <a:ext cx="8064896" cy="374846"/>
          </a:xfrm>
          <a:prstGeom prst="rect">
            <a:avLst/>
          </a:prstGeom>
          <a:noFill/>
        </p:spPr>
        <p:txBody>
          <a:bodyPr vert="horz" wrap="square" lIns="121920" tIns="60960" rIns="121920" bIns="60960" rtlCol="0" anchor="t" anchorCtr="0">
            <a:spAutoFit/>
          </a:bodyPr>
          <a:lstStyle/>
          <a:p>
            <a:pPr>
              <a:lnSpc>
                <a:spcPct val="107000"/>
              </a:lnSpc>
              <a:spcAft>
                <a:spcPts val="1067"/>
              </a:spcAft>
            </a:pPr>
            <a:r>
              <a:rPr lang="en-IN" sz="1600" kern="100" dirty="0">
                <a:latin typeface="Calibri" panose="020F0502020204030204" pitchFamily="34" charset="0"/>
                <a:ea typeface="Calibri" panose="020F0502020204030204" pitchFamily="34" charset="0"/>
                <a:cs typeface="Times New Roman" panose="02020603050405020304" pitchFamily="18" charset="0"/>
              </a:rPr>
              <a:t>DATASET : COCO</a:t>
            </a:r>
            <a:r>
              <a:rPr lang="en-IN" sz="16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https://github.com/ultralytics/yolov5/releases/download/v1.0/coco128.zip</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D76F64C-43F5-4CC1-3B73-FB49FF9092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512492" y="452669"/>
            <a:ext cx="1516145" cy="576064"/>
          </a:xfrm>
          <a:prstGeom prst="rect">
            <a:avLst/>
          </a:prstGeom>
        </p:spPr>
      </p:pic>
      <p:pic>
        <p:nvPicPr>
          <p:cNvPr id="5" name="Picture 4">
            <a:extLst>
              <a:ext uri="{FF2B5EF4-FFF2-40B4-BE49-F238E27FC236}">
                <a16:creationId xmlns:a16="http://schemas.microsoft.com/office/drawing/2014/main" id="{FC9CD9DA-C3CC-425D-A437-06FF0CBCDCFA}"/>
              </a:ext>
            </a:extLst>
          </p:cNvPr>
          <p:cNvPicPr>
            <a:picLocks noChangeAspect="1"/>
          </p:cNvPicPr>
          <p:nvPr/>
        </p:nvPicPr>
        <p:blipFill>
          <a:blip r:embed="rId4"/>
          <a:stretch>
            <a:fillRect/>
          </a:stretch>
        </p:blipFill>
        <p:spPr>
          <a:xfrm>
            <a:off x="1103446" y="2132761"/>
            <a:ext cx="7642013" cy="4207087"/>
          </a:xfrm>
          <a:prstGeom prst="rect">
            <a:avLst/>
          </a:prstGeom>
        </p:spPr>
      </p:pic>
      <p:sp>
        <p:nvSpPr>
          <p:cNvPr id="6" name="TextBox 5">
            <a:extLst>
              <a:ext uri="{FF2B5EF4-FFF2-40B4-BE49-F238E27FC236}">
                <a16:creationId xmlns:a16="http://schemas.microsoft.com/office/drawing/2014/main" id="{DA2040DA-D85D-9BB6-5BDB-DCB922FA4F21}"/>
              </a:ext>
            </a:extLst>
          </p:cNvPr>
          <p:cNvSpPr txBox="1"/>
          <p:nvPr/>
        </p:nvSpPr>
        <p:spPr>
          <a:xfrm>
            <a:off x="1007435" y="909540"/>
            <a:ext cx="9753600" cy="697563"/>
          </a:xfrm>
          <a:prstGeom prst="rect">
            <a:avLst/>
          </a:prstGeom>
          <a:noFill/>
        </p:spPr>
        <p:txBody>
          <a:bodyPr vert="horz" lIns="121920" tIns="60960" rIns="121920" bIns="60960" rtlCol="0" anchor="t" anchorCtr="0">
            <a:spAutoFit/>
          </a:bodyPr>
          <a:lstStyle/>
          <a:p>
            <a:pPr fontAlgn="t"/>
            <a:r>
              <a:rPr lang="en-US" sz="3733" b="1" dirty="0">
                <a:solidFill>
                  <a:srgbClr val="121212">
                    <a:alpha val="100000"/>
                  </a:srgbClr>
                </a:solidFill>
                <a:latin typeface="Times New Roman"/>
              </a:rPr>
              <a:t>Output from Comparison</a:t>
            </a:r>
          </a:p>
        </p:txBody>
      </p:sp>
    </p:spTree>
    <p:extLst>
      <p:ext uri="{BB962C8B-B14F-4D97-AF65-F5344CB8AC3E}">
        <p14:creationId xmlns:p14="http://schemas.microsoft.com/office/powerpoint/2010/main" val="1414464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BF95B-9EAB-7278-1A8E-8A7A1DF6CEB1}"/>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D9B42631-E63B-4795-4AC0-FEB682CFE279}"/>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9" name="Rectangle 8">
            <a:extLst>
              <a:ext uri="{FF2B5EF4-FFF2-40B4-BE49-F238E27FC236}">
                <a16:creationId xmlns:a16="http://schemas.microsoft.com/office/drawing/2014/main" id="{6FF87936-7897-2C73-C510-0E58A3CDBCBC}"/>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1" name="Picture 10">
            <a:extLst>
              <a:ext uri="{FF2B5EF4-FFF2-40B4-BE49-F238E27FC236}">
                <a16:creationId xmlns:a16="http://schemas.microsoft.com/office/drawing/2014/main" id="{EC782D4A-DAEF-CE57-7887-FCA683E86A2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Content Placeholder 2">
            <a:extLst>
              <a:ext uri="{FF2B5EF4-FFF2-40B4-BE49-F238E27FC236}">
                <a16:creationId xmlns:a16="http://schemas.microsoft.com/office/drawing/2014/main" id="{6DE019CB-8662-F8E4-4D04-8AA6EA34B50C}"/>
              </a:ext>
            </a:extLst>
          </p:cNvPr>
          <p:cNvSpPr>
            <a:spLocks noGrp="1"/>
          </p:cNvSpPr>
          <p:nvPr>
            <p:ph sz="half" idx="2"/>
          </p:nvPr>
        </p:nvSpPr>
        <p:spPr>
          <a:xfrm>
            <a:off x="636871" y="1819175"/>
            <a:ext cx="9787289" cy="4379494"/>
          </a:xfrm>
        </p:spPr>
        <p:txBody>
          <a:bodyPr>
            <a:noAutofit/>
          </a:bodyPr>
          <a:lstStyle/>
          <a:p>
            <a:pPr>
              <a:lnSpc>
                <a:spcPct val="150000"/>
              </a:lnSpc>
            </a:pPr>
            <a:endParaRPr lang="en-US" sz="2100" dirty="0"/>
          </a:p>
          <a:p>
            <a:pPr marL="0" indent="0">
              <a:lnSpc>
                <a:spcPct val="150000"/>
              </a:lnSpc>
              <a:buNone/>
            </a:pPr>
            <a:r>
              <a:rPr lang="en-US" sz="2100" dirty="0"/>
              <a:t>After comparing the existing watermarking models, our analysis reveals that traditional approaches often struggle with robustness against AI-generated image manipulations. In terms of performance metrics, models typically show limitations in maintaining high Peak Signal-to-Noise Ratio (PSNR) and Structural Similarity Index (SSIM) under complex transformations. While some models achieve moderate success in specific conditions, none consistently balance security, image quality, and resilience across various use cases, highlighting the need for further innovations in this field.</a:t>
            </a:r>
          </a:p>
        </p:txBody>
      </p:sp>
      <p:sp>
        <p:nvSpPr>
          <p:cNvPr id="6" name="Rectangle 5">
            <a:extLst>
              <a:ext uri="{FF2B5EF4-FFF2-40B4-BE49-F238E27FC236}">
                <a16:creationId xmlns:a16="http://schemas.microsoft.com/office/drawing/2014/main" id="{EFC6DF8A-4C69-514F-5974-6E7E2918E2EB}"/>
              </a:ext>
            </a:extLst>
          </p:cNvPr>
          <p:cNvSpPr/>
          <p:nvPr/>
        </p:nvSpPr>
        <p:spPr>
          <a:xfrm>
            <a:off x="558924" y="999934"/>
            <a:ext cx="4009431" cy="923330"/>
          </a:xfrm>
          <a:prstGeom prst="rect">
            <a:avLst/>
          </a:prstGeom>
        </p:spPr>
        <p:txBody>
          <a:bodyPr wrap="none">
            <a:spAutoFit/>
          </a:bodyPr>
          <a:lstStyle/>
          <a:p>
            <a:r>
              <a:rPr lang="en-US" sz="5400" b="1" u="sng" dirty="0">
                <a:latin typeface="SamsungOne 200" panose="020B0203030303020204" pitchFamily="34" charset="0"/>
                <a:ea typeface="SamsungOne 200" panose="020B0203030303020204" pitchFamily="34" charset="0"/>
              </a:rPr>
              <a:t>5. Conclusion</a:t>
            </a:r>
            <a:endParaRPr lang="en-IN" sz="5400" b="1" u="sng" dirty="0">
              <a:latin typeface="SamsungOne 200" panose="020B0203030303020204" pitchFamily="34" charset="0"/>
              <a:ea typeface="SamsungOne 200" panose="020B0203030303020204" pitchFamily="34" charset="0"/>
            </a:endParaRPr>
          </a:p>
        </p:txBody>
      </p:sp>
    </p:spTree>
    <p:extLst>
      <p:ext uri="{BB962C8B-B14F-4D97-AF65-F5344CB8AC3E}">
        <p14:creationId xmlns:p14="http://schemas.microsoft.com/office/powerpoint/2010/main" val="821410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4C08D-38CC-B47A-94D5-58CE5C4761B1}"/>
            </a:ext>
          </a:extLst>
        </p:cNvPr>
        <p:cNvGrpSpPr/>
        <p:nvPr/>
      </p:nvGrpSpPr>
      <p:grpSpPr>
        <a:xfrm>
          <a:off x="914400" y="1543050"/>
          <a:ext cx="8229600" cy="3257550"/>
          <a:chOff x="914400" y="1543050"/>
          <a:chExt cx="8229600" cy="3257550"/>
        </a:xfrm>
      </p:grpSpPr>
      <p:sp>
        <p:nvSpPr>
          <p:cNvPr id="2" name="TextBox 1">
            <a:extLst>
              <a:ext uri="{FF2B5EF4-FFF2-40B4-BE49-F238E27FC236}">
                <a16:creationId xmlns:a16="http://schemas.microsoft.com/office/drawing/2014/main" id="{39699C5B-E5FA-6D13-E650-2C2E3E4BFFB2}"/>
              </a:ext>
            </a:extLst>
          </p:cNvPr>
          <p:cNvSpPr txBox="1"/>
          <p:nvPr/>
        </p:nvSpPr>
        <p:spPr>
          <a:xfrm>
            <a:off x="2438400" y="1316766"/>
            <a:ext cx="7315200" cy="943785"/>
          </a:xfrm>
          <a:prstGeom prst="rect">
            <a:avLst/>
          </a:prstGeom>
          <a:noFill/>
        </p:spPr>
        <p:txBody>
          <a:bodyPr vert="horz" lIns="121920" tIns="60960" rIns="121920" bIns="60960" rtlCol="0" anchor="t" anchorCtr="0">
            <a:spAutoFit/>
          </a:bodyPr>
          <a:lstStyle/>
          <a:p>
            <a:pPr algn="ctr" fontAlgn="t"/>
            <a:r>
              <a:rPr lang="en-IN" sz="5333"/>
              <a:t> </a:t>
            </a:r>
            <a:endParaRPr lang="en-US" sz="5333" b="1" dirty="0">
              <a:solidFill>
                <a:srgbClr val="121212">
                  <a:alpha val="100000"/>
                </a:srgbClr>
              </a:solidFill>
              <a:latin typeface="Times New Roman"/>
            </a:endParaRPr>
          </a:p>
        </p:txBody>
      </p:sp>
      <p:sp>
        <p:nvSpPr>
          <p:cNvPr id="3" name="TextBox 2">
            <a:extLst>
              <a:ext uri="{FF2B5EF4-FFF2-40B4-BE49-F238E27FC236}">
                <a16:creationId xmlns:a16="http://schemas.microsoft.com/office/drawing/2014/main" id="{A5F6EF81-8928-94B3-8165-6A1C5AD383D2}"/>
              </a:ext>
            </a:extLst>
          </p:cNvPr>
          <p:cNvSpPr txBox="1"/>
          <p:nvPr/>
        </p:nvSpPr>
        <p:spPr>
          <a:xfrm>
            <a:off x="1219200" y="4005064"/>
            <a:ext cx="9753600" cy="533544"/>
          </a:xfrm>
          <a:prstGeom prst="rect">
            <a:avLst/>
          </a:prstGeom>
          <a:noFill/>
        </p:spPr>
        <p:txBody>
          <a:bodyPr vert="horz" lIns="121920" tIns="60960" rIns="121920" bIns="60960" rtlCol="0" anchor="t" anchorCtr="0">
            <a:spAutoFit/>
          </a:bodyPr>
          <a:lstStyle/>
          <a:p>
            <a:pPr algn="ctr" fontAlgn="t"/>
            <a:r>
              <a:rPr lang="en-US" sz="2667" b="1" dirty="0">
                <a:solidFill>
                  <a:srgbClr val="424242">
                    <a:alpha val="100000"/>
                  </a:srgbClr>
                </a:solidFill>
                <a:latin typeface="Times New Roman"/>
              </a:rPr>
              <a:t>A Comparative Analysis and Proposed Approach</a:t>
            </a:r>
          </a:p>
        </p:txBody>
      </p:sp>
      <p:pic>
        <p:nvPicPr>
          <p:cNvPr id="4" name="Picture 3">
            <a:extLst>
              <a:ext uri="{FF2B5EF4-FFF2-40B4-BE49-F238E27FC236}">
                <a16:creationId xmlns:a16="http://schemas.microsoft.com/office/drawing/2014/main" id="{5C1BE075-4795-F14B-A4E2-882FD09DA87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512492" y="452669"/>
            <a:ext cx="1516145" cy="576064"/>
          </a:xfrm>
          <a:prstGeom prst="rect">
            <a:avLst/>
          </a:prstGeom>
        </p:spPr>
      </p:pic>
      <p:sp>
        <p:nvSpPr>
          <p:cNvPr id="6" name="TextBox 5">
            <a:extLst>
              <a:ext uri="{FF2B5EF4-FFF2-40B4-BE49-F238E27FC236}">
                <a16:creationId xmlns:a16="http://schemas.microsoft.com/office/drawing/2014/main" id="{43CBA6FA-F103-839F-92B6-2A1B1E9FEA6D}"/>
              </a:ext>
            </a:extLst>
          </p:cNvPr>
          <p:cNvSpPr txBox="1"/>
          <p:nvPr/>
        </p:nvSpPr>
        <p:spPr>
          <a:xfrm>
            <a:off x="3048000" y="3184070"/>
            <a:ext cx="6096000" cy="461665"/>
          </a:xfrm>
          <a:prstGeom prst="rect">
            <a:avLst/>
          </a:prstGeom>
          <a:noFill/>
        </p:spPr>
        <p:txBody>
          <a:bodyPr wrap="square">
            <a:spAutoFit/>
          </a:bodyPr>
          <a:lstStyle/>
          <a:p>
            <a:r>
              <a:rPr lang="en-IN" sz="2400" dirty="0"/>
              <a:t> </a:t>
            </a:r>
          </a:p>
        </p:txBody>
      </p:sp>
      <p:pic>
        <p:nvPicPr>
          <p:cNvPr id="8" name="Picture 7">
            <a:extLst>
              <a:ext uri="{FF2B5EF4-FFF2-40B4-BE49-F238E27FC236}">
                <a16:creationId xmlns:a16="http://schemas.microsoft.com/office/drawing/2014/main" id="{6C9C1805-5B5D-A825-567F-810DB8E61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0747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F1AB0E-11A5-4081-905E-A61EE2795267}"/>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9" name="Rectangle 8">
            <a:extLst>
              <a:ext uri="{FF2B5EF4-FFF2-40B4-BE49-F238E27FC236}">
                <a16:creationId xmlns:a16="http://schemas.microsoft.com/office/drawing/2014/main" id="{6E3FC0FC-DB87-442A-A6D6-E025EC11FAEA}"/>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0" name="Rectangle 9">
            <a:extLst>
              <a:ext uri="{FF2B5EF4-FFF2-40B4-BE49-F238E27FC236}">
                <a16:creationId xmlns:a16="http://schemas.microsoft.com/office/drawing/2014/main" id="{7F9784A4-E180-4703-BF7F-6C14A7D9F746}"/>
              </a:ext>
            </a:extLst>
          </p:cNvPr>
          <p:cNvSpPr/>
          <p:nvPr/>
        </p:nvSpPr>
        <p:spPr>
          <a:xfrm>
            <a:off x="558924" y="999934"/>
            <a:ext cx="4465838" cy="923330"/>
          </a:xfrm>
          <a:prstGeom prst="rect">
            <a:avLst/>
          </a:prstGeom>
        </p:spPr>
        <p:txBody>
          <a:bodyPr wrap="none">
            <a:spAutoFit/>
          </a:bodyPr>
          <a:lstStyle/>
          <a:p>
            <a:r>
              <a:rPr lang="en-US" sz="5400" b="1" u="sng" dirty="0">
                <a:latin typeface="SamsungOne 200" panose="020B0203030303020204" pitchFamily="34" charset="0"/>
                <a:ea typeface="SamsungOne 200" panose="020B0203030303020204" pitchFamily="34" charset="0"/>
              </a:rPr>
              <a:t>1. Introduction</a:t>
            </a:r>
            <a:endParaRPr lang="en-IN" sz="5400" b="1" u="sng" dirty="0">
              <a:latin typeface="SamsungOne 200" panose="020B0203030303020204" pitchFamily="34" charset="0"/>
              <a:ea typeface="SamsungOne 200" panose="020B0203030303020204" pitchFamily="34" charset="0"/>
            </a:endParaRPr>
          </a:p>
        </p:txBody>
      </p:sp>
      <p:pic>
        <p:nvPicPr>
          <p:cNvPr id="11" name="Picture 10">
            <a:extLst>
              <a:ext uri="{FF2B5EF4-FFF2-40B4-BE49-F238E27FC236}">
                <a16:creationId xmlns:a16="http://schemas.microsoft.com/office/drawing/2014/main" id="{0432E8D1-E90B-4090-9807-21C1E7EA0F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Content Placeholder 2">
            <a:extLst>
              <a:ext uri="{FF2B5EF4-FFF2-40B4-BE49-F238E27FC236}">
                <a16:creationId xmlns:a16="http://schemas.microsoft.com/office/drawing/2014/main" id="{B269A9F6-4746-689A-BB7E-E8D017B4333E}"/>
              </a:ext>
            </a:extLst>
          </p:cNvPr>
          <p:cNvSpPr>
            <a:spLocks noGrp="1"/>
          </p:cNvSpPr>
          <p:nvPr>
            <p:ph sz="half" idx="2"/>
          </p:nvPr>
        </p:nvSpPr>
        <p:spPr>
          <a:xfrm>
            <a:off x="491547" y="2111221"/>
            <a:ext cx="8758331" cy="2682159"/>
          </a:xfrm>
        </p:spPr>
        <p:txBody>
          <a:bodyPr>
            <a:noAutofit/>
          </a:bodyPr>
          <a:lstStyle/>
          <a:p>
            <a:pPr marL="0" indent="0" algn="just" fontAlgn="t">
              <a:lnSpc>
                <a:spcPct val="200000"/>
              </a:lnSpc>
              <a:spcBef>
                <a:spcPts val="0"/>
              </a:spcBef>
              <a:buNone/>
            </a:pPr>
            <a:r>
              <a:rPr lang="en-US" sz="2000" b="1" u="none" strike="noStrike" cap="none" spc="0" dirty="0">
                <a:solidFill>
                  <a:srgbClr val="424242">
                    <a:alpha val="100000"/>
                  </a:srgbClr>
                </a:solidFill>
              </a:rPr>
              <a:t>This presentation provides a comprehensive analysis of </a:t>
            </a:r>
            <a:r>
              <a:rPr lang="en-US" sz="2000" b="1" u="sng" strike="noStrike" cap="none" spc="0" dirty="0">
                <a:solidFill>
                  <a:schemeClr val="accent5">
                    <a:lumMod val="75000"/>
                  </a:schemeClr>
                </a:solidFill>
              </a:rPr>
              <a:t>digital watermarking techniques</a:t>
            </a:r>
            <a:r>
              <a:rPr lang="en-US" sz="2000" b="1" strike="noStrike" cap="none" spc="0" dirty="0">
                <a:solidFill>
                  <a:schemeClr val="accent5">
                    <a:lumMod val="75000"/>
                  </a:schemeClr>
                </a:solidFill>
              </a:rPr>
              <a:t> </a:t>
            </a:r>
            <a:r>
              <a:rPr lang="en-US" sz="2000" b="1" u="none" strike="noStrike" cap="none" spc="0" dirty="0">
                <a:solidFill>
                  <a:srgbClr val="424242">
                    <a:alpha val="100000"/>
                  </a:srgbClr>
                </a:solidFill>
              </a:rPr>
              <a:t>applicable to AI-generated images. It explores the challenges of digital rights management and proposes a hybrid approach that integrates traditional </a:t>
            </a:r>
            <a:r>
              <a:rPr lang="en-US" sz="2000" b="1" u="sng" strike="noStrike" cap="none" spc="0" dirty="0">
                <a:solidFill>
                  <a:schemeClr val="accent5">
                    <a:lumMod val="75000"/>
                  </a:schemeClr>
                </a:solidFill>
              </a:rPr>
              <a:t>signal processing and modern deep learning methods</a:t>
            </a:r>
            <a:r>
              <a:rPr lang="en-US" sz="2000" b="1" u="none" strike="noStrike" cap="none" spc="0" dirty="0">
                <a:solidFill>
                  <a:srgbClr val="424242">
                    <a:alpha val="100000"/>
                  </a:srgbClr>
                </a:solidFill>
              </a:rPr>
              <a:t>.</a:t>
            </a:r>
          </a:p>
          <a:p>
            <a:pPr marL="0" indent="0" algn="just">
              <a:lnSpc>
                <a:spcPct val="200000"/>
              </a:lnSpc>
              <a:buNone/>
            </a:pPr>
            <a:endParaRPr lang="en-IN" sz="2000" b="1" dirty="0"/>
          </a:p>
        </p:txBody>
      </p:sp>
    </p:spTree>
    <p:extLst>
      <p:ext uri="{BB962C8B-B14F-4D97-AF65-F5344CB8AC3E}">
        <p14:creationId xmlns:p14="http://schemas.microsoft.com/office/powerpoint/2010/main" val="18829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F1AB0E-11A5-4081-905E-A61EE2795267}"/>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9" name="Rectangle 8">
            <a:extLst>
              <a:ext uri="{FF2B5EF4-FFF2-40B4-BE49-F238E27FC236}">
                <a16:creationId xmlns:a16="http://schemas.microsoft.com/office/drawing/2014/main" id="{6E3FC0FC-DB87-442A-A6D6-E025EC11FAEA}"/>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1" name="Picture 10">
            <a:extLst>
              <a:ext uri="{FF2B5EF4-FFF2-40B4-BE49-F238E27FC236}">
                <a16:creationId xmlns:a16="http://schemas.microsoft.com/office/drawing/2014/main" id="{0432E8D1-E90B-4090-9807-21C1E7EA0F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Content Placeholder 2">
            <a:extLst>
              <a:ext uri="{FF2B5EF4-FFF2-40B4-BE49-F238E27FC236}">
                <a16:creationId xmlns:a16="http://schemas.microsoft.com/office/drawing/2014/main" id="{B269A9F6-4746-689A-BB7E-E8D017B4333E}"/>
              </a:ext>
            </a:extLst>
          </p:cNvPr>
          <p:cNvSpPr>
            <a:spLocks noGrp="1"/>
          </p:cNvSpPr>
          <p:nvPr>
            <p:ph sz="half" idx="2"/>
          </p:nvPr>
        </p:nvSpPr>
        <p:spPr>
          <a:xfrm>
            <a:off x="627246" y="2767262"/>
            <a:ext cx="8468627" cy="3217195"/>
          </a:xfrm>
        </p:spPr>
        <p:txBody>
          <a:bodyPr>
            <a:normAutofit/>
          </a:bodyPr>
          <a:lstStyle/>
          <a:p>
            <a:endParaRPr lang="en-US" b="1" dirty="0">
              <a:latin typeface="SamsungOne 200" panose="020B0203030303020204"/>
            </a:endParaRPr>
          </a:p>
          <a:p>
            <a:pPr marL="0" indent="0">
              <a:buNone/>
            </a:pPr>
            <a:r>
              <a:rPr lang="en-US" sz="2400" b="1" dirty="0">
                <a:latin typeface="SamsungOne 200" panose="020B0203030303020204"/>
              </a:rPr>
              <a:t>2.1 HiDDeN: Hiding Data With Deep Network</a:t>
            </a:r>
          </a:p>
          <a:p>
            <a:pPr marL="0" indent="0">
              <a:buNone/>
            </a:pPr>
            <a:br>
              <a:rPr lang="en-US" sz="3200" dirty="0"/>
            </a:br>
            <a:r>
              <a:rPr lang="en-US" sz="1800" b="1" dirty="0">
                <a:latin typeface="SamsungOne 200" panose="020B0203030303020204"/>
              </a:rPr>
              <a:t>HiDDeN</a:t>
            </a:r>
            <a:r>
              <a:rPr lang="en-US" sz="1800" dirty="0">
                <a:latin typeface="SamsungOne 200" panose="020B0203030303020204"/>
              </a:rPr>
              <a:t> (Hiding Data With Deep Networks) represents a paradigm shift in digital watermarking by leveraging the power of deep learning.</a:t>
            </a:r>
          </a:p>
          <a:p>
            <a:pPr marL="0" indent="0">
              <a:buNone/>
            </a:pPr>
            <a:r>
              <a:rPr lang="en-US" sz="1800" dirty="0">
                <a:latin typeface="SamsungOne 200" panose="020B0203030303020204"/>
              </a:rPr>
              <a:t>This approach moves away from traditional signal processing techniques and instead utilizes neural networks for both the embedding and extraction of watermarks in images.</a:t>
            </a:r>
          </a:p>
          <a:p>
            <a:endParaRPr lang="en-IN" sz="1800" dirty="0">
              <a:latin typeface="SamsungOne 200" panose="020B0203030303020204"/>
            </a:endParaRPr>
          </a:p>
        </p:txBody>
      </p:sp>
      <p:sp>
        <p:nvSpPr>
          <p:cNvPr id="6" name="Rectangle 5">
            <a:extLst>
              <a:ext uri="{FF2B5EF4-FFF2-40B4-BE49-F238E27FC236}">
                <a16:creationId xmlns:a16="http://schemas.microsoft.com/office/drawing/2014/main" id="{3A067B00-802C-2150-959A-A5ABFA49283E}"/>
              </a:ext>
            </a:extLst>
          </p:cNvPr>
          <p:cNvSpPr/>
          <p:nvPr/>
        </p:nvSpPr>
        <p:spPr>
          <a:xfrm>
            <a:off x="558924" y="999934"/>
            <a:ext cx="8714822" cy="923330"/>
          </a:xfrm>
          <a:prstGeom prst="rect">
            <a:avLst/>
          </a:prstGeom>
        </p:spPr>
        <p:txBody>
          <a:bodyPr wrap="none">
            <a:spAutoFit/>
          </a:bodyPr>
          <a:lstStyle/>
          <a:p>
            <a:r>
              <a:rPr lang="en-US" sz="5400" b="1" u="sng" dirty="0">
                <a:latin typeface="SamsungOne 200" panose="020B0203030303020204" pitchFamily="34" charset="0"/>
                <a:ea typeface="SamsungOne 200" panose="020B0203030303020204" pitchFamily="34" charset="0"/>
              </a:rPr>
              <a:t>2. Literature survey and study</a:t>
            </a:r>
            <a:endParaRPr lang="en-IN" sz="5400" b="1" u="sng" dirty="0">
              <a:latin typeface="SamsungOne 200" panose="020B0203030303020204" pitchFamily="34" charset="0"/>
              <a:ea typeface="SamsungOne 200" panose="020B0203030303020204" pitchFamily="34" charset="0"/>
            </a:endParaRPr>
          </a:p>
        </p:txBody>
      </p:sp>
    </p:spTree>
    <p:extLst>
      <p:ext uri="{BB962C8B-B14F-4D97-AF65-F5344CB8AC3E}">
        <p14:creationId xmlns:p14="http://schemas.microsoft.com/office/powerpoint/2010/main" val="287282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D2D9E4-67F5-40C6-9F0D-06B6FFDC4FA5}"/>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2082947F-4995-4A45-9329-FFA1719CC0EB}"/>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 name="Rectangle 1">
            <a:extLst>
              <a:ext uri="{FF2B5EF4-FFF2-40B4-BE49-F238E27FC236}">
                <a16:creationId xmlns:a16="http://schemas.microsoft.com/office/drawing/2014/main" id="{009E6285-010B-48E5-B437-F61B73192932}"/>
              </a:ext>
            </a:extLst>
          </p:cNvPr>
          <p:cNvSpPr/>
          <p:nvPr/>
        </p:nvSpPr>
        <p:spPr>
          <a:xfrm>
            <a:off x="381899" y="105045"/>
            <a:ext cx="4823180"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pic>
        <p:nvPicPr>
          <p:cNvPr id="6" name="Picture 5">
            <a:extLst>
              <a:ext uri="{FF2B5EF4-FFF2-40B4-BE49-F238E27FC236}">
                <a16:creationId xmlns:a16="http://schemas.microsoft.com/office/drawing/2014/main" id="{97625953-9B0A-432C-873A-DD6C144A48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a:extLst>
              <a:ext uri="{FF2B5EF4-FFF2-40B4-BE49-F238E27FC236}">
                <a16:creationId xmlns:a16="http://schemas.microsoft.com/office/drawing/2014/main" id="{DCCEDC08-5588-41C9-8C2D-9D3949B9E6C1}"/>
              </a:ext>
            </a:extLst>
          </p:cNvPr>
          <p:cNvSpPr txBox="1"/>
          <p:nvPr/>
        </p:nvSpPr>
        <p:spPr>
          <a:xfrm>
            <a:off x="0" y="884404"/>
            <a:ext cx="12191999" cy="375552"/>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Key Features</a:t>
            </a:r>
          </a:p>
        </p:txBody>
      </p:sp>
      <p:pic>
        <p:nvPicPr>
          <p:cNvPr id="13" name="Picture 12">
            <a:extLst>
              <a:ext uri="{FF2B5EF4-FFF2-40B4-BE49-F238E27FC236}">
                <a16:creationId xmlns:a16="http://schemas.microsoft.com/office/drawing/2014/main" id="{A7753905-45C8-0C2E-BCB8-1D9F335B9B14}"/>
              </a:ext>
            </a:extLst>
          </p:cNvPr>
          <p:cNvPicPr>
            <a:picLocks noChangeAspect="1"/>
          </p:cNvPicPr>
          <p:nvPr/>
        </p:nvPicPr>
        <p:blipFill>
          <a:blip r:embed="rId4"/>
          <a:stretch>
            <a:fillRect/>
          </a:stretch>
        </p:blipFill>
        <p:spPr>
          <a:xfrm>
            <a:off x="418114" y="1454540"/>
            <a:ext cx="11355770" cy="5114989"/>
          </a:xfrm>
          <a:prstGeom prst="rect">
            <a:avLst/>
          </a:prstGeom>
          <a:ln>
            <a:solidFill>
              <a:schemeClr val="tx1"/>
            </a:solidFill>
          </a:ln>
        </p:spPr>
      </p:pic>
    </p:spTree>
    <p:extLst>
      <p:ext uri="{BB962C8B-B14F-4D97-AF65-F5344CB8AC3E}">
        <p14:creationId xmlns:p14="http://schemas.microsoft.com/office/powerpoint/2010/main" val="268913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97221883-6910-4B8F-BFB4-4E72CC00D62B}"/>
              </a:ext>
            </a:extLst>
          </p:cNvPr>
          <p:cNvGraphicFramePr>
            <a:graphicFrameLocks noGrp="1"/>
          </p:cNvGraphicFramePr>
          <p:nvPr>
            <p:ph sz="half" idx="1"/>
            <p:extLst>
              <p:ext uri="{D42A27DB-BD31-4B8C-83A1-F6EECF244321}">
                <p14:modId xmlns:p14="http://schemas.microsoft.com/office/powerpoint/2010/main" val="299376862"/>
              </p:ext>
            </p:extLst>
          </p:nvPr>
        </p:nvGraphicFramePr>
        <p:xfrm>
          <a:off x="237965" y="1438402"/>
          <a:ext cx="1140860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335928A-A294-4298-955C-D380988B736F}"/>
              </a:ext>
            </a:extLst>
          </p:cNvPr>
          <p:cNvSpPr txBox="1"/>
          <p:nvPr/>
        </p:nvSpPr>
        <p:spPr>
          <a:xfrm>
            <a:off x="0" y="884404"/>
            <a:ext cx="12191999" cy="375552"/>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Key Features</a:t>
            </a:r>
          </a:p>
        </p:txBody>
      </p:sp>
      <p:sp>
        <p:nvSpPr>
          <p:cNvPr id="7" name="Rectangle 6">
            <a:extLst>
              <a:ext uri="{FF2B5EF4-FFF2-40B4-BE49-F238E27FC236}">
                <a16:creationId xmlns:a16="http://schemas.microsoft.com/office/drawing/2014/main" id="{6BF1AB0E-11A5-4081-905E-A61EE2795267}"/>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9" name="Rectangle 8">
            <a:extLst>
              <a:ext uri="{FF2B5EF4-FFF2-40B4-BE49-F238E27FC236}">
                <a16:creationId xmlns:a16="http://schemas.microsoft.com/office/drawing/2014/main" id="{6E3FC0FC-DB87-442A-A6D6-E025EC11FAEA}"/>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0" name="Rectangle 9">
            <a:extLst>
              <a:ext uri="{FF2B5EF4-FFF2-40B4-BE49-F238E27FC236}">
                <a16:creationId xmlns:a16="http://schemas.microsoft.com/office/drawing/2014/main" id="{7F9784A4-E180-4703-BF7F-6C14A7D9F746}"/>
              </a:ext>
            </a:extLst>
          </p:cNvPr>
          <p:cNvSpPr/>
          <p:nvPr/>
        </p:nvSpPr>
        <p:spPr>
          <a:xfrm>
            <a:off x="558924" y="53922"/>
            <a:ext cx="4823180"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pic>
        <p:nvPicPr>
          <p:cNvPr id="11" name="Picture 10">
            <a:extLst>
              <a:ext uri="{FF2B5EF4-FFF2-40B4-BE49-F238E27FC236}">
                <a16:creationId xmlns:a16="http://schemas.microsoft.com/office/drawing/2014/main" id="{0432E8D1-E90B-4090-9807-21C1E7EA0F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Content Placeholder 2">
            <a:extLst>
              <a:ext uri="{FF2B5EF4-FFF2-40B4-BE49-F238E27FC236}">
                <a16:creationId xmlns:a16="http://schemas.microsoft.com/office/drawing/2014/main" id="{B269A9F6-4746-689A-BB7E-E8D017B4333E}"/>
              </a:ext>
            </a:extLst>
          </p:cNvPr>
          <p:cNvSpPr>
            <a:spLocks noGrp="1"/>
          </p:cNvSpPr>
          <p:nvPr>
            <p:ph sz="half" idx="2"/>
          </p:nvPr>
        </p:nvSpPr>
        <p:spPr>
          <a:xfrm>
            <a:off x="462356" y="1499443"/>
            <a:ext cx="10880558" cy="3217195"/>
          </a:xfrm>
        </p:spPr>
        <p:txBody>
          <a:bodyPr>
            <a:normAutofit fontScale="25000" lnSpcReduction="20000"/>
          </a:bodyPr>
          <a:lstStyle/>
          <a:p>
            <a:pPr>
              <a:lnSpc>
                <a:spcPct val="107000"/>
              </a:lnSpc>
              <a:spcAft>
                <a:spcPts val="800"/>
              </a:spcAft>
              <a:buFont typeface="Wingdings" panose="05000000000000000000" pitchFamily="2" charset="2"/>
              <a:buChar char="§"/>
              <a:tabLst>
                <a:tab pos="457200" algn="l"/>
              </a:tabLst>
            </a:pPr>
            <a:r>
              <a:rPr lang="en-IN" sz="6400" b="1" kern="100" dirty="0">
                <a:effectLst/>
                <a:latin typeface="SamsungOne 200" panose="020B0203030303020204"/>
                <a:ea typeface="Calibri" panose="020F0502020204030204" pitchFamily="34" charset="0"/>
                <a:cs typeface="Times New Roman" panose="02020603050405020304" pitchFamily="18" charset="0"/>
              </a:rPr>
              <a:t>Neural Network Architecture</a:t>
            </a:r>
            <a:r>
              <a:rPr lang="en-IN" sz="6400" kern="100" dirty="0">
                <a:effectLst/>
                <a:latin typeface="SamsungOne 200" panose="020B0203030303020204"/>
                <a:ea typeface="Calibri" panose="020F0502020204030204" pitchFamily="34" charset="0"/>
                <a:cs typeface="Times New Roman" panose="02020603050405020304" pitchFamily="18" charset="0"/>
              </a:rPr>
              <a:t>: HiDDeN employs a dual-network structure:</a:t>
            </a:r>
          </a:p>
          <a:p>
            <a:pPr lvl="1">
              <a:lnSpc>
                <a:spcPct val="107000"/>
              </a:lnSpc>
              <a:spcAft>
                <a:spcPts val="800"/>
              </a:spcAft>
              <a:buSzPts val="1000"/>
              <a:buFont typeface="Wingdings" panose="05000000000000000000" pitchFamily="2" charset="2"/>
              <a:buChar char="§"/>
              <a:tabLst>
                <a:tab pos="914400" algn="l"/>
              </a:tabLst>
            </a:pPr>
            <a:r>
              <a:rPr lang="en-IN" sz="6400" kern="100" dirty="0">
                <a:effectLst/>
                <a:latin typeface="SamsungOne 200" panose="020B0203030303020204"/>
                <a:ea typeface="Calibri" panose="020F0502020204030204" pitchFamily="34" charset="0"/>
                <a:cs typeface="Times New Roman" panose="02020603050405020304" pitchFamily="18" charset="0"/>
              </a:rPr>
              <a:t>An encoder network for watermark embedding</a:t>
            </a:r>
          </a:p>
          <a:p>
            <a:pPr lvl="1">
              <a:lnSpc>
                <a:spcPct val="107000"/>
              </a:lnSpc>
              <a:spcAft>
                <a:spcPts val="800"/>
              </a:spcAft>
              <a:buSzPts val="1000"/>
              <a:buFont typeface="Wingdings" panose="05000000000000000000" pitchFamily="2" charset="2"/>
              <a:buChar char="§"/>
              <a:tabLst>
                <a:tab pos="914400" algn="l"/>
              </a:tabLst>
            </a:pPr>
            <a:r>
              <a:rPr lang="en-IN" sz="6400" kern="100" dirty="0">
                <a:effectLst/>
                <a:latin typeface="SamsungOne 200" panose="020B0203030303020204"/>
                <a:ea typeface="Calibri" panose="020F0502020204030204" pitchFamily="34" charset="0"/>
                <a:cs typeface="Times New Roman" panose="02020603050405020304" pitchFamily="18" charset="0"/>
              </a:rPr>
              <a:t>A decoder network for watermark extraction</a:t>
            </a:r>
          </a:p>
          <a:p>
            <a:pPr>
              <a:lnSpc>
                <a:spcPct val="107000"/>
              </a:lnSpc>
              <a:spcAft>
                <a:spcPts val="800"/>
              </a:spcAft>
              <a:buFont typeface="Wingdings" panose="05000000000000000000" pitchFamily="2" charset="2"/>
              <a:buChar char="§"/>
              <a:tabLst>
                <a:tab pos="457200" algn="l"/>
              </a:tabLst>
            </a:pPr>
            <a:r>
              <a:rPr lang="en-IN" sz="6400" b="1" kern="100" dirty="0">
                <a:effectLst/>
                <a:latin typeface="SamsungOne 200" panose="020B0203030303020204"/>
                <a:ea typeface="Calibri" panose="020F0502020204030204" pitchFamily="34" charset="0"/>
                <a:cs typeface="Times New Roman" panose="02020603050405020304" pitchFamily="18" charset="0"/>
              </a:rPr>
              <a:t>Noise Layer Simulation</a:t>
            </a:r>
            <a:r>
              <a:rPr lang="en-IN" sz="6400" kern="100" dirty="0">
                <a:effectLst/>
                <a:latin typeface="SamsungOne 200" panose="020B0203030303020204"/>
                <a:ea typeface="Calibri" panose="020F0502020204030204" pitchFamily="34" charset="0"/>
                <a:cs typeface="Times New Roman" panose="02020603050405020304" pitchFamily="18" charset="0"/>
              </a:rPr>
              <a:t>: The model incorporates various noise layers that simulate real-world image manipulations, including:</a:t>
            </a:r>
          </a:p>
          <a:p>
            <a:pPr lvl="1">
              <a:lnSpc>
                <a:spcPct val="107000"/>
              </a:lnSpc>
              <a:spcAft>
                <a:spcPts val="800"/>
              </a:spcAft>
              <a:buSzPts val="1000"/>
              <a:buFont typeface="Wingdings" panose="05000000000000000000" pitchFamily="2" charset="2"/>
              <a:buChar char="§"/>
              <a:tabLst>
                <a:tab pos="914400" algn="l"/>
              </a:tabLst>
            </a:pPr>
            <a:r>
              <a:rPr lang="en-IN" sz="6400" kern="100" dirty="0">
                <a:effectLst/>
                <a:latin typeface="SamsungOne 200" panose="020B0203030303020204"/>
                <a:ea typeface="Calibri" panose="020F0502020204030204" pitchFamily="34" charset="0"/>
                <a:cs typeface="Times New Roman" panose="02020603050405020304" pitchFamily="18" charset="0"/>
              </a:rPr>
              <a:t>Cropping: Randomly removing portions of the image</a:t>
            </a:r>
          </a:p>
          <a:p>
            <a:pPr lvl="1">
              <a:lnSpc>
                <a:spcPct val="107000"/>
              </a:lnSpc>
              <a:spcAft>
                <a:spcPts val="800"/>
              </a:spcAft>
              <a:buSzPts val="1000"/>
              <a:buFont typeface="Wingdings" panose="05000000000000000000" pitchFamily="2" charset="2"/>
              <a:buChar char="§"/>
              <a:tabLst>
                <a:tab pos="914400" algn="l"/>
              </a:tabLst>
            </a:pPr>
            <a:r>
              <a:rPr lang="en-IN" sz="6400" kern="100" dirty="0">
                <a:effectLst/>
                <a:latin typeface="SamsungOne 200" panose="020B0203030303020204"/>
                <a:ea typeface="Calibri" panose="020F0502020204030204" pitchFamily="34" charset="0"/>
                <a:cs typeface="Times New Roman" panose="02020603050405020304" pitchFamily="18" charset="0"/>
              </a:rPr>
              <a:t>Crop out: Setting random image regions to zero</a:t>
            </a:r>
          </a:p>
          <a:p>
            <a:pPr lvl="1">
              <a:lnSpc>
                <a:spcPct val="107000"/>
              </a:lnSpc>
              <a:spcAft>
                <a:spcPts val="800"/>
              </a:spcAft>
              <a:buSzPts val="1000"/>
              <a:buFont typeface="Wingdings" panose="05000000000000000000" pitchFamily="2" charset="2"/>
              <a:buChar char="§"/>
              <a:tabLst>
                <a:tab pos="914400" algn="l"/>
              </a:tabLst>
            </a:pPr>
            <a:r>
              <a:rPr lang="en-IN" sz="6400" kern="100" dirty="0">
                <a:effectLst/>
                <a:latin typeface="SamsungOne 200" panose="020B0203030303020204"/>
                <a:ea typeface="Calibri" panose="020F0502020204030204" pitchFamily="34" charset="0"/>
                <a:cs typeface="Times New Roman" panose="02020603050405020304" pitchFamily="18" charset="0"/>
              </a:rPr>
              <a:t>Dropout: Randomly zeroing individual pixels</a:t>
            </a:r>
          </a:p>
          <a:p>
            <a:pPr lvl="1">
              <a:lnSpc>
                <a:spcPct val="107000"/>
              </a:lnSpc>
              <a:spcAft>
                <a:spcPts val="800"/>
              </a:spcAft>
              <a:buSzPts val="1000"/>
              <a:buFont typeface="Wingdings" panose="05000000000000000000" pitchFamily="2" charset="2"/>
              <a:buChar char="§"/>
              <a:tabLst>
                <a:tab pos="914400" algn="l"/>
              </a:tabLst>
            </a:pPr>
            <a:r>
              <a:rPr lang="en-IN" sz="6400" kern="100" dirty="0">
                <a:effectLst/>
                <a:latin typeface="SamsungOne 200" panose="020B0203030303020204"/>
                <a:ea typeface="Calibri" panose="020F0502020204030204" pitchFamily="34" charset="0"/>
                <a:cs typeface="Times New Roman" panose="02020603050405020304" pitchFamily="18" charset="0"/>
              </a:rPr>
              <a:t>JPEG Compression: Simulating lossy compression artifacts</a:t>
            </a:r>
          </a:p>
          <a:p>
            <a:pPr>
              <a:lnSpc>
                <a:spcPct val="107000"/>
              </a:lnSpc>
              <a:spcAft>
                <a:spcPts val="800"/>
              </a:spcAft>
              <a:buFont typeface="Wingdings" panose="05000000000000000000" pitchFamily="2" charset="2"/>
              <a:buChar char="§"/>
              <a:tabLst>
                <a:tab pos="457200" algn="l"/>
              </a:tabLst>
            </a:pPr>
            <a:r>
              <a:rPr lang="en-IN" sz="6400" b="1" kern="100" dirty="0">
                <a:effectLst/>
                <a:latin typeface="SamsungOne 200" panose="020B0203030303020204"/>
                <a:ea typeface="Calibri" panose="020F0502020204030204" pitchFamily="34" charset="0"/>
                <a:cs typeface="Times New Roman" panose="02020603050405020304" pitchFamily="18" charset="0"/>
              </a:rPr>
              <a:t>End-to-End Training</a:t>
            </a:r>
            <a:r>
              <a:rPr lang="en-IN" sz="6400" kern="100" dirty="0">
                <a:effectLst/>
                <a:latin typeface="SamsungOne 200" panose="020B0203030303020204"/>
                <a:ea typeface="Calibri" panose="020F0502020204030204" pitchFamily="34" charset="0"/>
                <a:cs typeface="Times New Roman" panose="02020603050405020304" pitchFamily="18" charset="0"/>
              </a:rPr>
              <a:t>: The entire system is trained end-to-end, allowing it to learn optimal strategies for both embedding and extracting watermarks under various distortions.</a:t>
            </a:r>
          </a:p>
          <a:p>
            <a:pPr>
              <a:lnSpc>
                <a:spcPct val="107000"/>
              </a:lnSpc>
              <a:spcAft>
                <a:spcPts val="800"/>
              </a:spcAft>
              <a:buFont typeface="Wingdings" panose="05000000000000000000" pitchFamily="2" charset="2"/>
              <a:buChar char="§"/>
              <a:tabLst>
                <a:tab pos="457200" algn="l"/>
              </a:tabLst>
            </a:pPr>
            <a:r>
              <a:rPr lang="en-IN" sz="6400" b="1" kern="100" dirty="0">
                <a:effectLst/>
                <a:latin typeface="SamsungOne 200" panose="020B0203030303020204"/>
                <a:ea typeface="Calibri" panose="020F0502020204030204" pitchFamily="34" charset="0"/>
                <a:cs typeface="Times New Roman" panose="02020603050405020304" pitchFamily="18" charset="0"/>
              </a:rPr>
              <a:t>Adaptability</a:t>
            </a:r>
            <a:r>
              <a:rPr lang="en-IN" sz="6400" kern="100" dirty="0">
                <a:effectLst/>
                <a:latin typeface="SamsungOne 200" panose="020B0203030303020204"/>
                <a:ea typeface="Calibri" panose="020F0502020204030204" pitchFamily="34" charset="0"/>
                <a:cs typeface="Times New Roman" panose="02020603050405020304" pitchFamily="18" charset="0"/>
              </a:rPr>
              <a:t>: The neural network approach allows the system to adapt to different types of images and watermarks, potentially making it more versatile than traditional methods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01371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377A4-1BC9-D307-1667-11C7B3956437}"/>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A19E792A-DE67-D6D9-E427-583C2ACD2EC4}"/>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9" name="Rectangle 8">
            <a:extLst>
              <a:ext uri="{FF2B5EF4-FFF2-40B4-BE49-F238E27FC236}">
                <a16:creationId xmlns:a16="http://schemas.microsoft.com/office/drawing/2014/main" id="{98C51A04-F640-2940-8B65-FBC1AAE75A7F}"/>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1" name="Picture 10">
            <a:extLst>
              <a:ext uri="{FF2B5EF4-FFF2-40B4-BE49-F238E27FC236}">
                <a16:creationId xmlns:a16="http://schemas.microsoft.com/office/drawing/2014/main" id="{D3860CFD-F70C-94FA-21D3-C83DE130FD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Content Placeholder 2">
            <a:extLst>
              <a:ext uri="{FF2B5EF4-FFF2-40B4-BE49-F238E27FC236}">
                <a16:creationId xmlns:a16="http://schemas.microsoft.com/office/drawing/2014/main" id="{A2760D97-751B-19CE-B5B6-92A1ECC65DCB}"/>
              </a:ext>
            </a:extLst>
          </p:cNvPr>
          <p:cNvSpPr>
            <a:spLocks noGrp="1"/>
          </p:cNvSpPr>
          <p:nvPr>
            <p:ph sz="half" idx="2"/>
          </p:nvPr>
        </p:nvSpPr>
        <p:spPr>
          <a:xfrm>
            <a:off x="627246" y="2767262"/>
            <a:ext cx="8468627" cy="3217195"/>
          </a:xfrm>
        </p:spPr>
        <p:txBody>
          <a:bodyPr>
            <a:normAutofit/>
          </a:bodyPr>
          <a:lstStyle/>
          <a:p>
            <a:endParaRPr lang="en-US" b="1" dirty="0">
              <a:latin typeface="SamsungOne 200" panose="020B0203030303020204"/>
            </a:endParaRPr>
          </a:p>
          <a:p>
            <a:pPr marL="0" indent="0">
              <a:buNone/>
            </a:pP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2.2 Invisible-Digital-Watermarking</a:t>
            </a:r>
          </a:p>
          <a:p>
            <a:pPr marL="0" indent="0">
              <a:lnSpc>
                <a:spcPct val="107000"/>
              </a:lnSpc>
              <a:spcAft>
                <a:spcPts val="800"/>
              </a:spcAft>
              <a:buNone/>
            </a:pPr>
            <a:br>
              <a:rPr lang="en-US" sz="3200" dirty="0"/>
            </a:br>
            <a:r>
              <a:rPr lang="en-IN" sz="1800" kern="100" dirty="0">
                <a:effectLst/>
                <a:latin typeface="SamsungOne 200" panose="020B0203030303020204"/>
                <a:ea typeface="Calibri" panose="020F0502020204030204" pitchFamily="34" charset="0"/>
                <a:cs typeface="Times New Roman" panose="02020603050405020304" pitchFamily="18" charset="0"/>
              </a:rPr>
              <a:t>The Invisible-Digital-Watermarking project focuses on developing a robust system for protecting digital images from unauthorized use and distribution. This approach aims to embed imperceptible signatures within images while maintaining resilience against common image processing operations and attacks.</a:t>
            </a:r>
          </a:p>
          <a:p>
            <a:pPr marL="0" indent="0">
              <a:buNone/>
            </a:pPr>
            <a:endParaRPr lang="en-IN" sz="1800" dirty="0">
              <a:latin typeface="SamsungOne 200" panose="020B0203030303020204"/>
            </a:endParaRPr>
          </a:p>
        </p:txBody>
      </p:sp>
    </p:spTree>
    <p:extLst>
      <p:ext uri="{BB962C8B-B14F-4D97-AF65-F5344CB8AC3E}">
        <p14:creationId xmlns:p14="http://schemas.microsoft.com/office/powerpoint/2010/main" val="184591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0FFA9-858A-6C32-F8E9-CFC8D2A930B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A1782EC-8C8D-716C-6292-602B53985C2C}"/>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DC6F5B3F-B074-D597-29C9-61B0B6573A44}"/>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 name="Rectangle 1">
            <a:extLst>
              <a:ext uri="{FF2B5EF4-FFF2-40B4-BE49-F238E27FC236}">
                <a16:creationId xmlns:a16="http://schemas.microsoft.com/office/drawing/2014/main" id="{96EFA82A-A1F6-8683-8633-DFEAC85E7BAB}"/>
              </a:ext>
            </a:extLst>
          </p:cNvPr>
          <p:cNvSpPr/>
          <p:nvPr/>
        </p:nvSpPr>
        <p:spPr>
          <a:xfrm>
            <a:off x="381899" y="105045"/>
            <a:ext cx="4823180"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pic>
        <p:nvPicPr>
          <p:cNvPr id="6" name="Picture 5">
            <a:extLst>
              <a:ext uri="{FF2B5EF4-FFF2-40B4-BE49-F238E27FC236}">
                <a16:creationId xmlns:a16="http://schemas.microsoft.com/office/drawing/2014/main" id="{247A5FA5-E37E-BA7B-37E0-02B4BD6014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a:extLst>
              <a:ext uri="{FF2B5EF4-FFF2-40B4-BE49-F238E27FC236}">
                <a16:creationId xmlns:a16="http://schemas.microsoft.com/office/drawing/2014/main" id="{3C4CE8E1-9E2E-85DB-8311-D656AEA2B8CA}"/>
              </a:ext>
            </a:extLst>
          </p:cNvPr>
          <p:cNvSpPr txBox="1"/>
          <p:nvPr/>
        </p:nvSpPr>
        <p:spPr>
          <a:xfrm>
            <a:off x="0" y="884404"/>
            <a:ext cx="12191999" cy="375552"/>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Key Features</a:t>
            </a:r>
          </a:p>
        </p:txBody>
      </p:sp>
      <p:pic>
        <p:nvPicPr>
          <p:cNvPr id="5" name="Picture 4">
            <a:extLst>
              <a:ext uri="{FF2B5EF4-FFF2-40B4-BE49-F238E27FC236}">
                <a16:creationId xmlns:a16="http://schemas.microsoft.com/office/drawing/2014/main" id="{01374588-2A75-3177-0304-E1056E39D200}"/>
              </a:ext>
            </a:extLst>
          </p:cNvPr>
          <p:cNvPicPr>
            <a:picLocks noChangeAspect="1"/>
          </p:cNvPicPr>
          <p:nvPr/>
        </p:nvPicPr>
        <p:blipFill>
          <a:blip r:embed="rId4"/>
          <a:stretch>
            <a:fillRect/>
          </a:stretch>
        </p:blipFill>
        <p:spPr>
          <a:xfrm>
            <a:off x="418114" y="1454540"/>
            <a:ext cx="11151452" cy="5071388"/>
          </a:xfrm>
          <a:prstGeom prst="rect">
            <a:avLst/>
          </a:prstGeom>
          <a:ln>
            <a:solidFill>
              <a:schemeClr val="tx1"/>
            </a:solidFill>
          </a:ln>
        </p:spPr>
      </p:pic>
    </p:spTree>
    <p:extLst>
      <p:ext uri="{BB962C8B-B14F-4D97-AF65-F5344CB8AC3E}">
        <p14:creationId xmlns:p14="http://schemas.microsoft.com/office/powerpoint/2010/main" val="385877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636E6-FF2E-3E97-E287-01E580B508C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DD59D91-ED2C-BE91-B430-B6F480A82E1B}"/>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AEB4E436-70C4-A3F2-6D2F-BA778FFA36F6}"/>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 name="Rectangle 1">
            <a:extLst>
              <a:ext uri="{FF2B5EF4-FFF2-40B4-BE49-F238E27FC236}">
                <a16:creationId xmlns:a16="http://schemas.microsoft.com/office/drawing/2014/main" id="{29579467-7104-C4E2-7CCD-DC7E3D3DC368}"/>
              </a:ext>
            </a:extLst>
          </p:cNvPr>
          <p:cNvSpPr/>
          <p:nvPr/>
        </p:nvSpPr>
        <p:spPr>
          <a:xfrm>
            <a:off x="381899" y="105045"/>
            <a:ext cx="4823180"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pic>
        <p:nvPicPr>
          <p:cNvPr id="6" name="Picture 5">
            <a:extLst>
              <a:ext uri="{FF2B5EF4-FFF2-40B4-BE49-F238E27FC236}">
                <a16:creationId xmlns:a16="http://schemas.microsoft.com/office/drawing/2014/main" id="{F87E2F96-C4C9-83AE-44E3-10564FD376D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a:extLst>
              <a:ext uri="{FF2B5EF4-FFF2-40B4-BE49-F238E27FC236}">
                <a16:creationId xmlns:a16="http://schemas.microsoft.com/office/drawing/2014/main" id="{081057AA-41B4-0B1C-1112-3608AAE54093}"/>
              </a:ext>
            </a:extLst>
          </p:cNvPr>
          <p:cNvSpPr txBox="1"/>
          <p:nvPr/>
        </p:nvSpPr>
        <p:spPr>
          <a:xfrm>
            <a:off x="0" y="884404"/>
            <a:ext cx="12191999" cy="375552"/>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Formula and Logic</a:t>
            </a:r>
          </a:p>
        </p:txBody>
      </p:sp>
      <p:pic>
        <p:nvPicPr>
          <p:cNvPr id="8" name="Picture 7">
            <a:extLst>
              <a:ext uri="{FF2B5EF4-FFF2-40B4-BE49-F238E27FC236}">
                <a16:creationId xmlns:a16="http://schemas.microsoft.com/office/drawing/2014/main" id="{73922C72-B8F2-AB03-C285-19430E77E42A}"/>
              </a:ext>
            </a:extLst>
          </p:cNvPr>
          <p:cNvPicPr>
            <a:picLocks noChangeAspect="1"/>
          </p:cNvPicPr>
          <p:nvPr/>
        </p:nvPicPr>
        <p:blipFill>
          <a:blip r:embed="rId4"/>
          <a:stretch>
            <a:fillRect/>
          </a:stretch>
        </p:blipFill>
        <p:spPr>
          <a:xfrm>
            <a:off x="418114" y="1454540"/>
            <a:ext cx="11151452" cy="4878883"/>
          </a:xfrm>
          <a:prstGeom prst="rect">
            <a:avLst/>
          </a:prstGeom>
          <a:ln>
            <a:solidFill>
              <a:schemeClr val="tx1"/>
            </a:solidFill>
          </a:ln>
        </p:spPr>
      </p:pic>
    </p:spTree>
    <p:extLst>
      <p:ext uri="{BB962C8B-B14F-4D97-AF65-F5344CB8AC3E}">
        <p14:creationId xmlns:p14="http://schemas.microsoft.com/office/powerpoint/2010/main" val="86131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1f11913-4dac-40b3-991b-478a99fab81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84074A362EF6142B5E95FFE2E62EA1A" ma:contentTypeVersion="13" ma:contentTypeDescription="Create a new document." ma:contentTypeScope="" ma:versionID="18982b5ca24bae40b370af984a6d39f1">
  <xsd:schema xmlns:xsd="http://www.w3.org/2001/XMLSchema" xmlns:xs="http://www.w3.org/2001/XMLSchema" xmlns:p="http://schemas.microsoft.com/office/2006/metadata/properties" xmlns:ns3="d1f11913-4dac-40b3-991b-478a99fab81c" xmlns:ns4="e88ef425-ee56-40a2-9925-741e4e8b2bb2" targetNamespace="http://schemas.microsoft.com/office/2006/metadata/properties" ma:root="true" ma:fieldsID="0bcd39f4725682f02d7dcc0f078c3c0b" ns3:_="" ns4:_="">
    <xsd:import namespace="d1f11913-4dac-40b3-991b-478a99fab81c"/>
    <xsd:import namespace="e88ef425-ee56-40a2-9925-741e4e8b2bb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f11913-4dac-40b3-991b-478a99fab8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8ef425-ee56-40a2-9925-741e4e8b2bb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3812FF-C65E-4A33-A71C-8464EE635C8A}">
  <ds:schemaRefs>
    <ds:schemaRef ds:uri="http://schemas.microsoft.com/sharepoint/v3/contenttype/forms"/>
  </ds:schemaRefs>
</ds:datastoreItem>
</file>

<file path=customXml/itemProps2.xml><?xml version="1.0" encoding="utf-8"?>
<ds:datastoreItem xmlns:ds="http://schemas.openxmlformats.org/officeDocument/2006/customXml" ds:itemID="{2FB7E07D-072A-4D90-BA7A-7BCCEBF26EFF}">
  <ds:schemaRef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schemas.microsoft.com/office/2006/documentManagement/types"/>
    <ds:schemaRef ds:uri="http://purl.org/dc/terms/"/>
    <ds:schemaRef ds:uri="e88ef425-ee56-40a2-9925-741e4e8b2bb2"/>
    <ds:schemaRef ds:uri="http://purl.org/dc/elements/1.1/"/>
    <ds:schemaRef ds:uri="d1f11913-4dac-40b3-991b-478a99fab81c"/>
    <ds:schemaRef ds:uri="http://purl.org/dc/dcmitype/"/>
  </ds:schemaRefs>
</ds:datastoreItem>
</file>

<file path=customXml/itemProps3.xml><?xml version="1.0" encoding="utf-8"?>
<ds:datastoreItem xmlns:ds="http://schemas.openxmlformats.org/officeDocument/2006/customXml" ds:itemID="{274CAB21-894B-46A4-9925-6218D7DE2D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f11913-4dac-40b3-991b-478a99fab81c"/>
    <ds:schemaRef ds:uri="e88ef425-ee56-40a2-9925-741e4e8b2b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630</TotalTime>
  <Words>827</Words>
  <Application>Microsoft Office PowerPoint</Application>
  <PresentationFormat>Widescreen</PresentationFormat>
  <Paragraphs>91</Paragraphs>
  <Slides>19</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calibri</vt:lpstr>
      <vt:lpstr>calibri</vt:lpstr>
      <vt:lpstr>Calibri Light</vt:lpstr>
      <vt:lpstr>Edwardian Script ITC</vt:lpstr>
      <vt:lpstr>Google Sans</vt:lpstr>
      <vt:lpstr>SamsungOne 200</vt:lpstr>
      <vt:lpstr>SamsungOne 600C</vt:lpstr>
      <vt:lpstr>SamsungOne 700</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Harshit Kumar Singh</cp:lastModifiedBy>
  <cp:revision>34</cp:revision>
  <dcterms:created xsi:type="dcterms:W3CDTF">2019-07-24T12:22:39Z</dcterms:created>
  <dcterms:modified xsi:type="dcterms:W3CDTF">2024-10-23T07:14:19Z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0x010100884074A362EF6142B5E95FFE2E62EA1A</vt:lpwstr>
  </property>
</Properties>
</file>