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300" r:id="rId6"/>
    <p:sldId id="301" r:id="rId7"/>
    <p:sldId id="30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12" r:id="rId18"/>
    <p:sldId id="329" r:id="rId19"/>
    <p:sldId id="306" r:id="rId20"/>
    <p:sldId id="315" r:id="rId21"/>
    <p:sldId id="326" r:id="rId22"/>
    <p:sldId id="327" r:id="rId23"/>
    <p:sldId id="328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3A3A3A"/>
    <a:srgbClr val="424242"/>
    <a:srgbClr val="4168A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arshakumar.a2022@vitstudent.ac.in" TargetMode="External"/><Relationship Id="rId3" Type="http://schemas.openxmlformats.org/officeDocument/2006/relationships/hyperlink" Target="mailto:pavithra.sekar@vit.ac.in" TargetMode="External"/><Relationship Id="rId7" Type="http://schemas.openxmlformats.org/officeDocument/2006/relationships/hyperlink" Target="mailto:ridhi.2022@vitstudent.ac.in" TargetMode="External"/><Relationship Id="rId2" Type="http://schemas.openxmlformats.org/officeDocument/2006/relationships/hyperlink" Target="mailto:parvathi.r@vit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oumyaranjan.nayak2022@vitstudent.ac.in" TargetMode="External"/><Relationship Id="rId5" Type="http://schemas.openxmlformats.org/officeDocument/2006/relationships/hyperlink" Target="mailto:Pranav.seelam2022@vitstudent.ac.in" TargetMode="External"/><Relationship Id="rId4" Type="http://schemas.openxmlformats.org/officeDocument/2006/relationships/hyperlink" Target="mailto:harshitkumar.singh2022@vitstudent.ac.in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3266" y="2438661"/>
            <a:ext cx="11591922" cy="39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Preliminary Discussion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475" y="2622694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2475" y="3206317"/>
            <a:ext cx="108923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 </a:t>
            </a: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SamsungOne 600C" panose="020B0706030303020204"/>
              </a:rPr>
              <a:t>Parvathi R - </a:t>
            </a:r>
            <a:r>
              <a:rPr lang="en-IN" b="0" i="0" dirty="0">
                <a:solidFill>
                  <a:srgbClr val="222222"/>
                </a:solidFill>
                <a:effectLst/>
                <a:latin typeface="Google Sans"/>
                <a:hlinkClick r:id="rId2"/>
              </a:rPr>
              <a:t>parvathi.r@vit.ac.in</a:t>
            </a:r>
            <a:endParaRPr lang="en-IN" b="0" i="0" dirty="0">
              <a:solidFill>
                <a:srgbClr val="222222"/>
              </a:solidFill>
              <a:effectLst/>
              <a:latin typeface="Google Sans"/>
            </a:endParaRPr>
          </a:p>
          <a:p>
            <a:r>
              <a:rPr lang="en-IN" i="1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</a:rPr>
              <a:t>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</a:rPr>
              <a:t>Pavithra Sekar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SamsungOne 600C" panose="020B0706030303020204"/>
              </a:rPr>
              <a:t> -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  <a:hlinkClick r:id="rId3"/>
              </a:rPr>
              <a:t>pavithra.sekar@vit.ac.in</a:t>
            </a:r>
            <a:endParaRPr lang="en-IN" i="1" dirty="0">
              <a:solidFill>
                <a:schemeClr val="accent5">
                  <a:lumMod val="75000"/>
                </a:schemeClr>
              </a:solidFill>
              <a:latin typeface="SamsungOne 600C" panose="020B0706030303020204"/>
              <a:ea typeface="SamsungOne 600C" panose="020B0706030303020204" pitchFamily="34" charset="0"/>
            </a:endParaRP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2. Students:</a:t>
            </a: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Harshit Kumar Singh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4"/>
              </a:rPr>
              <a:t>harshitkumar.singh2022@vitstudent.ac.in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Pranav Seelam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5"/>
              </a:rPr>
              <a:t>Pranav.seelam2022@vitstudent.ac.in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Soumya Ranjan Nayak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6"/>
              </a:rPr>
              <a:t>soumyaranjan.nayak2022@vitstudent.ac.in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Ridhi 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7"/>
              </a:rPr>
              <a:t>ridhi.2022@vitstudent.ac.in</a:t>
            </a:r>
            <a:endParaRPr lang="en-IN" sz="1600" b="0" i="0" dirty="0">
              <a:solidFill>
                <a:srgbClr val="222222"/>
              </a:solidFill>
              <a:effectLst/>
              <a:latin typeface="Google Sans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Google Sans"/>
                <a:ea typeface="SamsungOne 600C" panose="020B0706030303020204" pitchFamily="34" charset="0"/>
              </a:rPr>
              <a:t>Harsha Kumar A </a:t>
            </a:r>
            <a:r>
              <a:rPr lang="en-IN" sz="1600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</a:rPr>
              <a:t>/ </a:t>
            </a:r>
            <a:r>
              <a:rPr lang="en-IN" sz="1600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  <a:hlinkClick r:id="rId8"/>
              </a:rPr>
              <a:t>harshakumar.a2022@vitstudent.ac.in</a:t>
            </a:r>
            <a:endParaRPr lang="en-IN" sz="1600" dirty="0">
              <a:solidFill>
                <a:srgbClr val="222222"/>
              </a:solidFill>
              <a:latin typeface="Google Sans"/>
              <a:ea typeface="SamsungOne 600C" panose="020B0706030303020204" pitchFamily="34" charset="0"/>
            </a:endParaRPr>
          </a:p>
          <a:p>
            <a:pPr lvl="1"/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3. Worklet ID: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24OD16</a:t>
            </a:r>
            <a:endParaRPr lang="en-IN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5 Aug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94909" y="1184736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0" u="sng" dirty="0">
                <a:solidFill>
                  <a:srgbClr val="222222"/>
                </a:solidFill>
                <a:effectLst/>
                <a:latin typeface="SamsungOne 700" panose="020B0803030303020204"/>
              </a:rPr>
              <a:t>AI Watermark Detection</a:t>
            </a:r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AEC18-7BD1-4DF5-8537-5CAE1B7C8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1B9ECD-0A30-E6EB-D097-99179BB45ED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1A13E-1CDF-D07B-60B4-DBAB1F508B4F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382D8-1435-9BAA-3404-F6040881DF98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System Architecture and Pipeline 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143E5C-F383-5CB7-A445-B3A6DF10C3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BCA5-3500-C472-9931-7DF0DF7B4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181" y="1468988"/>
            <a:ext cx="11421581" cy="2239731"/>
          </a:xfrm>
        </p:spPr>
        <p:txBody>
          <a:bodyPr>
            <a:noAutofit/>
          </a:bodyPr>
          <a:lstStyle/>
          <a:p>
            <a:pPr marL="342900" indent="-342900" algn="just" fontAlgn="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Pipeline Stages: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Watermark Extraction: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Extract watermark W ′  from watermarked image I ′  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CFB779-583D-3162-2CD5-81F934EF9A63}"/>
              </a:ext>
            </a:extLst>
          </p:cNvPr>
          <p:cNvSpPr txBox="1">
            <a:spLocks/>
          </p:cNvSpPr>
          <p:nvPr/>
        </p:nvSpPr>
        <p:spPr>
          <a:xfrm>
            <a:off x="850370" y="3752527"/>
            <a:ext cx="11421581" cy="2239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Verification: 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   Compute similarity metrics: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DD7097-7E27-CCC3-435B-4D2806EB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229" y="2556587"/>
            <a:ext cx="2494772" cy="4338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0B0421-899B-A684-6290-B0C76A627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323" y="4872392"/>
            <a:ext cx="6303018" cy="7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19DD-105D-80A3-75A0-84C4ADA44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CFAE72-0BB9-6235-EF4C-E9A8844BD9DF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C1479-B9F8-4D02-1193-28D6A358B99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3DB47-A28C-F1D1-6145-994B842AA117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Importance of CNN and </a:t>
            </a:r>
            <a:r>
              <a:rPr lang="en-US" sz="3600" b="1" u="sng" dirty="0" err="1">
                <a:latin typeface="SamsungOne 200" panose="020B0203030303020204" pitchFamily="34" charset="0"/>
              </a:rPr>
              <a:t>ViT</a:t>
            </a:r>
            <a:r>
              <a:rPr lang="en-US" sz="3600" b="1" u="sng" dirty="0">
                <a:latin typeface="SamsungOne 200" panose="020B0203030303020204" pitchFamily="34" charset="0"/>
              </a:rPr>
              <a:t> Detector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4D8CD-1703-B379-3F3C-01F80698B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BFB-2745-546C-6667-5C05351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670" y="1040529"/>
            <a:ext cx="11421581" cy="5083255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Role of CNN (Convolutional Neural Network):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CNN is responsible for local feature extraction during watermark embedding and extraction.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It embeds watermarks in low-frequency components of the image, ensuring robustness against compression-based attacks like JPEG.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Mathematical Representation: </a:t>
            </a:r>
          </a:p>
          <a:p>
            <a:pPr marL="457200" lvl="1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Watermark embedding: </a:t>
            </a:r>
          </a:p>
          <a:p>
            <a:pPr marL="457200" lvl="1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	</a:t>
            </a:r>
          </a:p>
          <a:p>
            <a:pPr marL="457200" lvl="1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Watermark extraction: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47E79-404A-CDC5-DBB9-ACC0F847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66" y="4985973"/>
            <a:ext cx="1819529" cy="514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0A9B78-E655-43BE-FCED-676B9A374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93" y="6123784"/>
            <a:ext cx="162900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1E4C1-92F6-212B-235C-965831655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B4404D-0680-91EA-60ED-6B9D7A41807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4D2511-2040-96B7-A904-B1BB825C0090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34DF4-FF58-96ED-99A8-F39B11886FFA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Importance of CNN and </a:t>
            </a:r>
            <a:r>
              <a:rPr lang="en-US" sz="3600" b="1" u="sng" dirty="0" err="1">
                <a:latin typeface="SamsungOne 200" panose="020B0203030303020204" pitchFamily="34" charset="0"/>
              </a:rPr>
              <a:t>ViT</a:t>
            </a:r>
            <a:r>
              <a:rPr lang="en-US" sz="3600" b="1" u="sng" dirty="0">
                <a:latin typeface="SamsungOne 200" panose="020B0203030303020204" pitchFamily="34" charset="0"/>
              </a:rPr>
              <a:t> Detector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701E4-3B80-7807-57E1-8CA46670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48EB-DB54-E41A-CB38-8B9D00FF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670" y="1038603"/>
            <a:ext cx="11421581" cy="5083255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Role of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(Vision Transformer):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captures global dependencies in the image by splitting it into patches and analyzing their relationships using a self-attention mechanism.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It ensures robustness by detecting distortions or tampering in the extracted watermark, such as cropping or blurring.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also classifies the extracted watermark into categories like "Intact," "Degraded," or "Destroyed." </a:t>
            </a: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Workflow: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Patch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embedding:Mathematical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Representation: </a:t>
            </a: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	Where Pi represents image patches.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6B975-4CD8-E00C-1140-5C7CEED4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05" y="4986782"/>
            <a:ext cx="2969503" cy="4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4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19C10-BDA6-ECD2-B111-5142409CB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29D2E1-0BCE-F415-53F7-0DA1EB3D4E16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1F249-AB75-3101-4CA8-1467C947CAFF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7B62-8980-52D8-1609-728E1CCEF80E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Importance of CNN and </a:t>
            </a:r>
            <a:r>
              <a:rPr lang="en-US" sz="3600" b="1" u="sng" dirty="0" err="1">
                <a:latin typeface="SamsungOne 200" panose="020B0203030303020204" pitchFamily="34" charset="0"/>
              </a:rPr>
              <a:t>ViT</a:t>
            </a:r>
            <a:r>
              <a:rPr lang="en-US" sz="3600" b="1" u="sng" dirty="0">
                <a:latin typeface="SamsungOne 200" panose="020B0203030303020204" pitchFamily="34" charset="0"/>
              </a:rPr>
              <a:t> Detector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EC46E-5972-F2AD-4478-6F8698FB14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59C8-67F3-9FB8-301E-2BF45524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39" y="1038603"/>
            <a:ext cx="11421581" cy="5083255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Self-attention mechanism: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Where: </a:t>
            </a:r>
          </a:p>
          <a:p>
            <a:pPr lvl="1"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Q,K,V: Query, Key, and Value matrices. </a:t>
            </a:r>
          </a:p>
          <a:p>
            <a:pPr lvl="1"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d</a:t>
            </a:r>
            <a:r>
              <a:rPr lang="en-US" sz="1600" dirty="0">
                <a:solidFill>
                  <a:srgbClr val="424242">
                    <a:alpha val="100000"/>
                  </a:srgbClr>
                </a:solidFill>
              </a:rPr>
              <a:t>k</a:t>
            </a: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 : Dimensionality of key vectors.</a:t>
            </a: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Combined Benefits of CNN + </a:t>
            </a:r>
            <a:r>
              <a:rPr lang="en-US" sz="16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CNN ensures imperceptibility by embedding watermarks locally.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 enhances robustness by analyzing global image structure and identifying tampering.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31796-58B7-7805-B249-074DAB7D7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00" y="1967602"/>
            <a:ext cx="224821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E5B4F-AB50-695B-83D2-B0946E027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E143CE-AD02-6241-4BC2-B01DF57C2F79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0BF59-E5B7-74FB-E686-3CAF5F30188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38155-250A-65F7-674E-F6CE66130D09}"/>
              </a:ext>
            </a:extLst>
          </p:cNvPr>
          <p:cNvSpPr/>
          <p:nvPr/>
        </p:nvSpPr>
        <p:spPr>
          <a:xfrm>
            <a:off x="558924" y="385227"/>
            <a:ext cx="10712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Evaluation Metrics &amp; Results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E5FFC8-9328-C1CD-F7C1-030B74EE24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B12A-B200-E7D4-F7DA-4B2F2B25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925" y="1093113"/>
            <a:ext cx="11234128" cy="5364434"/>
          </a:xfrm>
        </p:spPr>
        <p:txBody>
          <a:bodyPr>
            <a:noAutofit/>
          </a:bodyPr>
          <a:lstStyle/>
          <a:p>
            <a:pPr algn="just"/>
            <a:r>
              <a:rPr lang="en-IN" sz="2400" b="1" u="sng" dirty="0"/>
              <a:t>Perceptual Image Quality:</a:t>
            </a:r>
          </a:p>
          <a:p>
            <a:pPr marL="0" indent="0" algn="just">
              <a:buNone/>
            </a:pPr>
            <a:endParaRPr lang="en-IN" sz="2400" u="sng" dirty="0"/>
          </a:p>
          <a:p>
            <a:pPr algn="just">
              <a:buFont typeface="+mj-lt"/>
              <a:buAutoNum type="arabicPeriod"/>
            </a:pPr>
            <a:r>
              <a:rPr lang="en-IN" sz="2000" b="1" u="sng" dirty="0"/>
              <a:t>PSNR (Peak Signal-to-Noise Ratio):</a:t>
            </a:r>
          </a:p>
          <a:p>
            <a:pPr algn="just">
              <a:buFont typeface="+mj-lt"/>
              <a:buAutoNum type="arabicPeriod"/>
            </a:pPr>
            <a:endParaRPr lang="en-IN" sz="2000" b="1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Measures invisibility of the watermark (higher is better).</a:t>
            </a:r>
            <a:endParaRPr lang="en-IN" sz="2000" dirty="0"/>
          </a:p>
          <a:p>
            <a:pPr marL="0" indent="0" algn="just">
              <a:buNone/>
            </a:pPr>
            <a:endParaRPr lang="en-IN" sz="2000" b="1" dirty="0"/>
          </a:p>
          <a:p>
            <a:pPr algn="just"/>
            <a:r>
              <a:rPr lang="en-IN" sz="2000" b="1" u="sng" dirty="0"/>
              <a:t>SSIM (Structural Similarity Index):</a:t>
            </a:r>
            <a:endParaRPr lang="en-IN" sz="2000" u="sng" dirty="0"/>
          </a:p>
          <a:p>
            <a:pPr marL="742950" lvl="1" indent="-285750" algn="just">
              <a:buFont typeface="+mj-lt"/>
              <a:buAutoNum type="arabicPeriod"/>
            </a:pPr>
            <a:endParaRPr lang="en-IN" sz="2000" b="1" dirty="0"/>
          </a:p>
          <a:p>
            <a:pPr marL="742950" lvl="1" indent="-285750" algn="just">
              <a:buFont typeface="+mj-lt"/>
              <a:buAutoNum type="arabicPeriod"/>
            </a:pPr>
            <a:endParaRPr lang="en-IN" sz="2000" b="1" dirty="0"/>
          </a:p>
          <a:p>
            <a:pPr marL="457200" lvl="1" indent="0" algn="just">
              <a:buNone/>
            </a:pPr>
            <a:endParaRPr lang="en-IN" sz="2000" b="1" dirty="0"/>
          </a:p>
          <a:p>
            <a:pPr lvl="1" algn="just"/>
            <a:r>
              <a:rPr lang="en-US" sz="2000" dirty="0"/>
              <a:t>Evaluates perceptual similarity between original and watermarked images (closer to 1 is better).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26B22-652E-D403-D531-4875396B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36" y="2295033"/>
            <a:ext cx="2943636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951D6-0DFE-CD6B-B22A-3C5156E4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936" y="4526951"/>
            <a:ext cx="3120400" cy="6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3CB3C-07F6-89A5-B727-A93C32D71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8444AE-BDAB-CB92-AD42-146176C2D66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82328-4B19-BDCF-5916-1FAABD8B5124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A60F4-75E2-AE4E-23ED-2CAB803BD6A7}"/>
              </a:ext>
            </a:extLst>
          </p:cNvPr>
          <p:cNvSpPr/>
          <p:nvPr/>
        </p:nvSpPr>
        <p:spPr>
          <a:xfrm>
            <a:off x="558925" y="385227"/>
            <a:ext cx="915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Evaluation Metrics &amp; Results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4B8E09-A75B-21C4-7FA6-FE4D381823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DDA6-464F-2FBD-B1A3-9FFF66E1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925" y="1061949"/>
            <a:ext cx="10955051" cy="5691006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24242">
                    <a:alpha val="100000"/>
                  </a:srgbClr>
                </a:solidFill>
              </a:rPr>
              <a:t>Experimental results demonstrate the method's robustness against common image transformations like blurring and cropping, with high message recovery rates.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b="1" dirty="0">
                <a:solidFill>
                  <a:srgbClr val="424242">
                    <a:alpha val="100000"/>
                  </a:srgbClr>
                </a:solidFill>
              </a:rPr>
              <a:t>	</a:t>
            </a: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Used for Evaluation: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watermark remains intact even when the image is blurred using Gaussian filters, ensuring message integrity.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900" dirty="0">
              <a:solidFill>
                <a:srgbClr val="4242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PSNR (Peak Signal-to-Noise Ratio):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Achieved a PSNR value that indicates minimal distortion to the original image, preserving visual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Recovers from Image Cropping: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Cropping the image does not disrupt the watermark recovery process, showing resilience to spatial attacks.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 Integrity: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Despite transformations, the watermark can be reliably decoded, ensuring high accuracy in message recovery. </a:t>
            </a:r>
            <a:endParaRPr lang="en-US" sz="19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IN" sz="1900" b="1" dirty="0"/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900" b="1" dirty="0"/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900" b="1" dirty="0"/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900" b="1" dirty="0"/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65248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1AB0E-11A5-4081-905E-A61EE279526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FC0FC-DB87-442A-A6D6-E025EC11FAEA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784A4-E180-4703-BF7F-6C14A7D9F746}"/>
              </a:ext>
            </a:extLst>
          </p:cNvPr>
          <p:cNvSpPr/>
          <p:nvPr/>
        </p:nvSpPr>
        <p:spPr>
          <a:xfrm>
            <a:off x="558925" y="385227"/>
            <a:ext cx="915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Attack Resilience and Performance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2E8D1-E90B-4090-9807-21C1E7EA0F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A9F6-4746-689A-BB7E-E8D017B4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925" y="1061949"/>
            <a:ext cx="10955051" cy="5691006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424242">
                    <a:alpha val="100000"/>
                  </a:srgbClr>
                </a:solidFill>
              </a:rPr>
              <a:t>Experimental results demonstrate the method's robustness against common image transformations like blurring and cropping, with high message recovery rates.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b="1" dirty="0">
                <a:solidFill>
                  <a:srgbClr val="424242">
                    <a:alpha val="100000"/>
                  </a:srgbClr>
                </a:solidFill>
              </a:rPr>
              <a:t>	</a:t>
            </a: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Survives Gaussian Blur: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watermark remains intact even when the image is blurred using Gaussian filters, ensuring message integrity.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900" dirty="0">
              <a:solidFill>
                <a:srgbClr val="4242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PSNR (Peak Signal-to-Noise Ratio):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Achieved a PSNR value that indicates minimal distortion to the original image, preserving visual quality.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Recovers from Image Cropping: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Cropping the image does not disrupt the watermark recovery process, showing resilience to spatial attacks.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 Integrity: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Despite transformations, the watermark can be reliably decoded, ensuring high accuracy in message recovery. </a:t>
            </a:r>
            <a:endParaRPr lang="en-US" sz="19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IN" sz="1900" b="1" dirty="0"/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900" b="1" dirty="0"/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900" b="1" dirty="0"/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900" b="1" dirty="0"/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9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FD3B4-7E03-8AC0-092C-48351EF5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77" y="3907452"/>
            <a:ext cx="5435946" cy="7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8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FAC84-2ECC-FCC2-6A35-83FF7B1D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B7ED4-3D02-4CF9-0F5F-F11606CF12CA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D25E0-FE4E-3E20-A0B0-1D3CEBA8BCB9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C84B9-587A-24FD-1E2D-73A0BAFB5192}"/>
              </a:ext>
            </a:extLst>
          </p:cNvPr>
          <p:cNvSpPr/>
          <p:nvPr/>
        </p:nvSpPr>
        <p:spPr>
          <a:xfrm>
            <a:off x="558924" y="385227"/>
            <a:ext cx="10712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Results Achieved (Perpetual Image Quality):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9ADBE-7A8E-CA6F-E97E-3A79B12320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F198E-4CD8-2B03-3DE5-0351E77B5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C5253B-493E-9DE8-CF8D-CFEC104DE70B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4E5EC9-DB0C-2D2B-8562-9FE15AC581D4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086121-CFBA-F0EA-15E8-BFFC09D22E9D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SamsungOne 200" panose="020B0203030303020204" pitchFamily="34" charset="0"/>
              </a:rPr>
              <a:t>Future Implementation with Cryptography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F9747B-02D0-2E05-7290-D566AEA0EC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DB03-2102-5108-29A8-6AA58884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670" y="1038603"/>
            <a:ext cx="11421581" cy="2553683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Planned Enhancements with Cryptography:</a:t>
            </a:r>
          </a:p>
          <a:p>
            <a:pPr lvl="1"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 Introduce cryptographic techniques to enhance watermark security: </a:t>
            </a:r>
          </a:p>
          <a:p>
            <a:pPr lvl="2"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Use Elliptic Curve Cryptography (ECC) for secure key generation:</a:t>
            </a:r>
          </a:p>
          <a:p>
            <a:pPr marL="914400" lvl="2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 </a:t>
            </a:r>
          </a:p>
          <a:p>
            <a:pPr lvl="2"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Where: P : Public key. k: Private key.  G: Base point on the curve.</a:t>
            </a:r>
          </a:p>
          <a:p>
            <a:pPr lvl="2" algn="just" fontAlgn="t">
              <a:lnSpc>
                <a:spcPct val="200000"/>
              </a:lnSpc>
              <a:spcBef>
                <a:spcPts val="0"/>
              </a:spcBef>
            </a:pP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  <a:p>
            <a:pPr lvl="2" algn="just" fontAlgn="t">
              <a:lnSpc>
                <a:spcPct val="200000"/>
              </a:lnSpc>
              <a:spcBef>
                <a:spcPts val="0"/>
              </a:spcBef>
            </a:pP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5E715-7FA8-2478-20F1-0ACD4877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61" y="3125522"/>
            <a:ext cx="777333" cy="317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97578F-3A7C-8E8A-5BAD-419EE700DAEA}"/>
              </a:ext>
            </a:extLst>
          </p:cNvPr>
          <p:cNvSpPr txBox="1"/>
          <p:nvPr/>
        </p:nvSpPr>
        <p:spPr>
          <a:xfrm>
            <a:off x="181774" y="3442592"/>
            <a:ext cx="881255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  <a:p>
            <a:pPr marL="1200150" lvl="2" indent="-285750" algn="just" fontAlgn="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Embed cryptographic keys into watermarks using hashing: </a:t>
            </a:r>
          </a:p>
          <a:p>
            <a:pPr marL="1200150" lvl="2" indent="-285750" algn="just" fontAlgn="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  <a:p>
            <a:pPr marL="1657350" lvl="3" indent="-285750" algn="just" fontAlgn="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Where  K is the cryptographic key, and W </a:t>
            </a:r>
            <a:r>
              <a:rPr lang="en-US" sz="1600" b="1" dirty="0" err="1">
                <a:solidFill>
                  <a:srgbClr val="424242">
                    <a:alpha val="100000"/>
                  </a:srgbClr>
                </a:solidFill>
              </a:rPr>
              <a:t>W</a:t>
            </a: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 is the watermark.</a:t>
            </a: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81E15-B6BC-9E7F-A661-27C365331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00" y="4595392"/>
            <a:ext cx="92405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2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5524-211A-A4E3-D28C-E27BF3ABE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0CB2B5-90AB-CD3F-45C5-60B8CFC2F205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781E5-1124-74CA-A2DD-6BD6528BBDDC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787B0-E9D7-7BC0-E388-9133B657DB61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SamsungOne 200" panose="020B0203030303020204" pitchFamily="34" charset="0"/>
              </a:rPr>
              <a:t>Future Implementation with Cryptography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95E0FA-2479-7338-2388-0777362E4F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5642-8D2D-25BC-6857-0A4188A11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4589" y="1301543"/>
            <a:ext cx="11022561" cy="1477347"/>
          </a:xfrm>
        </p:spPr>
        <p:txBody>
          <a:bodyPr>
            <a:noAutofit/>
          </a:bodyPr>
          <a:lstStyle/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Dual-Layer Security: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Embed cryptographic keys into both: </a:t>
            </a:r>
          </a:p>
          <a:p>
            <a:pPr lvl="2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The watermark during image embedding. </a:t>
            </a:r>
          </a:p>
          <a:p>
            <a:pPr lvl="2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Text captions during caption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0D853-C48F-E343-E73E-4C4393703EF8}"/>
              </a:ext>
            </a:extLst>
          </p:cNvPr>
          <p:cNvSpPr txBox="1">
            <a:spLocks/>
          </p:cNvSpPr>
          <p:nvPr/>
        </p:nvSpPr>
        <p:spPr>
          <a:xfrm>
            <a:off x="944589" y="3162846"/>
            <a:ext cx="6435926" cy="1359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kern="120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Benefits of Cryptographic Integration: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/>
                </a:solidFill>
                <a:latin typeface="Calibri" panose="020F0502020204030204" pitchFamily="34" charset="0"/>
              </a:rPr>
              <a:t> </a:t>
            </a:r>
            <a:r>
              <a:rPr lang="en-US" sz="1800" b="1" kern="120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Increased robustness against tampering.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kern="120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Enhanced security through cryptographic protection. </a:t>
            </a: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5C220F-1FE2-F5C9-0471-1E4881D6B02A}"/>
              </a:ext>
            </a:extLst>
          </p:cNvPr>
          <p:cNvSpPr txBox="1">
            <a:spLocks/>
          </p:cNvSpPr>
          <p:nvPr/>
        </p:nvSpPr>
        <p:spPr>
          <a:xfrm>
            <a:off x="944589" y="4764240"/>
            <a:ext cx="10289468" cy="1359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kern="120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Future Work: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kern="120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Implement advanced cryptographic methods like ECC to secure keys used in watermark embedding.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kern="120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Explore hybrid cryptographic-watermarking schemes for text captions.</a:t>
            </a: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4C08D-38CC-B47A-94D5-58CE5C4761B1}"/>
            </a:ext>
          </a:extLst>
        </p:cNvPr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99C5B-E5FA-6D13-E650-2C2E3E4BFFB2}"/>
              </a:ext>
            </a:extLst>
          </p:cNvPr>
          <p:cNvSpPr txBox="1"/>
          <p:nvPr/>
        </p:nvSpPr>
        <p:spPr>
          <a:xfrm>
            <a:off x="2438400" y="1316766"/>
            <a:ext cx="7315200" cy="943785"/>
          </a:xfrm>
          <a:prstGeom prst="rect">
            <a:avLst/>
          </a:prstGeom>
          <a:noFill/>
        </p:spPr>
        <p:txBody>
          <a:bodyPr vert="horz" lIns="121920" tIns="60960" rIns="121920" bIns="60960" rtlCol="0" anchor="t" anchorCtr="0">
            <a:spAutoFit/>
          </a:bodyPr>
          <a:lstStyle/>
          <a:p>
            <a:pPr algn="ctr" fontAlgn="t"/>
            <a:r>
              <a:rPr lang="en-IN" sz="5333"/>
              <a:t> </a:t>
            </a:r>
            <a:endParaRPr lang="en-US" sz="5333" b="1" dirty="0">
              <a:solidFill>
                <a:srgbClr val="121212">
                  <a:alpha val="100000"/>
                </a:srgbClr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6EF81-8928-94B3-8165-6A1C5AD383D2}"/>
              </a:ext>
            </a:extLst>
          </p:cNvPr>
          <p:cNvSpPr txBox="1"/>
          <p:nvPr/>
        </p:nvSpPr>
        <p:spPr>
          <a:xfrm>
            <a:off x="1219200" y="4005064"/>
            <a:ext cx="9753600" cy="533544"/>
          </a:xfrm>
          <a:prstGeom prst="rect">
            <a:avLst/>
          </a:prstGeom>
          <a:noFill/>
        </p:spPr>
        <p:txBody>
          <a:bodyPr vert="horz" lIns="121920" tIns="60960" rIns="121920" bIns="60960" rtlCol="0" anchor="t" anchorCtr="0">
            <a:spAutoFit/>
          </a:bodyPr>
          <a:lstStyle/>
          <a:p>
            <a:pPr algn="ctr" fontAlgn="t"/>
            <a:r>
              <a:rPr lang="en-US" sz="2667" b="1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A Comparative Analysis and Proposed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BE075-4795-F14B-A4E2-882FD09DA8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512492" y="452669"/>
            <a:ext cx="1516145" cy="576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BA6FA-F103-839F-92B6-2A1B1E9FEA6D}"/>
              </a:ext>
            </a:extLst>
          </p:cNvPr>
          <p:cNvSpPr txBox="1"/>
          <p:nvPr/>
        </p:nvSpPr>
        <p:spPr>
          <a:xfrm>
            <a:off x="3048000" y="31840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C1805-5B5D-A825-567F-810DB8E61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71054-1CAC-6DF9-3368-4B33BA523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D86AC-94B6-FD3A-DA93-EB514F4A0102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424A5-EB5A-0705-F19C-4D7C983AEAD0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B3F29-5016-3370-43A2-9784E4398E76}"/>
              </a:ext>
            </a:extLst>
          </p:cNvPr>
          <p:cNvSpPr/>
          <p:nvPr/>
        </p:nvSpPr>
        <p:spPr>
          <a:xfrm>
            <a:off x="558925" y="385227"/>
            <a:ext cx="915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Summary of Contributions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25044-1EC6-E45A-FBFD-AC461504E6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F98B-1E81-1915-BFC1-C50BBE1D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727" y="1800999"/>
            <a:ext cx="11074150" cy="30776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b="1" dirty="0">
                <a:solidFill>
                  <a:srgbClr val="3A3A3A"/>
                </a:solidFill>
                <a:latin typeface="Aptos" panose="020B0004020202020204" pitchFamily="34" charset="0"/>
              </a:rPr>
              <a:t>Conclusion:</a:t>
            </a:r>
            <a:endParaRPr lang="en-US" sz="1400" b="1" dirty="0">
              <a:solidFill>
                <a:srgbClr val="3A3A3A"/>
              </a:solidFill>
              <a:latin typeface="Aptos" panose="020B0004020202020204" pitchFamily="34" charset="0"/>
            </a:endParaRPr>
          </a:p>
          <a:p>
            <a:pPr lvl="1" algn="just"/>
            <a:r>
              <a:rPr lang="en-US" sz="2000" b="1" dirty="0">
                <a:solidFill>
                  <a:srgbClr val="3A3A3A"/>
                </a:solidFill>
                <a:latin typeface="Aptos" panose="020B0004020202020204" pitchFamily="34" charset="0"/>
              </a:rPr>
              <a:t>Proposed a novel hybrid model combining CNN + </a:t>
            </a:r>
            <a:r>
              <a:rPr lang="en-US" sz="2000" b="1" dirty="0" err="1">
                <a:solidFill>
                  <a:srgbClr val="3A3A3A"/>
                </a:solidFill>
                <a:latin typeface="Aptos" panose="020B0004020202020204" pitchFamily="34" charset="0"/>
              </a:rPr>
              <a:t>ViT</a:t>
            </a:r>
            <a:r>
              <a:rPr lang="en-US" sz="2000" b="1" dirty="0">
                <a:solidFill>
                  <a:srgbClr val="3A3A3A"/>
                </a:solidFill>
                <a:latin typeface="Aptos" panose="020B0004020202020204" pitchFamily="34" charset="0"/>
              </a:rPr>
              <a:t> for digital watermarking in AI-generated images. </a:t>
            </a:r>
          </a:p>
          <a:p>
            <a:pPr lvl="1" algn="just"/>
            <a:endParaRPr lang="en-US" sz="2000" b="1" dirty="0">
              <a:solidFill>
                <a:srgbClr val="3A3A3A"/>
              </a:solidFill>
              <a:latin typeface="Aptos" panose="020B0004020202020204" pitchFamily="34" charset="0"/>
            </a:endParaRPr>
          </a:p>
          <a:p>
            <a:pPr lvl="1" algn="just"/>
            <a:r>
              <a:rPr lang="en-US" sz="2000" b="1" dirty="0">
                <a:solidFill>
                  <a:srgbClr val="3A3A3A"/>
                </a:solidFill>
                <a:latin typeface="Aptos" panose="020B0004020202020204" pitchFamily="34" charset="0"/>
              </a:rPr>
              <a:t>Demonstrated robustness against various manipulations while maintaining good PSNR/SSIM values. </a:t>
            </a:r>
          </a:p>
          <a:p>
            <a:pPr lvl="1" algn="just"/>
            <a:endParaRPr lang="en-US" sz="2000" b="1" dirty="0">
              <a:solidFill>
                <a:srgbClr val="3A3A3A"/>
              </a:solidFill>
              <a:latin typeface="Aptos" panose="020B0004020202020204" pitchFamily="34" charset="0"/>
            </a:endParaRPr>
          </a:p>
          <a:p>
            <a:pPr lvl="1" algn="just"/>
            <a:r>
              <a:rPr lang="en-US" sz="2000" b="1" dirty="0">
                <a:solidFill>
                  <a:srgbClr val="3A3A3A"/>
                </a:solidFill>
                <a:latin typeface="Aptos" panose="020B0004020202020204" pitchFamily="34" charset="0"/>
              </a:rPr>
              <a:t>Planned cryptographic enhancements for future implementation to further secure the watermarking process.</a:t>
            </a:r>
            <a:endParaRPr lang="en-IN" sz="1800" b="1" dirty="0">
              <a:solidFill>
                <a:srgbClr val="3A3A3A"/>
              </a:solidFill>
              <a:latin typeface="Aptos" panose="020B0004020202020204" pitchFamily="34" charset="0"/>
            </a:endParaRPr>
          </a:p>
          <a:p>
            <a:pPr lvl="1" algn="just"/>
            <a:endParaRPr lang="en-IN" sz="1800" b="1" dirty="0">
              <a:solidFill>
                <a:srgbClr val="3A3A3A"/>
              </a:solidFill>
              <a:latin typeface="Aptos" panose="020B0004020202020204" pitchFamily="34" charset="0"/>
            </a:endParaRPr>
          </a:p>
          <a:p>
            <a:pPr lvl="1" algn="just"/>
            <a:endParaRPr lang="en-IN" sz="1800" b="1" dirty="0">
              <a:solidFill>
                <a:srgbClr val="3A3A3A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0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1AB0E-11A5-4081-905E-A61EE279526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FC0FC-DB87-442A-A6D6-E025EC11FAEA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784A4-E180-4703-BF7F-6C14A7D9F746}"/>
              </a:ext>
            </a:extLst>
          </p:cNvPr>
          <p:cNvSpPr/>
          <p:nvPr/>
        </p:nvSpPr>
        <p:spPr>
          <a:xfrm>
            <a:off x="558925" y="376989"/>
            <a:ext cx="915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Outline -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2E8D1-E90B-4090-9807-21C1E7EA0F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A9F6-4746-689A-BB7E-E8D017B4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547" y="997572"/>
            <a:ext cx="10242356" cy="3245413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Till previous meeting, we had explored different methods of Watermarking like DWT (Discrete Wavelet Transforms), SVD (Singular Valued Decomposition) etc. , and got the clarity about implementing the concept with the required outcomes.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Feedback from </a:t>
            </a:r>
            <a:r>
              <a:rPr lang="en-US" sz="2000" b="1" dirty="0">
                <a:solidFill>
                  <a:srgbClr val="0E4094"/>
                </a:solidFill>
              </a:rPr>
              <a:t>[Samsung PRISM] | </a:t>
            </a:r>
            <a:r>
              <a:rPr lang="en-US" sz="2000" b="1" dirty="0" err="1">
                <a:solidFill>
                  <a:srgbClr val="0E4094"/>
                </a:solidFill>
              </a:rPr>
              <a:t>VITC_Monthly</a:t>
            </a:r>
            <a:r>
              <a:rPr lang="en-US" sz="2000" b="1" dirty="0">
                <a:solidFill>
                  <a:srgbClr val="0E4094"/>
                </a:solidFill>
              </a:rPr>
              <a:t> Connect-2 </a:t>
            </a: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–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424242">
                  <a:alpha val="100000"/>
                </a:srgbClr>
              </a:solidFill>
            </a:endParaRPr>
          </a:p>
          <a:p>
            <a:pPr marL="457200" indent="-457200" algn="just" fontAlgn="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Suggested Stable signature.</a:t>
            </a:r>
          </a:p>
          <a:p>
            <a:pPr marL="457200" indent="-457200" algn="just" fontAlgn="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Improve handling of social media cropping and partitioning.</a:t>
            </a:r>
          </a:p>
          <a:p>
            <a:pPr marL="457200" indent="-457200" algn="just" fontAlgn="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Add guardian noise to address compression, cropping, and scaling issues.</a:t>
            </a:r>
          </a:p>
          <a:p>
            <a:pPr marL="457200" indent="-457200" algn="just" fontAlgn="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Enhance tamper localization – consider cases where only a part of the image is tampered with.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756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1AB0E-11A5-4081-905E-A61EE279526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FC0FC-DB87-442A-A6D6-E025EC11FAEA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784A4-E180-4703-BF7F-6C14A7D9F746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Why Existing Learning-Based Models Aren’t Good Enough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2E8D1-E90B-4090-9807-21C1E7EA0F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A9F6-4746-689A-BB7E-E8D017B4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670" y="887372"/>
            <a:ext cx="11421581" cy="5083255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Static Watermarking Issues: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Fixed, unchanging watermarks are predictable and easier to remove or tamper with.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Example techniques: DWT, SVD (e.g.,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DwDctSVD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). These methods embed watermarks in low-frequency bands but are vulnerable to compression and cropping attacks.</a:t>
            </a: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Learning-Based Watermarking Issues: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Example: Stable Signature (LDM-based watermarking).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Embeds watermarks in latent space but has high computational costs and requires fine-tuning.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Produces both watermarked and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dewatermarked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images, which is counterproductive.</a:t>
            </a:r>
          </a:p>
        </p:txBody>
      </p:sp>
    </p:spTree>
    <p:extLst>
      <p:ext uri="{BB962C8B-B14F-4D97-AF65-F5344CB8AC3E}">
        <p14:creationId xmlns:p14="http://schemas.microsoft.com/office/powerpoint/2010/main" val="424310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C7C7B-C33E-6183-A14B-198B6462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F7ACDB-C7E7-71F0-2DFD-302FE375CAC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F95C8-FBD3-9F9B-BDD8-297852965B04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4BE14-E59D-F596-3B48-131F67D07BE5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Why Existing Learning-Based Models Aren’t Good Enough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EFE388-0095-1BDD-3F3F-08F4CB9691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DFD5-8E09-DBF2-27E2-B182BF004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34" y="681585"/>
            <a:ext cx="11421581" cy="5083255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Key Limitations of Existing Models: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Lack robustness against tampering.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High computational complexity for LDM-based models.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Dewatermarking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undermines security.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E26DC-FF11-C01F-D2F4-3C91D221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8" y="3537448"/>
            <a:ext cx="858322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44A86-0478-3DDA-2535-0DDC7031C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DDA75E-92E4-7479-C820-19D9BAD04CE5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E7442-2A3A-0173-906A-876CF0AC77E0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E58A7-EE50-A1F6-F914-598993EA0CF6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Outcomes of the existing models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FF53F-1996-1F29-46F9-38298D9439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094F-4E16-7E5C-7F21-04881F05E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924" y="1380547"/>
            <a:ext cx="11421581" cy="5030624"/>
          </a:xfrm>
        </p:spPr>
        <p:txBody>
          <a:bodyPr>
            <a:noAutofit/>
          </a:bodyPr>
          <a:lstStyle/>
          <a:p>
            <a:pPr marL="342900" indent="-342900" algn="just" fontAlgn="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Output of Current Watermarking Models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Watermarked Image: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The model embeds an invisible watermark into the AI-generated image.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This watermark is typically designed to be imperceptible to the human eye but detectable through specialized verification models.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endParaRPr lang="en-US" sz="14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Dewatermarked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Image: </a:t>
            </a:r>
            <a:endParaRPr lang="en-US" sz="1700" b="1" dirty="0">
              <a:solidFill>
                <a:srgbClr val="424242">
                  <a:alpha val="100000"/>
                </a:srgbClr>
              </a:solidFill>
            </a:endParaRP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rgbClr val="424242">
                    <a:alpha val="100000"/>
                  </a:srgbClr>
                </a:solidFill>
              </a:rPr>
              <a:t>Some existing models allow the removal of the watermark from the image.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rgbClr val="424242">
                    <a:alpha val="100000"/>
                  </a:srgbClr>
                </a:solidFill>
              </a:rPr>
              <a:t>This means an attacker could potentially extract a clean version of the image without the watermark, rendering the watermarking process ineffective.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rgbClr val="424242">
                    <a:alpha val="100000"/>
                  </a:srgbClr>
                </a:solidFill>
              </a:rPr>
              <a:t>If an unauthorized user can </a:t>
            </a:r>
            <a:r>
              <a:rPr lang="en-US" sz="1700" b="1" dirty="0" err="1">
                <a:solidFill>
                  <a:srgbClr val="424242">
                    <a:alpha val="100000"/>
                  </a:srgbClr>
                </a:solidFill>
              </a:rPr>
              <a:t>dewatermark</a:t>
            </a:r>
            <a:r>
              <a:rPr lang="en-US" sz="1700" b="1" dirty="0">
                <a:solidFill>
                  <a:srgbClr val="424242">
                    <a:alpha val="100000"/>
                  </a:srgbClr>
                </a:solidFill>
              </a:rPr>
              <a:t> the image, the watermark loses its purpose as a security and ownership verification tool.</a:t>
            </a: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7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09205-0FFF-D29C-5861-024EC216B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E8279-B186-F163-5691-5C9632AF7CE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AA888-6787-EEED-4E67-7FE165968CBA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50C50-5C63-BE99-95D8-53EC6D3F1FCB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Outcomes of the existing models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AFA5CE-3C57-0319-1224-81FCADEF8E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70EA-4C0C-7AC8-B022-B893AD18F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924" y="1380547"/>
            <a:ext cx="11421581" cy="2239731"/>
          </a:xfrm>
        </p:spPr>
        <p:txBody>
          <a:bodyPr>
            <a:noAutofit/>
          </a:bodyPr>
          <a:lstStyle/>
          <a:p>
            <a:pPr marL="342900" indent="-342900" algn="just" fontAlgn="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Why is this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Problamatic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?</a:t>
            </a: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Compromised Integrity: If watermarks can be easily removed, they fail to ensure authenticity, traceability, and ownership of AI-generated images. </a:t>
            </a:r>
          </a:p>
          <a:p>
            <a:pPr lvl="1"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Vulnerability to Attacks: Common techniques like cropping, compression (JPEG), and blurring can erase or distort watermarks, making them ineffective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CC60A-B6DE-37CD-DEFB-CC188E141E98}"/>
              </a:ext>
            </a:extLst>
          </p:cNvPr>
          <p:cNvSpPr txBox="1"/>
          <p:nvPr/>
        </p:nvSpPr>
        <p:spPr>
          <a:xfrm>
            <a:off x="558924" y="3274029"/>
            <a:ext cx="8901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2.    Advantages of Our Model Over Existing Models: </a:t>
            </a:r>
          </a:p>
          <a:p>
            <a:pPr marL="800100" lvl="1" indent="-342900" algn="just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>
                    <a:alpha val="100000"/>
                  </a:srgbClr>
                </a:solidFill>
              </a:rPr>
              <a:t>No </a:t>
            </a:r>
            <a:r>
              <a:rPr lang="en-US" b="1" dirty="0" err="1">
                <a:solidFill>
                  <a:srgbClr val="424242">
                    <a:alpha val="100000"/>
                  </a:srgbClr>
                </a:solidFill>
              </a:rPr>
              <a:t>dewatermarking</a:t>
            </a:r>
            <a:r>
              <a:rPr lang="en-US" b="1" dirty="0">
                <a:solidFill>
                  <a:srgbClr val="424242">
                    <a:alpha val="100000"/>
                  </a:srgbClr>
                </a:solidFill>
              </a:rPr>
              <a:t>; only extraction for verification. </a:t>
            </a:r>
          </a:p>
          <a:p>
            <a:pPr marL="800100" lvl="1" indent="-342900" algn="just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24242">
                    <a:alpha val="100000"/>
                  </a:srgbClr>
                </a:solidFill>
              </a:rPr>
              <a:t>Higher robustness to tampering due to </a:t>
            </a:r>
            <a:r>
              <a:rPr lang="en-US" b="1" dirty="0" err="1">
                <a:solidFill>
                  <a:srgbClr val="424242">
                    <a:alpha val="100000"/>
                  </a:srgbClr>
                </a:solidFill>
              </a:rPr>
              <a:t>ViT’s</a:t>
            </a:r>
            <a:r>
              <a:rPr lang="en-US" b="1" dirty="0">
                <a:solidFill>
                  <a:srgbClr val="424242">
                    <a:alpha val="100000"/>
                  </a:srgbClr>
                </a:solidFill>
              </a:rPr>
              <a:t> global dependency modeling. Faster inference compared to LDM-based methods.</a:t>
            </a: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889B45-42A8-4BA6-E369-7DD0C2713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61" y="5018008"/>
            <a:ext cx="653506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1FF0-5505-DFCE-2501-24782565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FDEFD4-B778-FA1D-AEAF-D9EF3EC2E6A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404D6-D84B-2E15-09B2-FEDB84436A0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0CAEC-2D0A-0083-9E40-1DB1748019F0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Why not LDM(s)?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4329B7-21A6-369A-3D77-3DB471BD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456C-F308-8E16-74D4-D07B83164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181" y="1468988"/>
            <a:ext cx="11421581" cy="2239731"/>
          </a:xfrm>
        </p:spPr>
        <p:txBody>
          <a:bodyPr>
            <a:noAutofit/>
          </a:bodyPr>
          <a:lstStyle/>
          <a:p>
            <a:pPr marL="342900" indent="-342900" algn="just" fontAlgn="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Limitations of LDMs for Watermarking: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Operates in latent space, requiring significant computational resources.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Embedding in latent space ensures high PSNR/SSIM but complicates tamper detection at pixel level.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Requires fine-tuning for specific datasets.</a:t>
            </a: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7A224-07AE-7CA3-DAB3-133290F1FB25}"/>
              </a:ext>
            </a:extLst>
          </p:cNvPr>
          <p:cNvSpPr txBox="1"/>
          <p:nvPr/>
        </p:nvSpPr>
        <p:spPr>
          <a:xfrm>
            <a:off x="820181" y="3389446"/>
            <a:ext cx="8901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Why CNN +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is Better: </a:t>
            </a:r>
          </a:p>
          <a:p>
            <a:pPr marL="285750" indent="-28575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Combines local feature extraction (CNN) with global dependency modeling (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). </a:t>
            </a:r>
          </a:p>
          <a:p>
            <a:pPr marL="285750" indent="-28575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Directly embeds watermarks in pixel space, making it faster and simpler. </a:t>
            </a:r>
          </a:p>
          <a:p>
            <a:pPr marL="285750" indent="-28575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Robust against common manipulations like cropping, compression, and blurring.</a:t>
            </a: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7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5D4B5-4121-764A-848E-5C2D0547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62C049-5F65-670A-8548-D60055C34B65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02445-A696-BE04-B3B8-297284F2FE99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C1421-1553-8BAA-7C2F-5A0FCD75AD1D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System Architecture and Pipeline 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4FF131-AFE4-C460-D09B-66CB4BDEBE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B107-10A6-ED47-0EC1-4956C6118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181" y="1468988"/>
            <a:ext cx="11421581" cy="2239731"/>
          </a:xfrm>
        </p:spPr>
        <p:txBody>
          <a:bodyPr>
            <a:noAutofit/>
          </a:bodyPr>
          <a:lstStyle/>
          <a:p>
            <a:pPr marL="342900" indent="-342900" algn="just" fontAlgn="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Pipeline Stages: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Input Processing 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Normalize input image </a:t>
            </a:r>
            <a:r>
              <a:rPr lang="en-US" sz="1800" b="1" dirty="0"/>
              <a:t>I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(raw) ​ to standard size (224x224) and pixel range.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A08ABC-436F-AD36-71AC-3BDBAAED842A}"/>
              </a:ext>
            </a:extLst>
          </p:cNvPr>
          <p:cNvSpPr txBox="1">
            <a:spLocks/>
          </p:cNvSpPr>
          <p:nvPr/>
        </p:nvSpPr>
        <p:spPr>
          <a:xfrm>
            <a:off x="850370" y="3752527"/>
            <a:ext cx="11421581" cy="2239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Watermark Embedding: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Embed watermark W into image  I using CNN encoder.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712B24-D223-7442-DD30-6223126E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5" y="2148534"/>
            <a:ext cx="2401535" cy="9161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1068B4-1EF0-EA45-A374-B7BC7C6EE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836" y="4362159"/>
            <a:ext cx="2827112" cy="4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8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B7E07D-072A-4D90-BA7A-7BCCEBF26EFF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1376</Words>
  <Application>Microsoft Office PowerPoint</Application>
  <PresentationFormat>Widescreen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Aptos</vt:lpstr>
      <vt:lpstr>Arial</vt:lpstr>
      <vt:lpstr>Calibri</vt:lpstr>
      <vt:lpstr>Calibri</vt:lpstr>
      <vt:lpstr>Calibri Light</vt:lpstr>
      <vt:lpstr>Edwardian Script ITC</vt:lpstr>
      <vt:lpstr>Google Sans</vt:lpstr>
      <vt:lpstr>SamsungOne 200</vt:lpstr>
      <vt:lpstr>SamsungOne 600C</vt:lpstr>
      <vt:lpstr>SamsungOne 700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Pranav Seelam</cp:lastModifiedBy>
  <cp:revision>40</cp:revision>
  <dcterms:created xsi:type="dcterms:W3CDTF">2019-07-24T12:22:39Z</dcterms:created>
  <dcterms:modified xsi:type="dcterms:W3CDTF">2025-02-14T05:13:55Z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