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57" r:id="rId5"/>
    <p:sldId id="300" r:id="rId6"/>
    <p:sldId id="301" r:id="rId7"/>
    <p:sldId id="316" r:id="rId8"/>
    <p:sldId id="319" r:id="rId9"/>
    <p:sldId id="320" r:id="rId10"/>
    <p:sldId id="321" r:id="rId11"/>
    <p:sldId id="322" r:id="rId12"/>
    <p:sldId id="323" r:id="rId13"/>
    <p:sldId id="324" r:id="rId14"/>
    <p:sldId id="330" r:id="rId15"/>
    <p:sldId id="331" r:id="rId16"/>
    <p:sldId id="315" r:id="rId17"/>
    <p:sldId id="329" r:id="rId18"/>
    <p:sldId id="328" r:id="rId19"/>
    <p:sldId id="332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3A3A3A"/>
    <a:srgbClr val="424242"/>
    <a:srgbClr val="4168A9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"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pic>
        <p:nvPicPr>
          <p:cNvPr id="2" name="Google Shape;7;p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7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pPr/>
              <a:t>23-04-2025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mailto:harshakumar.a2022@vitstudent.ac.in" TargetMode="External"/><Relationship Id="rId3" Type="http://schemas.openxmlformats.org/officeDocument/2006/relationships/hyperlink" Target="mailto:pavithra.sekar@vit.ac.in" TargetMode="External"/><Relationship Id="rId7" Type="http://schemas.openxmlformats.org/officeDocument/2006/relationships/hyperlink" Target="mailto:ridhi.2022@vitstudent.ac.in" TargetMode="External"/><Relationship Id="rId2" Type="http://schemas.openxmlformats.org/officeDocument/2006/relationships/hyperlink" Target="mailto:parvathi.r@vit.ac.i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soumyaranjan.nayak2022@vitstudent.ac.in" TargetMode="External"/><Relationship Id="rId5" Type="http://schemas.openxmlformats.org/officeDocument/2006/relationships/hyperlink" Target="mailto:Pranav.seelam2022@vitstudent.ac.in" TargetMode="External"/><Relationship Id="rId4" Type="http://schemas.openxmlformats.org/officeDocument/2006/relationships/hyperlink" Target="mailto:harshitkumar.singh2022@vitstudent.ac.in" TargetMode="External"/><Relationship Id="rId9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ecodesamsung.com/harshitkumar-singh2022/Robust-Invisible-Watermarking-for-AI-Generated-Images-Using-CNN-ViT/tree/mas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3266" y="2438661"/>
            <a:ext cx="11591922" cy="395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[Samsung PRISM] Preliminary Discussion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82475" y="2622694"/>
            <a:ext cx="7681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b="1" dirty="0">
                <a:latin typeface="SamsungOne 600C" panose="020B0706030303020204" pitchFamily="34" charset="0"/>
                <a:ea typeface="SamsungOne 600C" panose="020B0706030303020204" pitchFamily="34" charset="0"/>
              </a:rPr>
              <a:t>Team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82475" y="3206317"/>
            <a:ext cx="108923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Professor(s):  </a:t>
            </a: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Parvathi R - </a:t>
            </a:r>
            <a:r>
              <a:rPr lang="en-IN" b="0" i="0" dirty="0">
                <a:solidFill>
                  <a:srgbClr val="222222"/>
                </a:solidFill>
                <a:effectLst/>
                <a:latin typeface="Google Sans"/>
                <a:hlinkClick r:id="rId2"/>
              </a:rPr>
              <a:t>parvathi.r@vit.ac.in</a:t>
            </a:r>
            <a:endParaRPr lang="en-IN" b="0" i="0" dirty="0">
              <a:solidFill>
                <a:srgbClr val="222222"/>
              </a:solidFill>
              <a:effectLst/>
              <a:latin typeface="Google Sans"/>
            </a:endParaRPr>
          </a:p>
          <a:p>
            <a:r>
              <a:rPr lang="en-IN" i="1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      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Dr.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</a:rPr>
              <a:t>Pavithra Sekar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SamsungOne 600C" panose="020B0706030303020204"/>
              </a:rPr>
              <a:t> - </a:t>
            </a:r>
            <a:r>
              <a:rPr lang="en-IN" b="0" i="0" dirty="0">
                <a:solidFill>
                  <a:schemeClr val="accent5">
                    <a:lumMod val="75000"/>
                  </a:schemeClr>
                </a:solidFill>
                <a:effectLst/>
                <a:latin typeface="Google Sans"/>
                <a:hlinkClick r:id="rId3"/>
              </a:rPr>
              <a:t>pavithra.sekar@vit.ac.in</a:t>
            </a:r>
            <a:endParaRPr lang="en-IN" i="1" dirty="0">
              <a:solidFill>
                <a:schemeClr val="accent5">
                  <a:lumMod val="75000"/>
                </a:schemeClr>
              </a:solidFill>
              <a:latin typeface="SamsungOne 600C" panose="020B0706030303020204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2. Students:</a:t>
            </a: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Harshit Kumar Singh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4"/>
              </a:rPr>
              <a:t>harshitkumar.singh2022@vitstudent.ac.in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Pranav Seelam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5"/>
              </a:rPr>
              <a:t>Pranav.seelam2022@vitstudent.ac.in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Soumya Ranjan Nayak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6"/>
              </a:rPr>
              <a:t>soumyaranjan.nayak2022@vitstudent.ac.in</a:t>
            </a:r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Ridhi  / </a:t>
            </a:r>
            <a:r>
              <a:rPr lang="en-IN" sz="1600" b="0" i="0" dirty="0">
                <a:solidFill>
                  <a:srgbClr val="222222"/>
                </a:solidFill>
                <a:effectLst/>
                <a:latin typeface="Google Sans"/>
                <a:hlinkClick r:id="rId7"/>
              </a:rPr>
              <a:t>ridhi.2022@vitstudent.ac.in</a:t>
            </a:r>
            <a:endParaRPr lang="en-IN" sz="1600" b="0" i="0" dirty="0">
              <a:solidFill>
                <a:srgbClr val="222222"/>
              </a:solidFill>
              <a:effectLst/>
              <a:latin typeface="Google Sans"/>
            </a:endParaRPr>
          </a:p>
          <a:p>
            <a:pPr marL="685800" lvl="1" indent="-228600">
              <a:buAutoNum type="arabicPeriod"/>
            </a:pPr>
            <a:r>
              <a:rPr lang="en-IN" sz="1600" dirty="0">
                <a:solidFill>
                  <a:srgbClr val="0E4094"/>
                </a:solidFill>
                <a:latin typeface="Google Sans"/>
                <a:ea typeface="SamsungOne 600C" panose="020B0706030303020204" pitchFamily="34" charset="0"/>
              </a:rPr>
              <a:t>Harsha Kumar A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</a:rPr>
              <a:t>/ </a:t>
            </a:r>
            <a:r>
              <a:rPr lang="en-IN" sz="1600" dirty="0">
                <a:solidFill>
                  <a:srgbClr val="222222"/>
                </a:solidFill>
                <a:latin typeface="Google Sans"/>
                <a:ea typeface="SamsungOne 600C" panose="020B0706030303020204" pitchFamily="34" charset="0"/>
                <a:hlinkClick r:id="rId8"/>
              </a:rPr>
              <a:t>harshakumar.a2022@vitstudent.ac.in</a:t>
            </a:r>
            <a:endParaRPr lang="en-IN" sz="1600" dirty="0">
              <a:solidFill>
                <a:srgbClr val="222222"/>
              </a:solidFill>
              <a:latin typeface="Google Sans"/>
              <a:ea typeface="SamsungOne 600C" panose="020B0706030303020204" pitchFamily="34" charset="0"/>
            </a:endParaRPr>
          </a:p>
          <a:p>
            <a:pPr lvl="1"/>
            <a:endParaRPr lang="en-IN" sz="16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r>
              <a:rPr lang="en-IN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3. Worklet ID: </a:t>
            </a:r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24OD16</a:t>
            </a:r>
            <a:endParaRPr lang="en-IN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9433" y="6437194"/>
            <a:ext cx="20325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5 Aug 2019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94909" y="1184736"/>
            <a:ext cx="940218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4000" b="1" i="0" u="sng" dirty="0">
                <a:solidFill>
                  <a:srgbClr val="222222"/>
                </a:solidFill>
                <a:effectLst/>
                <a:latin typeface="SamsungOne 700" panose="020B0803030303020204"/>
              </a:rPr>
              <a:t>AI Watermark Detection</a:t>
            </a:r>
            <a:endParaRPr lang="en-IN" sz="4000" b="1" i="1" dirty="0">
              <a:latin typeface="SamsungOne 700" panose="020B0803030303020204" pitchFamily="34" charset="0"/>
              <a:ea typeface="SamsungOne 700" panose="020B0803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69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19C10-BDA6-ECD2-B111-5142409CB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29D2E1-0BCE-F415-53F7-0DA1EB3D4E16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1F249-AB75-3101-4CA8-1467C947CAFF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537B62-8980-52D8-1609-728E1CCEF80E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Importance of CNN and </a:t>
            </a:r>
            <a:r>
              <a:rPr lang="en-US" sz="3600" b="1" u="sng" dirty="0" err="1">
                <a:latin typeface="SamsungOne 200" panose="020B0203030303020204" pitchFamily="34" charset="0"/>
              </a:rPr>
              <a:t>ViT</a:t>
            </a:r>
            <a:r>
              <a:rPr lang="en-US" sz="3600" b="1" u="sng" dirty="0">
                <a:latin typeface="SamsungOne 200" panose="020B0203030303020204" pitchFamily="34" charset="0"/>
              </a:rPr>
              <a:t> Detector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AEC46E-5972-F2AD-4478-6F8698FB14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159C8-67F3-9FB8-301E-2BF45524B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39" y="1038603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Self-attention mechanism: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Where: </a:t>
            </a:r>
          </a:p>
          <a:p>
            <a:pPr lvl="1"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Q,K,V: Query, Key, and Value matrices. </a:t>
            </a:r>
          </a:p>
          <a:p>
            <a:pPr lvl="1"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d</a:t>
            </a:r>
            <a:r>
              <a:rPr lang="en-US" sz="1600" dirty="0">
                <a:solidFill>
                  <a:srgbClr val="424242">
                    <a:alpha val="100000"/>
                  </a:srgbClr>
                </a:solidFill>
              </a:rPr>
              <a:t>k</a:t>
            </a: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 : Dimensionality of key vectors.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Combined Benefits of CNN + </a:t>
            </a:r>
            <a:r>
              <a:rPr lang="en-US" sz="16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CNN ensures imperceptibility by embedding watermarks locally.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600" b="1" dirty="0">
                <a:solidFill>
                  <a:srgbClr val="424242">
                    <a:alpha val="100000"/>
                  </a:srgbClr>
                </a:solidFill>
              </a:rPr>
              <a:t> enhances robustness by analyzing global image structure and identifying tampering.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531796-58B7-7805-B249-074DAB7D7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700" y="1967602"/>
            <a:ext cx="2248214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5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5339-3B01-F69C-08FD-117B46C89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6CE506-DCCC-F600-E0E8-CAEF12BF9156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F9BE64-E8DC-BD06-B6A0-CFC3B8CEB01B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59D22A-0B01-76A1-E3A8-4174D39DBF91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260801-32E2-5FBF-7BFB-F94FA67B86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122694-83E3-259D-0452-109380B45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389488"/>
              </p:ext>
            </p:extLst>
          </p:nvPr>
        </p:nvGraphicFramePr>
        <p:xfrm>
          <a:off x="558924" y="2394461"/>
          <a:ext cx="8128000" cy="36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3842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75087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1672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5348450"/>
                    </a:ext>
                  </a:extLst>
                </a:gridCol>
              </a:tblGrid>
              <a:tr h="675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Blur (PSNR dB)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JPEG Compression (PSNR dB)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Noise (PSNR dB)</a:t>
                      </a:r>
                      <a:endParaRPr lang="en-IN" sz="11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008142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DCT-DWT-SVD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35.5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36.12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33.3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596541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Hidden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37.07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32.21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36.21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379584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Stable Signature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38.64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39.91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38.91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553391"/>
                  </a:ext>
                </a:extLst>
              </a:tr>
              <a:tr h="417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Tree Ring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40.98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37.91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38.09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555879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Zodiac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41.47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38.09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38.82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633872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Shading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34.27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32.45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32.45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950854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DCT-DWT + CNN +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ViT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38.27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32.45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38.41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4296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860D19-8393-C006-A3C7-F6BB43093389}"/>
              </a:ext>
            </a:extLst>
          </p:cNvPr>
          <p:cNvSpPr txBox="1"/>
          <p:nvPr/>
        </p:nvSpPr>
        <p:spPr>
          <a:xfrm>
            <a:off x="558924" y="1635575"/>
            <a:ext cx="717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PSNR comparison under blur, compression, and Gaussian noise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764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3B16D-F8AC-2011-4AD7-3D31F13ED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111389-DD4F-1A27-7CDE-889B3EF121FB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3B87D-F81E-9C58-2C22-68C5FE1B8C7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06D73-3129-573C-FBD4-B10863D9470A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66B075-23EF-4FD4-0926-2C17CC8554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BA7311A-ADC4-8E95-2B47-F297A99D2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690695"/>
              </p:ext>
            </p:extLst>
          </p:nvPr>
        </p:nvGraphicFramePr>
        <p:xfrm>
          <a:off x="558924" y="2394461"/>
          <a:ext cx="8128000" cy="364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3938421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75087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16727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685348450"/>
                    </a:ext>
                  </a:extLst>
                </a:gridCol>
              </a:tblGrid>
              <a:tr h="6759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Blur Accuracy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JPEG Compression Accuracy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Noise Accuracy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008142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DCT-DWT-SVD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596541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Hidden</a:t>
                      </a:r>
                      <a:endParaRPr lang="en-IN" sz="11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0.95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37379584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Stable Signature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0.931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9553391"/>
                  </a:ext>
                </a:extLst>
              </a:tr>
              <a:tr h="417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Tree Ring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0.98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0.97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555879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Zodiac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72633872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Gaussian Shading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0.961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1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950854"/>
                  </a:ext>
                </a:extLst>
              </a:tr>
              <a:tr h="4254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b="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DCT-DWT + CNN + </a:t>
                      </a:r>
                      <a:r>
                        <a:rPr lang="en-US" sz="1400" b="0" kern="1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ViT</a:t>
                      </a:r>
                      <a:endParaRPr lang="en-IN" sz="11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0.961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1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642960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29A3732-BD25-01EE-5409-F4F42FD1B4D5}"/>
              </a:ext>
            </a:extLst>
          </p:cNvPr>
          <p:cNvSpPr txBox="1"/>
          <p:nvPr/>
        </p:nvSpPr>
        <p:spPr>
          <a:xfrm>
            <a:off x="558924" y="1635575"/>
            <a:ext cx="7170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SSIM comparison under blur, compression, and Gaussian noise attacks.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FAC84-2ECC-FCC2-6A35-83FF7B1D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20B7ED4-3D02-4CF9-0F5F-F11606CF12CA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ED25E0-FE4E-3E20-A0B0-1D3CEBA8BCB9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C84B9-587A-24FD-1E2D-73A0BAFB5192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09ADBE-7A8E-CA6F-E97E-3A79B12320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258E508-CD7D-C02D-CE14-1B83159BD45D}"/>
              </a:ext>
            </a:extLst>
          </p:cNvPr>
          <p:cNvSpPr/>
          <p:nvPr/>
        </p:nvSpPr>
        <p:spPr>
          <a:xfrm>
            <a:off x="668620" y="1475419"/>
            <a:ext cx="9302547" cy="44383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PSNR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(Peak Signal-to-Noise Ratio): Measures image fidelity after watermark embedding.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(Structural Similarity Index): Quantifies perceptual quality.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 Recovery Accuracy: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Indicates robustness against tampering.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Used: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Flickr8k (AI-generated and natural images)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Attacks Simulated: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Gaussian Noise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JPEG Compression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Cropping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Blurring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4D4728-E74D-EC06-A0AC-BF546BB8B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13" y="4109987"/>
            <a:ext cx="8257080" cy="173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E9F6F-A092-FD8F-8011-36CF509F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77BE09-3DB6-7ED3-93D2-4F2C4CF69BFF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7AFC6-73F0-3B5F-317E-789E1D47BC4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07AD2-E1E6-7F41-493F-86A7A947BCBC}"/>
              </a:ext>
            </a:extLst>
          </p:cNvPr>
          <p:cNvSpPr/>
          <p:nvPr/>
        </p:nvSpPr>
        <p:spPr>
          <a:xfrm>
            <a:off x="558924" y="385227"/>
            <a:ext cx="1071245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8B2AD-B2C7-B420-F9BE-223FE55E17B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38F241-1845-BD43-8089-C5AC8C51446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8924" y="1942693"/>
            <a:ext cx="553707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PSNR: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34.21 dB (High fidelity)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SSIM: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0.8951 (Close to original image quality)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model maintains visual quality after watermark embedding.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48E9CD-B90E-D21D-0ED3-6E1779B0422F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58924" y="3622647"/>
            <a:ext cx="544724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Bit Recovery Rate: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92.4% after adversarial attacks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Resilient to: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Cropping, Gaussian noise, JPEG compression, and blurring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Slight dip in accuracy under cropping due to pixel removal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B22A73-A671-824E-FA57-86941AE095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7439" y="699509"/>
            <a:ext cx="4633940" cy="5846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803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71054-1CAC-6DF9-3368-4B33BA523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AD86AC-94B6-FD3A-DA93-EB514F4A0102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C424A5-EB5A-0705-F19C-4D7C983AEAD0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2B3F29-5016-3370-43A2-9784E4398E76}"/>
              </a:ext>
            </a:extLst>
          </p:cNvPr>
          <p:cNvSpPr/>
          <p:nvPr/>
        </p:nvSpPr>
        <p:spPr>
          <a:xfrm>
            <a:off x="558925" y="385227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Summary of Contributions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25044-1EC6-E45A-FBFD-AC461504E69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F98B-1E81-1915-BFC1-C50BBE1DA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727" y="1800999"/>
            <a:ext cx="11074150" cy="30776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200" b="1" dirty="0">
                <a:solidFill>
                  <a:srgbClr val="3A3A3A"/>
                </a:solidFill>
                <a:latin typeface="Aptos" panose="020B0004020202020204" pitchFamily="34" charset="0"/>
              </a:rPr>
              <a:t>Conclusion:</a:t>
            </a:r>
          </a:p>
          <a:p>
            <a:pPr marL="0" indent="0" algn="just">
              <a:buNone/>
            </a:pPr>
            <a:endParaRPr lang="en-US" sz="14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Combines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CNNs for local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ViTs for global attention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Achieves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imperceptibility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watermark recovery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Viable solution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AI-generated content authentication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/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lvl="1" algn="just"/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20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BD47D-50AE-2805-1A00-2BB895530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C5E493-6E85-6A0D-BBDF-022B56662174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C2C83-E927-34A2-5C3C-36674FA008F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03803C-7A87-7D57-B29A-581572D8A798}"/>
              </a:ext>
            </a:extLst>
          </p:cNvPr>
          <p:cNvSpPr/>
          <p:nvPr/>
        </p:nvSpPr>
        <p:spPr>
          <a:xfrm>
            <a:off x="558925" y="385227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Code uploaded on GitHub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3B47ED-988E-B330-94F2-3A7FE9EB56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AE6D7-24BC-160F-6FAD-35C49B806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9333" y="5453570"/>
            <a:ext cx="8091649" cy="932576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  <a:p>
            <a:pPr marL="457200" lvl="1" indent="0">
              <a:buNone/>
            </a:pPr>
            <a:r>
              <a:rPr lang="en-IN" sz="1800" b="1" dirty="0">
                <a:solidFill>
                  <a:srgbClr val="3A3A3A"/>
                </a:solidFill>
                <a:latin typeface="Aptos" panose="020B0004020202020204" pitchFamily="34" charset="0"/>
                <a:hlinkClick r:id="rId3"/>
              </a:rPr>
              <a:t>https://github.ecodesamsung.com/harshitkumar-singh2022/Robust-Invisible-Watermarking-for-AI-Generated-Images-Using-CNN-ViT/tree/master</a:t>
            </a:r>
            <a:endParaRPr lang="en-IN" sz="1800" b="1" dirty="0">
              <a:solidFill>
                <a:srgbClr val="3A3A3A"/>
              </a:solidFill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F3FC20-E9B4-ABB2-1797-FDF943CF2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68" y="1260029"/>
            <a:ext cx="7711897" cy="43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203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4C08D-38CC-B47A-94D5-58CE5C4761B1}"/>
            </a:ext>
          </a:extLst>
        </p:cNvPr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99C5B-E5FA-6D13-E650-2C2E3E4BFFB2}"/>
              </a:ext>
            </a:extLst>
          </p:cNvPr>
          <p:cNvSpPr txBox="1"/>
          <p:nvPr/>
        </p:nvSpPr>
        <p:spPr>
          <a:xfrm>
            <a:off x="2438400" y="1316766"/>
            <a:ext cx="7315200" cy="943785"/>
          </a:xfrm>
          <a:prstGeom prst="rect">
            <a:avLst/>
          </a:prstGeom>
          <a:noFill/>
        </p:spPr>
        <p:txBody>
          <a:bodyPr vert="horz" lIns="121920" tIns="60960" rIns="121920" bIns="60960" rtlCol="0" anchor="t" anchorCtr="0">
            <a:spAutoFit/>
          </a:bodyPr>
          <a:lstStyle/>
          <a:p>
            <a:pPr algn="ctr" fontAlgn="t"/>
            <a:r>
              <a:rPr lang="en-IN" sz="5333"/>
              <a:t> </a:t>
            </a:r>
            <a:endParaRPr lang="en-US" sz="5333" b="1" dirty="0">
              <a:solidFill>
                <a:srgbClr val="121212">
                  <a:alpha val="100000"/>
                </a:srgbClr>
              </a:solidFill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F6EF81-8928-94B3-8165-6A1C5AD383D2}"/>
              </a:ext>
            </a:extLst>
          </p:cNvPr>
          <p:cNvSpPr txBox="1"/>
          <p:nvPr/>
        </p:nvSpPr>
        <p:spPr>
          <a:xfrm>
            <a:off x="1219200" y="4005064"/>
            <a:ext cx="9753600" cy="533544"/>
          </a:xfrm>
          <a:prstGeom prst="rect">
            <a:avLst/>
          </a:prstGeom>
          <a:noFill/>
        </p:spPr>
        <p:txBody>
          <a:bodyPr vert="horz" lIns="121920" tIns="60960" rIns="121920" bIns="60960" rtlCol="0" anchor="t" anchorCtr="0">
            <a:spAutoFit/>
          </a:bodyPr>
          <a:lstStyle/>
          <a:p>
            <a:pPr algn="ctr" fontAlgn="t"/>
            <a:r>
              <a:rPr lang="en-US" sz="2667" b="1" dirty="0">
                <a:solidFill>
                  <a:srgbClr val="424242">
                    <a:alpha val="100000"/>
                  </a:srgbClr>
                </a:solidFill>
                <a:latin typeface="Times New Roman"/>
              </a:rPr>
              <a:t>A Comparative Analysis and Proposed Approach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1BE075-4795-F14B-A4E2-882FD09DA8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512492" y="452669"/>
            <a:ext cx="1516145" cy="5760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CBA6FA-F103-839F-92B6-2A1B1E9FEA6D}"/>
              </a:ext>
            </a:extLst>
          </p:cNvPr>
          <p:cNvSpPr txBox="1"/>
          <p:nvPr/>
        </p:nvSpPr>
        <p:spPr>
          <a:xfrm>
            <a:off x="3048000" y="318407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9C1805-5B5D-A825-567F-810DB8E61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F1AB0E-11A5-4081-905E-A61EE279526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3FC0FC-DB87-442A-A6D6-E025EC11FAEA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9784A4-E180-4703-BF7F-6C14A7D9F746}"/>
              </a:ext>
            </a:extLst>
          </p:cNvPr>
          <p:cNvSpPr/>
          <p:nvPr/>
        </p:nvSpPr>
        <p:spPr>
          <a:xfrm>
            <a:off x="558925" y="376989"/>
            <a:ext cx="91534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u="sng" dirty="0">
                <a:latin typeface="SamsungOne 200" panose="020B0203030303020204" pitchFamily="34" charset="0"/>
                <a:ea typeface="SamsungOne 200" panose="020B0203030303020204" pitchFamily="34" charset="0"/>
              </a:rPr>
              <a:t>Outline -</a:t>
            </a:r>
            <a:endParaRPr lang="en-IN" sz="4000" b="1" u="sng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32E8D1-E90B-4090-9807-21C1E7EA0F5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9A9F6-4746-689A-BB7E-E8D017B43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547" y="997572"/>
            <a:ext cx="10242356" cy="3245413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Till previous meeting, we showed the implementation and results using VIT and CNN. We got the feedback of implementing for the scenario of multi-tampering ie – While uploading on Social Media, the photos are uploaded and get compressed and slightly blurred then manipulated and then also it should retain the watermark.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Feedback from </a:t>
            </a:r>
            <a:r>
              <a:rPr lang="en-US" sz="2000" b="1" dirty="0">
                <a:solidFill>
                  <a:srgbClr val="0E4094"/>
                </a:solidFill>
              </a:rPr>
              <a:t>[Samsung PRISM] | </a:t>
            </a:r>
            <a:r>
              <a:rPr lang="en-US" sz="2000" b="1" dirty="0" err="1">
                <a:solidFill>
                  <a:srgbClr val="0E4094"/>
                </a:solidFill>
              </a:rPr>
              <a:t>VITC_Monthly</a:t>
            </a:r>
            <a:r>
              <a:rPr lang="en-US" sz="2000" b="1" dirty="0">
                <a:solidFill>
                  <a:srgbClr val="0E4094"/>
                </a:solidFill>
              </a:rPr>
              <a:t> Connect-3 </a:t>
            </a: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–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2000" b="1" dirty="0">
              <a:solidFill>
                <a:srgbClr val="424242">
                  <a:alpha val="100000"/>
                </a:srgbClr>
              </a:solidFill>
            </a:endParaRPr>
          </a:p>
          <a:p>
            <a:pPr marL="457200" indent="-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Suggested for Multi-Level Tampering</a:t>
            </a:r>
          </a:p>
          <a:p>
            <a:pPr marL="457200" indent="-457200" algn="just" fontAlgn="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000" b="1" dirty="0">
                <a:solidFill>
                  <a:srgbClr val="424242">
                    <a:alpha val="100000"/>
                  </a:srgbClr>
                </a:solidFill>
              </a:rPr>
              <a:t>Suggested for Multi Level Encoding.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7560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C7C7B-C33E-6183-A14B-198B64625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F7ACDB-C7E7-71F0-2DFD-302FE375CAC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7F95C8-FBD3-9F9B-BDD8-297852965B04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44BE14-E59D-F596-3B48-131F67D07BE5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Why Existing Learning-Based Models Aren’t Good Enough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EFE388-0095-1BDD-3F3F-08F4CB96914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9DFD5-8E09-DBF2-27E2-B182BF004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334" y="681585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Key Limitations of Existing Models: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Lack robustness against tampering.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High computational complexity for LDM-based models.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Dewatermarking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undermines security.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E26DC-FF11-C01F-D2F4-3C91D221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8" y="3537448"/>
            <a:ext cx="8583223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6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61FF0-5505-DFCE-2501-24782565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CFDEFD4-B778-FA1D-AEAF-D9EF3EC2E6A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9404D6-D84B-2E15-09B2-FEDB84436A0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0CAEC-2D0A-0083-9E40-1DB1748019F0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Why not LDM(s)?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4329B7-21A6-369A-3D77-3DB471BDF1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3456C-F308-8E16-74D4-D07B83164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81" y="1468988"/>
            <a:ext cx="11421581" cy="2239731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Limitations of LDMs for Watermarking: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Operates in latent space, requiring significant computational resources.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Embedding in latent space ensures high PSNR/SSIM but complicates tamper detection at pixel level.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Requires fine-tuning for specific datasets.</a:t>
            </a: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7A224-07AE-7CA3-DAB3-133290F1FB25}"/>
              </a:ext>
            </a:extLst>
          </p:cNvPr>
          <p:cNvSpPr txBox="1"/>
          <p:nvPr/>
        </p:nvSpPr>
        <p:spPr>
          <a:xfrm>
            <a:off x="820181" y="3389446"/>
            <a:ext cx="89014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Why CNN +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is Better: </a:t>
            </a:r>
          </a:p>
          <a:p>
            <a:pPr marL="285750" indent="-28575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Combines local feature extraction (CNN) with global dependency modeling (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). </a:t>
            </a:r>
          </a:p>
          <a:p>
            <a:pPr marL="285750" indent="-28575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Directly embeds watermarks in pixel space, making it faster and simpler. </a:t>
            </a:r>
          </a:p>
          <a:p>
            <a:pPr marL="285750" indent="-28575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Robust against common manipulations like cropping, compression, and blurring.</a:t>
            </a:r>
            <a:endParaRPr lang="en-US" sz="1600" b="1" dirty="0">
              <a:solidFill>
                <a:srgbClr val="424242">
                  <a:alpha val="1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87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5D4B5-4121-764A-848E-5C2D0547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262C049-5F65-670A-8548-D60055C34B65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F02445-A696-BE04-B3B8-297284F2FE99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2C1421-1553-8BAA-7C2F-5A0FCD75AD1D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System Architecture and Pipeline 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4FF131-AFE4-C460-D09B-66CB4BDEBE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2B107-10A6-ED47-0EC1-4956C6118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81" y="1468988"/>
            <a:ext cx="11421581" cy="2239731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Pipeline Stages: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Input Processing 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Normalize input image </a:t>
            </a:r>
            <a:r>
              <a:rPr lang="en-US" sz="1800" b="1" dirty="0"/>
              <a:t>I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(raw) ​ to standard size (224x224) and pixel range.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A08ABC-436F-AD36-71AC-3BDBAAED842A}"/>
              </a:ext>
            </a:extLst>
          </p:cNvPr>
          <p:cNvSpPr txBox="1">
            <a:spLocks/>
          </p:cNvSpPr>
          <p:nvPr/>
        </p:nvSpPr>
        <p:spPr>
          <a:xfrm>
            <a:off x="850370" y="3752527"/>
            <a:ext cx="11421581" cy="223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Embedding: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Embed watermark W into image  I using CNN encoder.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712B24-D223-7442-DD30-6223126E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5" y="2148534"/>
            <a:ext cx="2401535" cy="91619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61068B4-1EF0-EA45-A374-B7BC7C6EE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836" y="4362159"/>
            <a:ext cx="2827112" cy="47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87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AEC18-7BD1-4DF5-8537-5CAE1B7C8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21B9ECD-0A30-E6EB-D097-99179BB45ED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1A13E-1CDF-D07B-60B4-DBAB1F508B4F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8382D8-1435-9BAA-3404-F6040881DF98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System Architecture and Pipeline 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5143E5C-F383-5CB7-A445-B3A6DF10C3B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7BCA5-3500-C472-9931-7DF0DF7B4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181" y="1468988"/>
            <a:ext cx="11421581" cy="2239731"/>
          </a:xfrm>
        </p:spPr>
        <p:txBody>
          <a:bodyPr>
            <a:noAutofit/>
          </a:bodyPr>
          <a:lstStyle/>
          <a:p>
            <a:pPr marL="342900" indent="-342900" algn="just" fontAlgn="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Pipeline Stages: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Extraction: 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Extract watermark W ′  from watermarked image I ′  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2CFB779-583D-3162-2CD5-81F934EF9A63}"/>
              </a:ext>
            </a:extLst>
          </p:cNvPr>
          <p:cNvSpPr txBox="1">
            <a:spLocks/>
          </p:cNvSpPr>
          <p:nvPr/>
        </p:nvSpPr>
        <p:spPr>
          <a:xfrm>
            <a:off x="850370" y="3752527"/>
            <a:ext cx="11421581" cy="22397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t">
              <a:lnSpc>
                <a:spcPct val="15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Verification: </a:t>
            </a: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   Compute similarity metrics:</a:t>
            </a:r>
          </a:p>
          <a:p>
            <a:pPr algn="just" fontAlgn="t">
              <a:lnSpc>
                <a:spcPct val="150000"/>
              </a:lnSpc>
              <a:spcBef>
                <a:spcPts val="0"/>
              </a:spcBef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3DD7097-7E27-CCC3-435B-4D2806EB5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229" y="2556587"/>
            <a:ext cx="2494772" cy="4338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0B0421-899B-A684-6290-B0C76A627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323" y="4872392"/>
            <a:ext cx="6303018" cy="77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19DD-105D-80A3-75A0-84C4ADA44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0CFAE72-0BB9-6235-EF4C-E9A8844BD9DF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BC1479-B9F8-4D02-1193-28D6A358B998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C3DB47-A28C-F1D1-6145-994B842AA117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Importance of CNN and </a:t>
            </a:r>
            <a:r>
              <a:rPr lang="en-US" sz="3600" b="1" u="sng" dirty="0" err="1">
                <a:latin typeface="SamsungOne 200" panose="020B0203030303020204" pitchFamily="34" charset="0"/>
              </a:rPr>
              <a:t>ViT</a:t>
            </a:r>
            <a:r>
              <a:rPr lang="en-US" sz="3600" b="1" u="sng" dirty="0">
                <a:latin typeface="SamsungOne 200" panose="020B0203030303020204" pitchFamily="34" charset="0"/>
              </a:rPr>
              <a:t> Detector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0D4D8CD-1703-B379-3F3C-01F80698B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EBFB-2745-546C-6667-5C05351C8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70" y="1040529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Role of CNN (Convolutional Neural Network):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CNN is responsible for local feature extraction during watermark embedding and extraction.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It embeds watermarks in low-frequency components of the image, ensuring robustness against compression-based attacks like JPEG.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Mathematical Representation: </a:t>
            </a:r>
          </a:p>
          <a:p>
            <a:pPr marL="457200" lvl="1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embedding: </a:t>
            </a:r>
          </a:p>
          <a:p>
            <a:pPr marL="457200" lvl="1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	</a:t>
            </a:r>
          </a:p>
          <a:p>
            <a:pPr marL="457200" lvl="1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Watermark extraction: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847E79-404A-CDC5-DBB9-ACC0F8473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66" y="4985973"/>
            <a:ext cx="1819529" cy="514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0A9B78-E655-43BE-FCED-676B9A374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893" y="6123784"/>
            <a:ext cx="1629002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6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1E4C1-92F6-212B-235C-965831655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1B4404D-0680-91EA-60ED-6B9D7A41807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4D2511-2040-96B7-A904-B1BB825C0090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C34DF4-FF58-96ED-99A8-F39B11886FFA}"/>
              </a:ext>
            </a:extLst>
          </p:cNvPr>
          <p:cNvSpPr/>
          <p:nvPr/>
        </p:nvSpPr>
        <p:spPr>
          <a:xfrm>
            <a:off x="558924" y="734216"/>
            <a:ext cx="116330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u="sng" dirty="0">
                <a:latin typeface="SamsungOne 200" panose="020B0203030303020204" pitchFamily="34" charset="0"/>
              </a:rPr>
              <a:t>Importance of CNN and </a:t>
            </a:r>
            <a:r>
              <a:rPr lang="en-US" sz="3600" b="1" u="sng" dirty="0" err="1">
                <a:latin typeface="SamsungOne 200" panose="020B0203030303020204" pitchFamily="34" charset="0"/>
              </a:rPr>
              <a:t>ViT</a:t>
            </a:r>
            <a:r>
              <a:rPr lang="en-US" sz="3600" b="1" u="sng" dirty="0">
                <a:latin typeface="SamsungOne 200" panose="020B0203030303020204" pitchFamily="34" charset="0"/>
              </a:rPr>
              <a:t> Detector</a:t>
            </a:r>
            <a:endParaRPr lang="en-IN" sz="3600" b="1" u="sng" dirty="0">
              <a:latin typeface="SamsungOne 200" panose="020B0203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701E4-3B80-7807-57E1-8CA46670F84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348EB-DB54-E41A-CB38-8B9D00FF3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670" y="1038603"/>
            <a:ext cx="11421581" cy="5083255"/>
          </a:xfrm>
        </p:spPr>
        <p:txBody>
          <a:bodyPr>
            <a:noAutofit/>
          </a:bodyPr>
          <a:lstStyle/>
          <a:p>
            <a:pPr marL="0" indent="0" algn="just" fontAlgn="t">
              <a:lnSpc>
                <a:spcPct val="150000"/>
              </a:lnSpc>
              <a:spcBef>
                <a:spcPts val="0"/>
              </a:spcBef>
              <a:buNone/>
            </a:pPr>
            <a:endParaRPr lang="en-US" sz="1800" b="1" dirty="0">
              <a:solidFill>
                <a:srgbClr val="424242">
                  <a:alpha val="100000"/>
                </a:srgbClr>
              </a:solidFill>
            </a:endParaRP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Role of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(Vision Transformer):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captures global dependencies in the image by splitting it into patches and analyzing their relationships using a self-attention mechanism.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It ensures robustness by detecting distortions or tampering in the extracted watermark, such as cropping or blurring.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also classifies the extracted watermark into categories like "Intact," "Degraded," or "Destroyed." 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ViT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Workflow: </a:t>
            </a:r>
          </a:p>
          <a:p>
            <a:pPr algn="just" fontAlgn="t">
              <a:lnSpc>
                <a:spcPct val="2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Patch </a:t>
            </a:r>
            <a:r>
              <a:rPr lang="en-US" sz="1800" b="1" dirty="0" err="1">
                <a:solidFill>
                  <a:srgbClr val="424242">
                    <a:alpha val="100000"/>
                  </a:srgbClr>
                </a:solidFill>
              </a:rPr>
              <a:t>embedding:Mathematical</a:t>
            </a: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 Representation: </a:t>
            </a:r>
          </a:p>
          <a:p>
            <a:pPr marL="0" indent="0" algn="just" fontAlgn="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800" b="1" dirty="0">
                <a:solidFill>
                  <a:srgbClr val="424242">
                    <a:alpha val="100000"/>
                  </a:srgbClr>
                </a:solidFill>
              </a:rPr>
              <a:t>	Where Pi represents image patches.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6B975-4CD8-E00C-1140-5C7CEED43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305" y="4986782"/>
            <a:ext cx="2969503" cy="41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145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79E0A-357E-4659-B827-12FDDE9421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FB7E07D-072A-4D90-BA7A-7BCCEBF26EFF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53812FF-C65E-4A33-A71C-8464EE635C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900</Words>
  <Application>Microsoft Office PowerPoint</Application>
  <PresentationFormat>Widescreen</PresentationFormat>
  <Paragraphs>187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Aptos</vt:lpstr>
      <vt:lpstr>Arial</vt:lpstr>
      <vt:lpstr>Calibri</vt:lpstr>
      <vt:lpstr>Calibri</vt:lpstr>
      <vt:lpstr>Calibri Light</vt:lpstr>
      <vt:lpstr>Edwardian Script ITC</vt:lpstr>
      <vt:lpstr>Google Sans</vt:lpstr>
      <vt:lpstr>SamsungOne 200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Harshit Kumar Singh</cp:lastModifiedBy>
  <cp:revision>45</cp:revision>
  <dcterms:created xsi:type="dcterms:W3CDTF">2019-07-24T12:22:39Z</dcterms:created>
  <dcterms:modified xsi:type="dcterms:W3CDTF">2025-04-23T04:59:03Z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