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01" r:id="rId5"/>
    <p:sldId id="300" r:id="rId6"/>
    <p:sldId id="259" r:id="rId7"/>
    <p:sldId id="260" r:id="rId8"/>
    <p:sldId id="331" r:id="rId9"/>
    <p:sldId id="330" r:id="rId10"/>
    <p:sldId id="329" r:id="rId11"/>
    <p:sldId id="262" r:id="rId12"/>
    <p:sldId id="263" r:id="rId13"/>
    <p:sldId id="328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97" d="100"/>
          <a:sy n="97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rshakumar.a2022@vitstudent.ac.in" TargetMode="External"/><Relationship Id="rId3" Type="http://schemas.openxmlformats.org/officeDocument/2006/relationships/hyperlink" Target="mailto:pavithra.sekar@vit.ac.in" TargetMode="External"/><Relationship Id="rId7" Type="http://schemas.openxmlformats.org/officeDocument/2006/relationships/hyperlink" Target="mailto:ridhi.2022@vitstudent.ac.in" TargetMode="External"/><Relationship Id="rId2" Type="http://schemas.openxmlformats.org/officeDocument/2006/relationships/hyperlink" Target="mailto:parvathi.r@vi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umyaranjan.nayak2022@vitstudent.ac.in" TargetMode="External"/><Relationship Id="rId5" Type="http://schemas.openxmlformats.org/officeDocument/2006/relationships/hyperlink" Target="mailto:Pranav.seelam2022@vitstudent.ac.in" TargetMode="External"/><Relationship Id="rId4" Type="http://schemas.openxmlformats.org/officeDocument/2006/relationships/hyperlink" Target="mailto:harshitkumar.singh2022@vitstudent.ac.in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rism.srib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" y="2438661"/>
            <a:ext cx="11591922" cy="39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End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475" y="2622694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475" y="3206317"/>
            <a:ext cx="108923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</a:t>
            </a: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Parvathi R -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2"/>
              </a:rPr>
              <a:t>parvathi.r@vit.ac.in</a:t>
            </a:r>
            <a:endParaRPr lang="en-IN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en-IN" i="1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Pavithra Sekar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 -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  <a:hlinkClick r:id="rId3"/>
              </a:rPr>
              <a:t>pavithra.sekar@vit.ac.in</a:t>
            </a:r>
            <a:endParaRPr lang="en-IN" i="1" dirty="0">
              <a:solidFill>
                <a:schemeClr val="accent5">
                  <a:lumMod val="75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2. Students:</a:t>
            </a: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Harshit Kumar Singh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4"/>
              </a:rPr>
              <a:t>harshitkumar.singh2022@vitstudent.ac.in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Pranav Seelam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5"/>
              </a:rPr>
              <a:t>Pranav.seelam2022@vitstudent.ac.in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Soumya Ranjan Nayak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6"/>
              </a:rPr>
              <a:t>soumyaranjan.nayak2022@vitstudent.ac.in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Ridhi 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7"/>
              </a:rPr>
              <a:t>ridhi.2022@vitstudent.ac.in</a:t>
            </a:r>
            <a:endParaRPr lang="en-IN" sz="16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Google Sans"/>
                <a:ea typeface="SamsungOne 600C" panose="020B0706030303020204" pitchFamily="34" charset="0"/>
              </a:rPr>
              <a:t>Harsha Kumar A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/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  <a:hlinkClick r:id="rId8"/>
              </a:rPr>
              <a:t>harshakumar.a2022@vitstudent.ac.in</a:t>
            </a:r>
            <a:endParaRPr lang="en-IN" sz="1600" dirty="0">
              <a:solidFill>
                <a:srgbClr val="222222"/>
              </a:solidFill>
              <a:latin typeface="Google Sans"/>
              <a:ea typeface="SamsungOne 600C" panose="020B0706030303020204" pitchFamily="34" charset="0"/>
            </a:endParaRPr>
          </a:p>
          <a:p>
            <a:pPr lvl="1"/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Worklet ID: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24OD16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4909" y="1184736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22222"/>
                </a:solidFill>
                <a:effectLst/>
                <a:latin typeface="SamsungOne 700" panose="020B0803030303020204"/>
              </a:rPr>
              <a:t>AI Watermark Detection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1054-1CAC-6DF9-3368-4B33BA52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D86AC-94B6-FD3A-DA93-EB514F4A0102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424A5-EB5A-0705-F19C-4D7C983AEAD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B3F29-5016-3370-43A2-9784E4398E76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Conclusion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25044-1EC6-E45A-FBFD-AC461504E6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98B-1E81-1915-BFC1-C50BBE1D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727" y="1800999"/>
            <a:ext cx="11074150" cy="307767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 for local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 for global attention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Achieves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imperceptibility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watermark recovery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Viable solution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AI-generated content authentication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0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256319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89" y="4353607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0F318-4BA0-4AED-96EA-44A7FE3F700A}"/>
              </a:ext>
            </a:extLst>
          </p:cNvPr>
          <p:cNvSpPr txBox="1"/>
          <p:nvPr/>
        </p:nvSpPr>
        <p:spPr>
          <a:xfrm>
            <a:off x="265784" y="1516249"/>
            <a:ext cx="1168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completed the assigned work mentioned in our worklets results have been attached and the code is uploaded in </a:t>
            </a:r>
            <a:r>
              <a:rPr lang="en-IN" dirty="0" err="1"/>
              <a:t>github</a:t>
            </a:r>
            <a:r>
              <a:rPr lang="en-IN" dirty="0"/>
              <a:t> successfully.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BAEFC-6C37-4E6C-BAE6-7FF0AF2743BF}"/>
              </a:ext>
            </a:extLst>
          </p:cNvPr>
          <p:cNvSpPr txBox="1"/>
          <p:nvPr/>
        </p:nvSpPr>
        <p:spPr>
          <a:xfrm>
            <a:off x="313266" y="3254477"/>
            <a:ext cx="935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 waiting to find reputed journals to submit our work.</a:t>
            </a:r>
          </a:p>
          <a:p>
            <a:r>
              <a:rPr lang="en-IN" dirty="0"/>
              <a:t>-&gt; we will complete our work and submit it in the journal.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5621F-A5C2-476E-9C7E-A04AF84E28B2}"/>
              </a:ext>
            </a:extLst>
          </p:cNvPr>
          <p:cNvSpPr txBox="1"/>
          <p:nvPr/>
        </p:nvSpPr>
        <p:spPr>
          <a:xfrm>
            <a:off x="381898" y="5181600"/>
            <a:ext cx="1142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Digital Watermarking for AI generated Images. We discovered a new method (CNN +</a:t>
            </a:r>
            <a:r>
              <a:rPr lang="en-IN" dirty="0" err="1"/>
              <a:t>ViT</a:t>
            </a:r>
            <a:r>
              <a:rPr lang="en-IN" dirty="0"/>
              <a:t>) and solved the problem statement given to us achieving accuracy of 95%.</a:t>
            </a: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C08D-38CC-B47A-94D5-58CE5C4761B1}"/>
            </a:ext>
          </a:extLst>
        </p:cNvPr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99C5B-E5FA-6D13-E650-2C2E3E4BFFB2}"/>
              </a:ext>
            </a:extLst>
          </p:cNvPr>
          <p:cNvSpPr txBox="1"/>
          <p:nvPr/>
        </p:nvSpPr>
        <p:spPr>
          <a:xfrm>
            <a:off x="2438400" y="1316766"/>
            <a:ext cx="7315200" cy="943785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IN" sz="5333"/>
              <a:t> </a:t>
            </a:r>
            <a:endParaRPr lang="en-US" sz="5333" b="1" dirty="0">
              <a:solidFill>
                <a:srgbClr val="121212">
                  <a:alpha val="100000"/>
                </a:srgb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6EF81-8928-94B3-8165-6A1C5AD383D2}"/>
              </a:ext>
            </a:extLst>
          </p:cNvPr>
          <p:cNvSpPr txBox="1"/>
          <p:nvPr/>
        </p:nvSpPr>
        <p:spPr>
          <a:xfrm>
            <a:off x="1219200" y="4005064"/>
            <a:ext cx="9753600" cy="533544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US" sz="2667" b="1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 Comparative Analysis and Proposed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E075-4795-F14B-A4E2-882FD09D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512492" y="452669"/>
            <a:ext cx="1516145" cy="57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BA6FA-F103-839F-92B6-2A1B1E9FEA6D}"/>
              </a:ext>
            </a:extLst>
          </p:cNvPr>
          <p:cNvSpPr txBox="1"/>
          <p:nvPr/>
        </p:nvSpPr>
        <p:spPr>
          <a:xfrm>
            <a:off x="3048000" y="3184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C1805-5B5D-A825-567F-810DB8E61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6CAD2-17F8-4063-A9A6-4BB0B9CF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8" y="2056120"/>
            <a:ext cx="1148058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13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521807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4847593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EB613C-8906-44D7-98F6-6E9E77CD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3" y="1284821"/>
            <a:ext cx="2638793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DD426-BCB0-4632-87A2-7667F8E2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9" y="3227194"/>
            <a:ext cx="3300597" cy="15477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D47DC-1CE7-4163-969E-C8209ACAD114}"/>
              </a:ext>
            </a:extLst>
          </p:cNvPr>
          <p:cNvCxnSpPr>
            <a:cxnSpLocks/>
          </p:cNvCxnSpPr>
          <p:nvPr/>
        </p:nvCxnSpPr>
        <p:spPr>
          <a:xfrm flipV="1">
            <a:off x="3966069" y="4265813"/>
            <a:ext cx="1295400" cy="1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36E34C-25CD-49D0-8A31-7A723875AA96}"/>
              </a:ext>
            </a:extLst>
          </p:cNvPr>
          <p:cNvSpPr txBox="1"/>
          <p:nvPr/>
        </p:nvSpPr>
        <p:spPr>
          <a:xfrm>
            <a:off x="3966069" y="3375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Watermark added to the images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03E3D7-8CB0-47EF-8119-0582019EF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520" y="3227194"/>
            <a:ext cx="3901440" cy="1547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DE93F7-4BAD-4421-A335-4576F37A5E25}"/>
              </a:ext>
            </a:extLst>
          </p:cNvPr>
          <p:cNvSpPr txBox="1"/>
          <p:nvPr/>
        </p:nvSpPr>
        <p:spPr>
          <a:xfrm>
            <a:off x="3291840" y="149352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Flicker8k</a:t>
            </a:r>
            <a:br>
              <a:rPr lang="en-IN" dirty="0"/>
            </a:br>
            <a:r>
              <a:rPr lang="en-IN" dirty="0"/>
              <a:t>-&gt; Images</a:t>
            </a:r>
            <a:br>
              <a:rPr lang="en-IN" dirty="0"/>
            </a:br>
            <a:r>
              <a:rPr lang="en-IN" dirty="0"/>
              <a:t>-&gt; Captions.txt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53C3C-33FC-4631-91A4-8BD0EDAB5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11" y="5642345"/>
            <a:ext cx="7097115" cy="846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A8BBBA-4883-4AB8-AF8C-1E24E8B9E37B}"/>
              </a:ext>
            </a:extLst>
          </p:cNvPr>
          <p:cNvSpPr txBox="1"/>
          <p:nvPr/>
        </p:nvSpPr>
        <p:spPr>
          <a:xfrm>
            <a:off x="7711440" y="564234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-&gt;10 epochs are trained in the same process.</a:t>
            </a: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B16D-F8AC-2011-4AD7-3D31F13E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111389-DD4F-1A27-7CDE-889B3EF121F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3B87D-F81E-9C58-2C22-68C5FE1B8C7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06D73-3129-573C-FBD4-B10863D9470A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u="sng" dirty="0">
                <a:latin typeface="Arial" panose="020B0604020202020204" pitchFamily="34" charset="0"/>
              </a:rPr>
              <a:t>Results - </a:t>
            </a: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66B075-23EF-4FD4-0926-2C17CC855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A3732-BD25-01EE-5409-F4F42FD1B4D5}"/>
              </a:ext>
            </a:extLst>
          </p:cNvPr>
          <p:cNvSpPr txBox="1"/>
          <p:nvPr/>
        </p:nvSpPr>
        <p:spPr>
          <a:xfrm>
            <a:off x="558924" y="1266243"/>
            <a:ext cx="717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SSIM comparison .</a:t>
            </a:r>
            <a:endParaRPr lang="en-IN" dirty="0"/>
          </a:p>
        </p:txBody>
      </p:sp>
      <p:pic>
        <p:nvPicPr>
          <p:cNvPr id="1026" name="Picture 2" descr="ssim graph">
            <a:extLst>
              <a:ext uri="{FF2B5EF4-FFF2-40B4-BE49-F238E27FC236}">
                <a16:creationId xmlns:a16="http://schemas.microsoft.com/office/drawing/2014/main" id="{61426CCF-F733-46C0-976C-E9DA1351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8705"/>
            <a:ext cx="9128760" cy="466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2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5339-3B01-F69C-08FD-117B46C8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6CE506-DCCC-F600-E0E8-CAEF12BF9156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9BE64-E8DC-BD06-B6A0-CFC3B8CEB01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9D22A-0B01-76A1-E3A8-4174D39DBF91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- 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60801-32E2-5FBF-7BFB-F94FA67B86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60D19-8393-C006-A3C7-F6BB43093389}"/>
              </a:ext>
            </a:extLst>
          </p:cNvPr>
          <p:cNvSpPr txBox="1"/>
          <p:nvPr/>
        </p:nvSpPr>
        <p:spPr>
          <a:xfrm>
            <a:off x="558924" y="1188629"/>
            <a:ext cx="717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PSNR comparison.</a:t>
            </a:r>
            <a:endParaRPr lang="en-IN" dirty="0"/>
          </a:p>
        </p:txBody>
      </p:sp>
      <p:pic>
        <p:nvPicPr>
          <p:cNvPr id="2050" name="Picture 2" descr="psnr final">
            <a:extLst>
              <a:ext uri="{FF2B5EF4-FFF2-40B4-BE49-F238E27FC236}">
                <a16:creationId xmlns:a16="http://schemas.microsoft.com/office/drawing/2014/main" id="{C6C890B0-B98D-4092-A188-5E56B3D9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4" y="1653477"/>
            <a:ext cx="10712454" cy="456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76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9F6F-A092-FD8F-8011-36CF509F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77BE09-3DB6-7ED3-93D2-4F2C4CF69BFF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AFC6-73F0-3B5F-317E-789E1D47BC4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07AD2-E1E6-7F41-493F-86A7A947BCBC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8B2AD-B2C7-B420-F9BE-223FE55E17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38F241-1845-BD43-8089-C5AC8C514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8924" y="1498737"/>
            <a:ext cx="491923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PSNR: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34.21 dB (High fidelity)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0.8951 (Close to original image quality)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model maintains visual quality after watermark embedding.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8E9CD-B90E-D21D-0ED3-6E1779B042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8923" y="3054097"/>
            <a:ext cx="49192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 Recovery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95.00% after adversarial attacks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Slight dip in accuracy under cropping due to pixel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7B2B4-1D3E-2C85-6C9F-0C8756A0E045}"/>
              </a:ext>
            </a:extLst>
          </p:cNvPr>
          <p:cNvSpPr txBox="1"/>
          <p:nvPr/>
        </p:nvSpPr>
        <p:spPr>
          <a:xfrm>
            <a:off x="6936259" y="1472059"/>
            <a:ext cx="4539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Flickr8k (AI-generated and natural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Attacks Simulated: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 Noise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JPEG Compression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Cropping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Blurring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Resilient to: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Cropping, Gaussian noise, JPEG compression, and blurring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73502-EB35-48B0-BDFB-1667E3789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" y="4678680"/>
            <a:ext cx="11224314" cy="17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76D51F-DBD1-4B32-BE48-96531D6F2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" y="1669473"/>
            <a:ext cx="4909898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DC70F-E383-4F6D-9F9A-0E813752D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4" y="166947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Work-let Closure Details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" y="798941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Code Upload details: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9806"/>
              </p:ext>
            </p:extLst>
          </p:nvPr>
        </p:nvGraphicFramePr>
        <p:xfrm>
          <a:off x="694394" y="1477829"/>
          <a:ext cx="10080287" cy="213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387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504190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 baseline="0" dirty="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Model and Algorithm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CNN + </a:t>
                      </a:r>
                      <a:r>
                        <a:rPr lang="en-IN" sz="1400" dirty="0" err="1"/>
                        <a:t>ViT</a:t>
                      </a:r>
                      <a:r>
                        <a:rPr lang="en-IN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Is Mid review, end review report uploaded</a:t>
                      </a:r>
                      <a:r>
                        <a:rPr lang="en-IN" sz="1400" baseline="0" dirty="0"/>
                        <a:t> on Git ?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Link for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https://github.ecodesamsung.com/SRIB-PRISM/Robust-Invisible-Watermarking-for-AI-Generated-Images-Using-CNN-ViT/blob/main/README.md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739489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 details (if applicable):</a:t>
            </a:r>
          </a:p>
          <a:p>
            <a:pPr marL="742950" lvl="1" indent="-285750" algn="just">
              <a:buFontTx/>
              <a:buChar char="-"/>
            </a:pPr>
            <a:endParaRPr lang="en-IN" sz="1200" dirty="0">
              <a:solidFill>
                <a:srgbClr val="0E4094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06162"/>
              </p:ext>
            </p:extLst>
          </p:nvPr>
        </p:nvGraphicFramePr>
        <p:xfrm>
          <a:off x="690881" y="4394306"/>
          <a:ext cx="10083800" cy="190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99">
                  <a:extLst>
                    <a:ext uri="{9D8B030D-6E8A-4147-A177-3AD203B41FA5}">
                      <a16:colId xmlns:a16="http://schemas.microsoft.com/office/drawing/2014/main" val="159236196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80671646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64769648"/>
                    </a:ext>
                  </a:extLst>
                </a:gridCol>
                <a:gridCol w="2026921">
                  <a:extLst>
                    <a:ext uri="{9D8B030D-6E8A-4147-A177-3AD203B41FA5}">
                      <a16:colId xmlns:a16="http://schemas.microsoft.com/office/drawing/2014/main" val="609652109"/>
                    </a:ext>
                  </a:extLst>
                </a:gridCol>
              </a:tblGrid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Folder 3……..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3140"/>
                  </a:ext>
                </a:extLst>
              </a:tr>
              <a:tr h="45585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E4094"/>
                          </a:solidFill>
                        </a:rPr>
                        <a:t>Name &amp; Type of Data (Audio/Image/Video)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Flicker 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86457"/>
                  </a:ext>
                </a:extLst>
              </a:tr>
              <a:tr h="318790">
                <a:tc>
                  <a:txBody>
                    <a:bodyPr/>
                    <a:lstStyle/>
                    <a:p>
                      <a:r>
                        <a:rPr lang="en-IN" sz="1400" dirty="0"/>
                        <a:t>Number</a:t>
                      </a:r>
                      <a:r>
                        <a:rPr lang="en-IN" sz="1400" baseline="0" dirty="0"/>
                        <a:t> of data points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3339"/>
                  </a:ext>
                </a:extLst>
              </a:tr>
              <a:tr h="319098">
                <a:tc>
                  <a:txBody>
                    <a:bodyPr/>
                    <a:lstStyle/>
                    <a:p>
                      <a:r>
                        <a:rPr lang="en-IN" sz="1400" dirty="0"/>
                        <a:t>Source</a:t>
                      </a:r>
                      <a:r>
                        <a:rPr lang="en-IN" sz="1400" baseline="0" dirty="0"/>
                        <a:t> of Data (self collected, Scrapped, available on open source)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Open Source Datasets 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8182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r>
                        <a:rPr lang="en-IN" sz="1400" dirty="0"/>
                        <a:t>Google drive link/ git link to access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219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1121" y="6397166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Note: If data uploaded on google drive, access to be shared to </a:t>
            </a:r>
            <a:r>
              <a:rPr lang="en-IN" sz="1200" dirty="0">
                <a:hlinkClick r:id="rId3"/>
              </a:rPr>
              <a:t>prism.srib@gmail.com</a:t>
            </a:r>
            <a:endParaRPr lang="en-IN" sz="1200" dirty="0"/>
          </a:p>
          <a:p>
            <a:pPr algn="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4CF29C-A072-4781-BF19-793F68950CFD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753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SimSun</vt:lpstr>
      <vt:lpstr>Aptos</vt:lpstr>
      <vt:lpstr>Arial</vt:lpstr>
      <vt:lpstr>calibri</vt:lpstr>
      <vt:lpstr>calibri</vt:lpstr>
      <vt:lpstr>Calibri Light</vt:lpstr>
      <vt:lpstr>Edwardian Script ITC</vt:lpstr>
      <vt:lpstr>Google Sans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Ridhi</cp:lastModifiedBy>
  <cp:revision>35</cp:revision>
  <dcterms:created xsi:type="dcterms:W3CDTF">2019-07-24T12:22:39Z</dcterms:created>
  <dcterms:modified xsi:type="dcterms:W3CDTF">2025-07-08T08:53:01Z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