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83563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4120" y="3682800"/>
            <a:ext cx="83563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65960" y="368280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84120" y="368280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83563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84120" y="941760"/>
            <a:ext cx="83563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274040" y="941760"/>
            <a:ext cx="6576480" cy="52473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274040" y="941760"/>
            <a:ext cx="6576480" cy="5247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384120" y="941760"/>
            <a:ext cx="8356320" cy="524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83563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387720" y="24480"/>
            <a:ext cx="8352720" cy="25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84120" y="368280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84120" y="941760"/>
            <a:ext cx="8356320" cy="524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5960" y="368280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4120" y="3682800"/>
            <a:ext cx="83563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83563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84120" y="3682800"/>
            <a:ext cx="83563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5960" y="368280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84120" y="368280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83563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4120" y="941760"/>
            <a:ext cx="83563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274040" y="941760"/>
            <a:ext cx="6576480" cy="5247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1274040" y="941760"/>
            <a:ext cx="6576480" cy="5247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83563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87720" y="24480"/>
            <a:ext cx="8352720" cy="25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4120" y="368280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5247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5960" y="368280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412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5960" y="941760"/>
            <a:ext cx="40777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4120" y="3682800"/>
            <a:ext cx="8356320" cy="250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-21600" y="-10800"/>
            <a:ext cx="9235080" cy="6931080"/>
          </a:xfrm>
          <a:prstGeom prst="rect">
            <a:avLst/>
          </a:prstGeom>
          <a:ln w="9360">
            <a:noFill/>
          </a:ln>
        </p:spPr>
      </p:pic>
      <p:sp>
        <p:nvSpPr>
          <p:cNvPr id="1" name="Line 1"/>
          <p:cNvSpPr/>
          <p:nvPr/>
        </p:nvSpPr>
        <p:spPr>
          <a:xfrm>
            <a:off x="-25200" y="6461640"/>
            <a:ext cx="9235080" cy="360"/>
          </a:xfrm>
          <a:prstGeom prst="line">
            <a:avLst/>
          </a:prstGeom>
          <a:ln>
            <a:solidFill>
              <a:srgbClr val="87898a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" name="Picture 2" descr=""/>
          <p:cNvPicPr/>
          <p:nvPr/>
        </p:nvPicPr>
        <p:blipFill>
          <a:blip r:embed="rId3"/>
          <a:stretch/>
        </p:blipFill>
        <p:spPr>
          <a:xfrm>
            <a:off x="3481560" y="6564240"/>
            <a:ext cx="2180880" cy="292320"/>
          </a:xfrm>
          <a:prstGeom prst="rect">
            <a:avLst/>
          </a:prstGeom>
          <a:ln>
            <a:noFill/>
          </a:ln>
        </p:spPr>
      </p:pic>
      <p:sp>
        <p:nvSpPr>
          <p:cNvPr id="3" name="CustomShape 2" hidden="1"/>
          <p:cNvSpPr/>
          <p:nvPr/>
        </p:nvSpPr>
        <p:spPr>
          <a:xfrm>
            <a:off x="380880" y="6655320"/>
            <a:ext cx="9140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8" descr=""/>
          <p:cNvPicPr/>
          <p:nvPr/>
        </p:nvPicPr>
        <p:blipFill>
          <a:blip r:embed="rId4"/>
          <a:srcRect l="0" t="0" r="0" b="32220"/>
          <a:stretch/>
        </p:blipFill>
        <p:spPr>
          <a:xfrm>
            <a:off x="0" y="0"/>
            <a:ext cx="9143640" cy="46479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48720" y="2035440"/>
            <a:ext cx="8091720" cy="59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857880" y="6492960"/>
            <a:ext cx="2133360" cy="364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27/08/17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3141720" y="6492960"/>
            <a:ext cx="2895120" cy="36468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8006760" y="6518880"/>
            <a:ext cx="788760" cy="363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FAC44A-03E1-486C-8D86-F7A6D047A50F}" type="slidenum"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" name="Picture 3" descr=""/>
          <p:cNvPicPr/>
          <p:nvPr/>
        </p:nvPicPr>
        <p:blipFill>
          <a:blip r:embed="rId5"/>
          <a:srcRect l="0" t="0" r="73929" b="0"/>
          <a:stretch/>
        </p:blipFill>
        <p:spPr>
          <a:xfrm>
            <a:off x="7815960" y="6274440"/>
            <a:ext cx="729000" cy="583200"/>
          </a:xfrm>
          <a:prstGeom prst="rect">
            <a:avLst/>
          </a:prstGeom>
          <a:ln>
            <a:noFill/>
          </a:ln>
        </p:spPr>
      </p:pic>
      <p:sp>
        <p:nvSpPr>
          <p:cNvPr id="10" name="CustomShape 7"/>
          <p:cNvSpPr/>
          <p:nvPr/>
        </p:nvSpPr>
        <p:spPr>
          <a:xfrm>
            <a:off x="380880" y="6611760"/>
            <a:ext cx="9140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"/>
          <p:cNvPicPr/>
          <p:nvPr/>
        </p:nvPicPr>
        <p:blipFill>
          <a:blip r:embed="rId2"/>
          <a:stretch/>
        </p:blipFill>
        <p:spPr>
          <a:xfrm>
            <a:off x="-21600" y="-10800"/>
            <a:ext cx="9235080" cy="6931080"/>
          </a:xfrm>
          <a:prstGeom prst="rect">
            <a:avLst/>
          </a:prstGeom>
          <a:ln w="9360">
            <a:noFill/>
          </a:ln>
        </p:spPr>
      </p:pic>
      <p:sp>
        <p:nvSpPr>
          <p:cNvPr id="47" name="Line 1"/>
          <p:cNvSpPr/>
          <p:nvPr/>
        </p:nvSpPr>
        <p:spPr>
          <a:xfrm>
            <a:off x="-25200" y="6461640"/>
            <a:ext cx="9235080" cy="360"/>
          </a:xfrm>
          <a:prstGeom prst="line">
            <a:avLst/>
          </a:prstGeom>
          <a:ln>
            <a:solidFill>
              <a:srgbClr val="87898a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48" name="Picture 2" descr=""/>
          <p:cNvPicPr/>
          <p:nvPr/>
        </p:nvPicPr>
        <p:blipFill>
          <a:blip r:embed="rId3"/>
          <a:stretch/>
        </p:blipFill>
        <p:spPr>
          <a:xfrm>
            <a:off x="3481560" y="6564240"/>
            <a:ext cx="2180880" cy="2923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80880" y="6655320"/>
            <a:ext cx="9140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/>
          </p:nvPr>
        </p:nvSpPr>
        <p:spPr>
          <a:xfrm>
            <a:off x="8006760" y="6518880"/>
            <a:ext cx="788760" cy="3524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4BCA9F-201F-46E9-B2AE-5E05EA7E5361}" type="slidenum"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879480" y="6537960"/>
            <a:ext cx="2133360" cy="364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27/08/17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385920" y="6511320"/>
            <a:ext cx="289512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384120" y="941760"/>
            <a:ext cx="8356320" cy="5247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Seventh Outline LevelClick to edit Master text styles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3120" indent="-228240">
              <a:lnSpc>
                <a:spcPct val="100000"/>
              </a:lnSpc>
              <a:buClr>
                <a:srgbClr val="000000"/>
              </a:buClr>
              <a:buFont typeface="Arial"/>
              <a:buChar char="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116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2282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60488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387720" y="24480"/>
            <a:ext cx="8352720" cy="548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3374640" y="6662160"/>
            <a:ext cx="2405520" cy="195480"/>
          </a:xfrm>
          <a:prstGeom prst="rect">
            <a:avLst/>
          </a:prstGeom>
          <a:solidFill>
            <a:schemeClr val="bg1"/>
          </a:solidFill>
          <a:ln w="12600"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79280" y="2035440"/>
            <a:ext cx="8561160" cy="59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American Express Campus Analyze This 2017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05160" y="3004560"/>
            <a:ext cx="809172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Submission Deck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87720" y="24480"/>
            <a:ext cx="8352720" cy="548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Team Details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185760" y="2462400"/>
          <a:ext cx="8229240" cy="111204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233244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Campus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Roll No.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Mobile No.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Email 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Harshit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Sharma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IIT Roorkee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15113049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7248481491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harshit.sharma6001@gmail.com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28760"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94" name="CustomShape 3"/>
          <p:cNvSpPr/>
          <p:nvPr/>
        </p:nvSpPr>
        <p:spPr>
          <a:xfrm>
            <a:off x="600120" y="1285920"/>
            <a:ext cx="36144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Name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Super_saiyan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7720" y="24480"/>
            <a:ext cx="8352720" cy="548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Estimation Technique Used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16000" y="817560"/>
            <a:ext cx="880488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provide the estimation/modeling technique(s) used to arrive at the solution/equation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44000" y="2160000"/>
            <a:ext cx="8928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Random Forest Regressor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used to impute missing values in mvar9 in Training_Dataset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Principal Component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applied on mvar40,mvar41,mvar42 to transform into one component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applied on mvar43,mvar44,mvar45 to transform into one component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applied on OneHotEncoded mvar12 to transform into one component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Extreme Gradient Boosted Trees(XGBoost)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used to train final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Stratified Shuffle-Split to tune parameters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7720" y="24480"/>
            <a:ext cx="8352720" cy="548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Strategy to decide final list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97280" y="752400"/>
            <a:ext cx="8804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provide the strategy employed to decide the final list for submission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97280" y="1656000"/>
            <a:ext cx="887472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Exploratory Data Analysis was employed to find hidden relations and skewed       continous features were transformed either by taking log or root of a whole number to transform in a uniform manner.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features were formed in compliance with EDA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Problem was handled as multi-class classification, multi-classes being-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‘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None’,’Supp’, ‘Elite’ and ‘Credit’.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Different models were trained on training set and tested on test set from stratified   split of ‘Training_Dataset’, Stratified Split(cv=5) was used as data was very imbalanced.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XGBoost performed better than other models used- Extra Trees Classifier,Logistic Regression, Random Forest Classifier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 Metric used for Cross-validation and selection of model was self-developed.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was the sum of all element values of the matrix obtained after multiplication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(element by element) of Cost matrix ( self defined which tend to minimize False ‘NONE’, False ‘Supp’, False ‘Elite, False ‘Credit’) and Confusion Matrix of the model applied.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" y="864000"/>
            <a:ext cx="8784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6) Predictions were not simply used but probabilities were calculated using predictproba() method.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7) As probability of ‘None’ was more in more than 9000 cases therefore such 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Threshold for probability was selected for ‘None’ predicted class so that other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Entries number upto 1000.)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i.e. cases in which predicted probability of ‘None’ was greater than 0.642 were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Discarded.)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9) 1000 top probabilty entries were selected and sorted in decreasing fashion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7720" y="24480"/>
            <a:ext cx="8352720" cy="548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Details of each Variable used in the logic/mode/strategy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7280" y="752400"/>
            <a:ext cx="88048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provide details of each variable used in the final logic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197280" y="1656000"/>
            <a:ext cx="880272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 dropped- mvar1,mvar40,mvar41,mvar42,cm_key,mvar44,mvar45,mvar46,mvar47,mvar48, mvar49, mvar50,mvar51,mvar12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Variables added-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(mvar40,mvar41,mvar42)-PCA transformed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(mvar43,mvar44,mvar45)-PCA transformed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mvar20-mvar28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mvar21-mvar29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 mvar22-mvar30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6) mvar23- mvar31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7) mvar9-mvar36-mvar37-mvar38-mvar39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8) mvar4/mvar2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9) (mvar14+mvar15)/mvar13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10) mvar2= mvar2+1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 were used as it is or transfomed versions of those variables were used.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10368000" y="2808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7720" y="24480"/>
            <a:ext cx="8352720" cy="548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Reasons for Technique(s) Used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97280" y="752400"/>
            <a:ext cx="88048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do you think this is the best technique(s) for this particular problem?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144000" y="1800000"/>
            <a:ext cx="8640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the data is imbalanced and as crossvalidation suggested XGBoost was used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(it could be further improved by ensemble techniques)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Budget was important therefore cost matrix was important and so was the final sorting of probabilities as highest likely customer to accept the offer must be called first.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XGBoost also takes care of imbalanced data itself without user specifying class-weights or sample weights to make up for high imbalance.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2952000" y="4765680"/>
            <a:ext cx="70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2572</TotalTime>
  <Application>LibreOffice/5.1.6.2$Linux_X86_64 LibreOffice_project/10m0$Build-2</Application>
  <Words>96</Words>
  <Paragraphs>17</Paragraphs>
  <Company>American Express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2013-03-25T08:52:41Z</dcterms:created>
  <dc:creator>Author: Rachna Gothi</dc:creator>
  <dc:description/>
  <dc:language>en-IN</dc:language>
  <cp:lastModifiedBy/>
  <cp:lastPrinted>2011-08-01T15:38:59Z</cp:lastPrinted>
  <dcterms:modified xsi:type="dcterms:W3CDTF">2017-08-27T23:50:18Z</dcterms:modified>
  <cp:revision>248</cp:revision>
  <dc:subject/>
  <dc:title>Analyze This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Tanya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Tanya Joshi</vt:lpwstr>
  </property>
  <property fmtid="{D5CDD505-2E9C-101B-9397-08002B2CF9AE}" pid="6" name="AppVersion">
    <vt:lpwstr>15.0000</vt:lpwstr>
  </property>
  <property fmtid="{D5CDD505-2E9C-101B-9397-08002B2CF9AE}" pid="7" name="Company">
    <vt:lpwstr>American Express</vt:lpwstr>
  </property>
  <property fmtid="{D5CDD505-2E9C-101B-9397-08002B2CF9AE}" pid="8" name="HiddenSlides">
    <vt:i4>0</vt:i4>
  </property>
  <property fmtid="{D5CDD505-2E9C-101B-9397-08002B2CF9AE}" pid="9" name="HyperlinksChanged">
    <vt:bool>0</vt:bool>
  </property>
  <property fmtid="{D5CDD505-2E9C-101B-9397-08002B2CF9AE}" pid="10" name="LinksUpToDate">
    <vt:bool>0</vt:bool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On-screen Show (4:3)</vt:lpwstr>
  </property>
  <property fmtid="{D5CDD505-2E9C-101B-9397-08002B2CF9AE}" pid="14" name="ScaleCrop">
    <vt:bool>0</vt:bool>
  </property>
  <property fmtid="{D5CDD505-2E9C-101B-9397-08002B2CF9AE}" pid="15" name="ShareDoc">
    <vt:bool>0</vt:bool>
  </property>
  <property fmtid="{D5CDD505-2E9C-101B-9397-08002B2CF9AE}" pid="16" name="Slides">
    <vt:i4>6</vt:i4>
  </property>
</Properties>
</file>