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r>
              <a:rPr b="0" lang="en-IN" sz="5200" spc="-1" strike="noStrike">
                <a:solidFill>
                  <a:srgbClr val="000000"/>
                </a:solidFill>
                <a:latin typeface="Arial"/>
              </a:rPr>
              <a:t>Click to edit the title text format</a:t>
            </a:r>
            <a:endParaRPr b="0" lang="en-IN"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26775FBF-1586-4A53-9DBA-98E8183CF05A}" type="slidenum">
              <a:rPr b="0" lang="en-IN" sz="1000" spc="-1" strike="noStrike">
                <a:solidFill>
                  <a:srgbClr val="595959"/>
                </a:solidFill>
                <a:latin typeface="Arial"/>
                <a:ea typeface="Arial"/>
              </a:rPr>
              <a:t>&lt;number&gt;</a:t>
            </a:fld>
            <a:endParaRPr b="0" lang="en-IN"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C70B497F-9EB5-4CA9-BC89-C028B7403A77}" type="slidenum">
              <a:rPr b="0" lang="en-IN" sz="1000" spc="-1" strike="noStrike">
                <a:solidFill>
                  <a:srgbClr val="595959"/>
                </a:solidFill>
                <a:latin typeface="Arial"/>
                <a:ea typeface="Arial"/>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11760" y="744480"/>
            <a:ext cx="8520120" cy="2052360"/>
          </a:xfrm>
          <a:prstGeom prst="rect">
            <a:avLst/>
          </a:prstGeom>
          <a:noFill/>
          <a:ln>
            <a:noFill/>
          </a:ln>
        </p:spPr>
        <p:txBody>
          <a:bodyPr tIns="91440" bIns="91440" anchor="b"/>
          <a:p>
            <a:pPr algn="ctr">
              <a:lnSpc>
                <a:spcPct val="100000"/>
              </a:lnSpc>
            </a:pPr>
            <a:r>
              <a:rPr b="0" lang="en-IN" sz="5200" spc="-1" strike="noStrike">
                <a:solidFill>
                  <a:srgbClr val="000000"/>
                </a:solidFill>
                <a:latin typeface="Arial"/>
                <a:ea typeface="Arial"/>
              </a:rPr>
              <a:t>ZS Young Data Scientist Challenge - 2018</a:t>
            </a:r>
            <a:endParaRPr b="0" lang="en-IN" sz="5200" spc="-1" strike="noStrike">
              <a:solidFill>
                <a:srgbClr val="000000"/>
              </a:solidFill>
              <a:latin typeface="Arial"/>
            </a:endParaRPr>
          </a:p>
        </p:txBody>
      </p:sp>
      <p:sp>
        <p:nvSpPr>
          <p:cNvPr id="79" name="TextShape 2"/>
          <p:cNvSpPr txBox="1"/>
          <p:nvPr/>
        </p:nvSpPr>
        <p:spPr>
          <a:xfrm>
            <a:off x="311760" y="2834280"/>
            <a:ext cx="8520120" cy="792360"/>
          </a:xfrm>
          <a:prstGeom prst="rect">
            <a:avLst/>
          </a:prstGeom>
          <a:noFill/>
          <a:ln>
            <a:noFill/>
          </a:ln>
        </p:spPr>
        <p:txBody>
          <a:bodyPr tIns="91440" bIns="91440"/>
          <a:p>
            <a:pPr algn="ctr"/>
            <a:endParaRPr b="0" lang="en-IN"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0000"/>
                </a:solidFill>
                <a:latin typeface="Arial"/>
                <a:ea typeface="Arial"/>
              </a:rPr>
              <a:t>Data preprocessing steps</a:t>
            </a:r>
            <a:endParaRPr b="0" lang="en-IN" sz="2800" spc="-1" strike="noStrike">
              <a:solidFill>
                <a:srgbClr val="000000"/>
              </a:solidFill>
              <a:latin typeface="Arial"/>
            </a:endParaRPr>
          </a:p>
        </p:txBody>
      </p:sp>
      <p:sp>
        <p:nvSpPr>
          <p:cNvPr id="81" name="TextShape 2"/>
          <p:cNvSpPr txBox="1"/>
          <p:nvPr/>
        </p:nvSpPr>
        <p:spPr>
          <a:xfrm>
            <a:off x="311760" y="1152360"/>
            <a:ext cx="8520120" cy="3416040"/>
          </a:xfrm>
          <a:prstGeom prst="rect">
            <a:avLst/>
          </a:prstGeom>
          <a:noFill/>
          <a:ln>
            <a:noFill/>
          </a:ln>
        </p:spPr>
        <p:txBody>
          <a:bodyPr tIns="91440" bIns="91440"/>
          <a:p>
            <a:pPr marL="457200" indent="-342720">
              <a:lnSpc>
                <a:spcPct val="115000"/>
              </a:lnSpc>
              <a:buClr>
                <a:srgbClr val="595959"/>
              </a:buClr>
              <a:buFont typeface="Arial"/>
              <a:buChar char="●"/>
            </a:pPr>
            <a:r>
              <a:rPr b="0" lang="en-IN" sz="1800" spc="-1" strike="noStrike">
                <a:solidFill>
                  <a:srgbClr val="595959"/>
                </a:solidFill>
                <a:latin typeface="Arial"/>
                <a:ea typeface="Arial"/>
              </a:rPr>
              <a:t>Each series across the resolution country x product is treated as a different time series</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As predictions are to be made on a monthly basis but the data is on weekly basis so it is aggregated to monthly basis first by adding total sales for all weeks of the month</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Monthly expense and no of holidays in a month are also added as features to be used</a:t>
            </a:r>
            <a:endParaRPr b="0" lang="en-IN" sz="18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0000"/>
                </a:solidFill>
                <a:latin typeface="Arial"/>
                <a:ea typeface="Arial"/>
              </a:rPr>
              <a:t>Key observations</a:t>
            </a:r>
            <a:endParaRPr b="0" lang="en-IN" sz="2800" spc="-1" strike="noStrike">
              <a:solidFill>
                <a:srgbClr val="000000"/>
              </a:solidFill>
              <a:latin typeface="Arial"/>
            </a:endParaRPr>
          </a:p>
        </p:txBody>
      </p:sp>
      <p:sp>
        <p:nvSpPr>
          <p:cNvPr id="83" name="TextShape 2"/>
          <p:cNvSpPr txBox="1"/>
          <p:nvPr/>
        </p:nvSpPr>
        <p:spPr>
          <a:xfrm>
            <a:off x="311760" y="1152360"/>
            <a:ext cx="8520120" cy="3416040"/>
          </a:xfrm>
          <a:prstGeom prst="rect">
            <a:avLst/>
          </a:prstGeom>
          <a:noFill/>
          <a:ln>
            <a:noFill/>
          </a:ln>
        </p:spPr>
        <p:txBody>
          <a:bodyPr tIns="91440" bIns="91440"/>
          <a:p>
            <a:pPr marL="457200" indent="-342720">
              <a:lnSpc>
                <a:spcPct val="115000"/>
              </a:lnSpc>
              <a:buClr>
                <a:srgbClr val="595959"/>
              </a:buClr>
              <a:buFont typeface="Arial"/>
              <a:buChar char="●"/>
            </a:pPr>
            <a:r>
              <a:rPr b="0" lang="en-IN" sz="1800" spc="-1" strike="noStrike">
                <a:solidFill>
                  <a:srgbClr val="595959"/>
                </a:solidFill>
                <a:latin typeface="Arial"/>
                <a:ea typeface="Arial"/>
              </a:rPr>
              <a:t>Most important finding was how the sales have recently began to rise in some cases and decline in others so while modelling recent data points were given more weightage while modelling</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There is a seasonal trend in some time series, that is also taken in account</a:t>
            </a:r>
            <a:endParaRPr b="0" lang="en-IN" sz="18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0000"/>
                </a:solidFill>
                <a:latin typeface="Arial"/>
                <a:ea typeface="Arial"/>
              </a:rPr>
              <a:t>Model Choice</a:t>
            </a:r>
            <a:endParaRPr b="0" lang="en-IN" sz="2800" spc="-1" strike="noStrike">
              <a:solidFill>
                <a:srgbClr val="000000"/>
              </a:solidFill>
              <a:latin typeface="Arial"/>
            </a:endParaRPr>
          </a:p>
        </p:txBody>
      </p:sp>
      <p:sp>
        <p:nvSpPr>
          <p:cNvPr id="85" name="TextShape 2"/>
          <p:cNvSpPr txBox="1"/>
          <p:nvPr/>
        </p:nvSpPr>
        <p:spPr>
          <a:xfrm>
            <a:off x="311760" y="1152360"/>
            <a:ext cx="8520120" cy="3416040"/>
          </a:xfrm>
          <a:prstGeom prst="rect">
            <a:avLst/>
          </a:prstGeom>
          <a:noFill/>
          <a:ln>
            <a:noFill/>
          </a:ln>
        </p:spPr>
        <p:txBody>
          <a:bodyPr tIns="91440" bIns="91440"/>
          <a:p>
            <a:pPr marL="457200" indent="-342720">
              <a:lnSpc>
                <a:spcPct val="115000"/>
              </a:lnSpc>
              <a:buClr>
                <a:srgbClr val="595959"/>
              </a:buClr>
              <a:buFont typeface="Arial"/>
              <a:buChar char="●"/>
            </a:pPr>
            <a:r>
              <a:rPr b="0" lang="en-IN" sz="1800" spc="-1" strike="noStrike">
                <a:solidFill>
                  <a:srgbClr val="595959"/>
                </a:solidFill>
                <a:latin typeface="Arial"/>
                <a:ea typeface="Arial"/>
              </a:rPr>
              <a:t>Weighted average of two models was used to get the final submission.</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First- XGBoost Regressor, the time series were taken as a regression problem with features - ‘year’, ‘month’, ‘expense’, ‘ no of holidays’ with sample weightage given 25% more weightage to last 9 months training data</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Second FBProphet model, this was used to get various features such as trend, seasonality and finally make predictions</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The final submission were calculated as 0.8*fbprophet + 0.2*xgboost</a:t>
            </a:r>
            <a:endParaRPr b="0" lang="en-IN" sz="1800" spc="-1" strike="noStrike">
              <a:solidFill>
                <a:srgbClr val="000000"/>
              </a:solidFill>
              <a:latin typeface="Arial"/>
            </a:endParaRPr>
          </a:p>
          <a:p>
            <a:pPr>
              <a:lnSpc>
                <a:spcPct val="115000"/>
              </a:lnSpc>
              <a:spcBef>
                <a:spcPts val="1599"/>
              </a:spcBef>
              <a:spcAft>
                <a:spcPts val="1599"/>
              </a:spcAft>
            </a:pPr>
            <a:r>
              <a:rPr b="0" lang="en-IN" sz="1800" spc="-1" strike="noStrike">
                <a:solidFill>
                  <a:srgbClr val="595959"/>
                </a:solidFill>
                <a:latin typeface="Arial"/>
                <a:ea typeface="Arial"/>
              </a:rPr>
              <a:t> </a:t>
            </a:r>
            <a:endParaRPr b="0" lang="en-IN" sz="18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0000"/>
                </a:solidFill>
                <a:latin typeface="Arial"/>
                <a:ea typeface="Arial"/>
              </a:rPr>
              <a:t>Expected error</a:t>
            </a:r>
            <a:endParaRPr b="0" lang="en-IN" sz="2800" spc="-1" strike="noStrike">
              <a:solidFill>
                <a:srgbClr val="000000"/>
              </a:solidFill>
              <a:latin typeface="Arial"/>
            </a:endParaRPr>
          </a:p>
        </p:txBody>
      </p:sp>
      <p:sp>
        <p:nvSpPr>
          <p:cNvPr id="87"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0" lang="en-IN" sz="1800" spc="-1" strike="noStrike">
                <a:solidFill>
                  <a:srgbClr val="595959"/>
                </a:solidFill>
                <a:latin typeface="Arial"/>
                <a:ea typeface="Arial"/>
              </a:rPr>
              <a:t>The expected error is - 42.53 (SMAPE)</a:t>
            </a:r>
            <a:endParaRPr b="0" lang="en-IN" sz="180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11760" y="444960"/>
            <a:ext cx="8520120" cy="572400"/>
          </a:xfrm>
          <a:prstGeom prst="rect">
            <a:avLst/>
          </a:prstGeom>
          <a:noFill/>
          <a:ln>
            <a:noFill/>
          </a:ln>
        </p:spPr>
        <p:txBody>
          <a:bodyPr tIns="91440" bIns="91440"/>
          <a:p>
            <a:pPr>
              <a:lnSpc>
                <a:spcPct val="100000"/>
              </a:lnSpc>
            </a:pPr>
            <a:r>
              <a:rPr b="0" lang="en-IN" sz="2800" spc="-1" strike="noStrike">
                <a:solidFill>
                  <a:srgbClr val="000000"/>
                </a:solidFill>
                <a:latin typeface="Arial"/>
                <a:ea typeface="Arial"/>
              </a:rPr>
              <a:t>Top 5 most significant variable</a:t>
            </a:r>
            <a:endParaRPr b="0" lang="en-IN" sz="2800" spc="-1" strike="noStrike">
              <a:solidFill>
                <a:srgbClr val="000000"/>
              </a:solidFill>
              <a:latin typeface="Arial"/>
            </a:endParaRPr>
          </a:p>
        </p:txBody>
      </p:sp>
      <p:sp>
        <p:nvSpPr>
          <p:cNvPr id="89" name="TextShape 2"/>
          <p:cNvSpPr txBox="1"/>
          <p:nvPr/>
        </p:nvSpPr>
        <p:spPr>
          <a:xfrm>
            <a:off x="311760" y="1152360"/>
            <a:ext cx="8520120" cy="3416040"/>
          </a:xfrm>
          <a:prstGeom prst="rect">
            <a:avLst/>
          </a:prstGeom>
          <a:noFill/>
          <a:ln>
            <a:noFill/>
          </a:ln>
        </p:spPr>
        <p:txBody>
          <a:bodyPr tIns="91440" bIns="91440"/>
          <a:p>
            <a:pPr>
              <a:lnSpc>
                <a:spcPct val="115000"/>
              </a:lnSpc>
            </a:pPr>
            <a:r>
              <a:rPr b="0" lang="en-IN" sz="1800" spc="-1" strike="noStrike">
                <a:solidFill>
                  <a:srgbClr val="595959"/>
                </a:solidFill>
                <a:latin typeface="Arial"/>
                <a:ea typeface="Arial"/>
              </a:rPr>
              <a:t>Variables used are - </a:t>
            </a:r>
            <a:endParaRPr b="0" lang="en-IN" sz="1800" spc="-1" strike="noStrike">
              <a:solidFill>
                <a:srgbClr val="000000"/>
              </a:solidFill>
              <a:latin typeface="Arial"/>
            </a:endParaRPr>
          </a:p>
          <a:p>
            <a:pPr marL="457200" indent="-342720">
              <a:lnSpc>
                <a:spcPct val="115000"/>
              </a:lnSpc>
              <a:spcBef>
                <a:spcPts val="1599"/>
              </a:spcBef>
              <a:buClr>
                <a:srgbClr val="595959"/>
              </a:buClr>
              <a:buFont typeface="Arial"/>
              <a:buChar char="●"/>
            </a:pPr>
            <a:r>
              <a:rPr b="0" lang="en-IN" sz="1800" spc="-1" strike="noStrike">
                <a:solidFill>
                  <a:srgbClr val="595959"/>
                </a:solidFill>
                <a:latin typeface="Arial"/>
                <a:ea typeface="Arial"/>
              </a:rPr>
              <a:t>Year</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Month</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Monthly expense</a:t>
            </a:r>
            <a:endParaRPr b="0" lang="en-IN" sz="1800" spc="-1" strike="noStrike">
              <a:solidFill>
                <a:srgbClr val="000000"/>
              </a:solidFill>
              <a:latin typeface="Arial"/>
            </a:endParaRPr>
          </a:p>
          <a:p>
            <a:pPr marL="457200" indent="-342720">
              <a:lnSpc>
                <a:spcPct val="115000"/>
              </a:lnSpc>
              <a:buClr>
                <a:srgbClr val="595959"/>
              </a:buClr>
              <a:buFont typeface="Arial"/>
              <a:buChar char="●"/>
            </a:pPr>
            <a:r>
              <a:rPr b="0" lang="en-IN" sz="1800" spc="-1" strike="noStrike">
                <a:solidFill>
                  <a:srgbClr val="595959"/>
                </a:solidFill>
                <a:latin typeface="Arial"/>
                <a:ea typeface="Arial"/>
              </a:rPr>
              <a:t>No of holidays in thaat month</a:t>
            </a:r>
            <a:endParaRPr b="0" lang="en-IN" sz="180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2018-07-23T17:52:14Z</dcterms:modified>
  <cp:revision>1</cp:revision>
  <dc:subject/>
  <dc:title/>
</cp:coreProperties>
</file>