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57" r:id="rId3"/>
    <p:sldId id="265" r:id="rId4"/>
    <p:sldId id="266" r:id="rId5"/>
    <p:sldId id="267" r:id="rId6"/>
    <p:sldId id="268" r:id="rId7"/>
    <p:sldId id="271" r:id="rId8"/>
    <p:sldId id="274"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328"/>
    <a:srgbClr val="25262A"/>
    <a:srgbClr val="1D1F24"/>
    <a:srgbClr val="1C1C24"/>
    <a:srgbClr val="2325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outlineViewPr>
    <p:cViewPr>
      <p:scale>
        <a:sx n="33" d="100"/>
        <a:sy n="33" d="100"/>
      </p:scale>
      <p:origin x="0" y="-2693"/>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F7E020-5605-4487-950A-CA7C5C546E5E}" type="datetimeFigureOut">
              <a:rPr lang="en-IN" smtClean="0"/>
              <a:t>23-06-2023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BCF75-9F08-4578-AD2B-315AEDE10374}" type="slidenum">
              <a:rPr lang="en-IN" smtClean="0"/>
              <a:t>‹#›</a:t>
            </a:fld>
            <a:endParaRPr lang="en-IN"/>
          </a:p>
        </p:txBody>
      </p:sp>
    </p:spTree>
    <p:extLst>
      <p:ext uri="{BB962C8B-B14F-4D97-AF65-F5344CB8AC3E}">
        <p14:creationId xmlns:p14="http://schemas.microsoft.com/office/powerpoint/2010/main" val="1927757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80d1f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80d1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80d1f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80d1f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30cf79b1f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30cf79b1f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c6f80d1f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c6f80d1f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FE32-0C62-9E21-04E7-242B5EF038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44E592-29BD-27FC-4460-214D1E8BAF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992AF5-B84D-E899-A52E-490042E8A46A}"/>
              </a:ext>
            </a:extLst>
          </p:cNvPr>
          <p:cNvSpPr>
            <a:spLocks noGrp="1"/>
          </p:cNvSpPr>
          <p:nvPr>
            <p:ph type="dt" sz="half" idx="10"/>
          </p:nvPr>
        </p:nvSpPr>
        <p:spPr/>
        <p:txBody>
          <a:bodyPr/>
          <a:lstStyle/>
          <a:p>
            <a:fld id="{7C34146E-DECA-4618-8051-78101F44D7D3}" type="datetimeFigureOut">
              <a:rPr lang="en-IN" smtClean="0"/>
              <a:t>23-06-2023</a:t>
            </a:fld>
            <a:endParaRPr lang="en-IN"/>
          </a:p>
        </p:txBody>
      </p:sp>
      <p:sp>
        <p:nvSpPr>
          <p:cNvPr id="5" name="Footer Placeholder 4">
            <a:extLst>
              <a:ext uri="{FF2B5EF4-FFF2-40B4-BE49-F238E27FC236}">
                <a16:creationId xmlns:a16="http://schemas.microsoft.com/office/drawing/2014/main" id="{420D7831-163B-BF90-71D4-7DF97A3E9A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DED6FE-0751-9513-0E71-4430A5701865}"/>
              </a:ext>
            </a:extLst>
          </p:cNvPr>
          <p:cNvSpPr>
            <a:spLocks noGrp="1"/>
          </p:cNvSpPr>
          <p:nvPr>
            <p:ph type="sldNum" sz="quarter" idx="12"/>
          </p:nvPr>
        </p:nvSpPr>
        <p:spPr/>
        <p:txBody>
          <a:bodyPr/>
          <a:lstStyle/>
          <a:p>
            <a:fld id="{0ADDA798-0369-4AC1-9A2D-52D865A528AA}" type="slidenum">
              <a:rPr lang="en-IN" smtClean="0"/>
              <a:t>‹#›</a:t>
            </a:fld>
            <a:endParaRPr lang="en-IN"/>
          </a:p>
        </p:txBody>
      </p:sp>
    </p:spTree>
    <p:extLst>
      <p:ext uri="{BB962C8B-B14F-4D97-AF65-F5344CB8AC3E}">
        <p14:creationId xmlns:p14="http://schemas.microsoft.com/office/powerpoint/2010/main" val="426488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F625-C300-DFB9-7AAE-84157FB6C1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61F944-1029-F1AB-8565-2C1279EFA6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77B4F7-C9AC-F779-CFE2-144E7A107F97}"/>
              </a:ext>
            </a:extLst>
          </p:cNvPr>
          <p:cNvSpPr>
            <a:spLocks noGrp="1"/>
          </p:cNvSpPr>
          <p:nvPr>
            <p:ph type="dt" sz="half" idx="10"/>
          </p:nvPr>
        </p:nvSpPr>
        <p:spPr/>
        <p:txBody>
          <a:bodyPr/>
          <a:lstStyle/>
          <a:p>
            <a:fld id="{7C34146E-DECA-4618-8051-78101F44D7D3}" type="datetimeFigureOut">
              <a:rPr lang="en-IN" smtClean="0"/>
              <a:t>23-06-2023</a:t>
            </a:fld>
            <a:endParaRPr lang="en-IN"/>
          </a:p>
        </p:txBody>
      </p:sp>
      <p:sp>
        <p:nvSpPr>
          <p:cNvPr id="5" name="Footer Placeholder 4">
            <a:extLst>
              <a:ext uri="{FF2B5EF4-FFF2-40B4-BE49-F238E27FC236}">
                <a16:creationId xmlns:a16="http://schemas.microsoft.com/office/drawing/2014/main" id="{0001D607-6A16-B1DF-47B5-BFB45E8906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8A1880-52D9-8AF8-4C06-670C6C2F2049}"/>
              </a:ext>
            </a:extLst>
          </p:cNvPr>
          <p:cNvSpPr>
            <a:spLocks noGrp="1"/>
          </p:cNvSpPr>
          <p:nvPr>
            <p:ph type="sldNum" sz="quarter" idx="12"/>
          </p:nvPr>
        </p:nvSpPr>
        <p:spPr/>
        <p:txBody>
          <a:bodyPr/>
          <a:lstStyle/>
          <a:p>
            <a:fld id="{0ADDA798-0369-4AC1-9A2D-52D865A528AA}" type="slidenum">
              <a:rPr lang="en-IN" smtClean="0"/>
              <a:t>‹#›</a:t>
            </a:fld>
            <a:endParaRPr lang="en-IN"/>
          </a:p>
        </p:txBody>
      </p:sp>
    </p:spTree>
    <p:extLst>
      <p:ext uri="{BB962C8B-B14F-4D97-AF65-F5344CB8AC3E}">
        <p14:creationId xmlns:p14="http://schemas.microsoft.com/office/powerpoint/2010/main" val="1109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E3980E-FDF7-5B91-337A-7A4B5F117C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B1DA88-F20C-B9BB-3284-6E46E75A7A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825106-2533-40E4-FF12-DCEEFB588DE4}"/>
              </a:ext>
            </a:extLst>
          </p:cNvPr>
          <p:cNvSpPr>
            <a:spLocks noGrp="1"/>
          </p:cNvSpPr>
          <p:nvPr>
            <p:ph type="dt" sz="half" idx="10"/>
          </p:nvPr>
        </p:nvSpPr>
        <p:spPr/>
        <p:txBody>
          <a:bodyPr/>
          <a:lstStyle/>
          <a:p>
            <a:fld id="{7C34146E-DECA-4618-8051-78101F44D7D3}" type="datetimeFigureOut">
              <a:rPr lang="en-IN" smtClean="0"/>
              <a:t>23-06-2023</a:t>
            </a:fld>
            <a:endParaRPr lang="en-IN"/>
          </a:p>
        </p:txBody>
      </p:sp>
      <p:sp>
        <p:nvSpPr>
          <p:cNvPr id="5" name="Footer Placeholder 4">
            <a:extLst>
              <a:ext uri="{FF2B5EF4-FFF2-40B4-BE49-F238E27FC236}">
                <a16:creationId xmlns:a16="http://schemas.microsoft.com/office/drawing/2014/main" id="{DC19541C-4BF6-EA47-DC9E-8F2B599DD0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46B118-501E-081B-57E0-A3FF7A1E828B}"/>
              </a:ext>
            </a:extLst>
          </p:cNvPr>
          <p:cNvSpPr>
            <a:spLocks noGrp="1"/>
          </p:cNvSpPr>
          <p:nvPr>
            <p:ph type="sldNum" sz="quarter" idx="12"/>
          </p:nvPr>
        </p:nvSpPr>
        <p:spPr/>
        <p:txBody>
          <a:bodyPr/>
          <a:lstStyle/>
          <a:p>
            <a:fld id="{0ADDA798-0369-4AC1-9A2D-52D865A528AA}" type="slidenum">
              <a:rPr lang="en-IN" smtClean="0"/>
              <a:t>‹#›</a:t>
            </a:fld>
            <a:endParaRPr lang="en-IN"/>
          </a:p>
        </p:txBody>
      </p:sp>
    </p:spTree>
    <p:extLst>
      <p:ext uri="{BB962C8B-B14F-4D97-AF65-F5344CB8AC3E}">
        <p14:creationId xmlns:p14="http://schemas.microsoft.com/office/powerpoint/2010/main" val="2587461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cxnSp>
        <p:nvCxnSpPr>
          <p:cNvPr id="20" name="Google Shape;20;p4"/>
          <p:cNvCxnSpPr/>
          <p:nvPr/>
        </p:nvCxnSpPr>
        <p:spPr>
          <a:xfrm>
            <a:off x="572267" y="1700769"/>
            <a:ext cx="8188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415600" y="496667"/>
            <a:ext cx="11360800" cy="978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415600" y="1958433"/>
            <a:ext cx="11360800" cy="4133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3" name="Google Shape;23;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13782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6096000" y="233"/>
            <a:ext cx="60960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3" name="Google Shape;43;p9"/>
          <p:cNvCxnSpPr/>
          <p:nvPr/>
        </p:nvCxnSpPr>
        <p:spPr>
          <a:xfrm>
            <a:off x="6706233" y="5994000"/>
            <a:ext cx="7696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354000" y="1438333"/>
            <a:ext cx="5393600" cy="2385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600"/>
              <a:buNone/>
              <a:defRPr sz="6133">
                <a:solidFill>
                  <a:schemeClr val="lt1"/>
                </a:solidFill>
              </a:defRPr>
            </a:lvl1pPr>
            <a:lvl2pPr lvl="1" algn="ctr">
              <a:spcBef>
                <a:spcPts val="0"/>
              </a:spcBef>
              <a:spcAft>
                <a:spcPts val="0"/>
              </a:spcAft>
              <a:buClr>
                <a:schemeClr val="lt1"/>
              </a:buClr>
              <a:buSzPts val="4600"/>
              <a:buNone/>
              <a:defRPr sz="6133">
                <a:solidFill>
                  <a:schemeClr val="lt1"/>
                </a:solidFill>
              </a:defRPr>
            </a:lvl2pPr>
            <a:lvl3pPr lvl="2" algn="ctr">
              <a:spcBef>
                <a:spcPts val="0"/>
              </a:spcBef>
              <a:spcAft>
                <a:spcPts val="0"/>
              </a:spcAft>
              <a:buClr>
                <a:schemeClr val="lt1"/>
              </a:buClr>
              <a:buSzPts val="4600"/>
              <a:buNone/>
              <a:defRPr sz="6133">
                <a:solidFill>
                  <a:schemeClr val="lt1"/>
                </a:solidFill>
              </a:defRPr>
            </a:lvl3pPr>
            <a:lvl4pPr lvl="3" algn="ctr">
              <a:spcBef>
                <a:spcPts val="0"/>
              </a:spcBef>
              <a:spcAft>
                <a:spcPts val="0"/>
              </a:spcAft>
              <a:buClr>
                <a:schemeClr val="lt1"/>
              </a:buClr>
              <a:buSzPts val="4600"/>
              <a:buNone/>
              <a:defRPr sz="6133">
                <a:solidFill>
                  <a:schemeClr val="lt1"/>
                </a:solidFill>
              </a:defRPr>
            </a:lvl4pPr>
            <a:lvl5pPr lvl="4" algn="ctr">
              <a:spcBef>
                <a:spcPts val="0"/>
              </a:spcBef>
              <a:spcAft>
                <a:spcPts val="0"/>
              </a:spcAft>
              <a:buClr>
                <a:schemeClr val="lt1"/>
              </a:buClr>
              <a:buSzPts val="4600"/>
              <a:buNone/>
              <a:defRPr sz="6133">
                <a:solidFill>
                  <a:schemeClr val="lt1"/>
                </a:solidFill>
              </a:defRPr>
            </a:lvl5pPr>
            <a:lvl6pPr lvl="5" algn="ctr">
              <a:spcBef>
                <a:spcPts val="0"/>
              </a:spcBef>
              <a:spcAft>
                <a:spcPts val="0"/>
              </a:spcAft>
              <a:buClr>
                <a:schemeClr val="lt1"/>
              </a:buClr>
              <a:buSzPts val="4600"/>
              <a:buNone/>
              <a:defRPr sz="6133">
                <a:solidFill>
                  <a:schemeClr val="lt1"/>
                </a:solidFill>
              </a:defRPr>
            </a:lvl6pPr>
            <a:lvl7pPr lvl="6" algn="ctr">
              <a:spcBef>
                <a:spcPts val="0"/>
              </a:spcBef>
              <a:spcAft>
                <a:spcPts val="0"/>
              </a:spcAft>
              <a:buClr>
                <a:schemeClr val="lt1"/>
              </a:buClr>
              <a:buSzPts val="4600"/>
              <a:buNone/>
              <a:defRPr sz="6133">
                <a:solidFill>
                  <a:schemeClr val="lt1"/>
                </a:solidFill>
              </a:defRPr>
            </a:lvl7pPr>
            <a:lvl8pPr lvl="7" algn="ctr">
              <a:spcBef>
                <a:spcPts val="0"/>
              </a:spcBef>
              <a:spcAft>
                <a:spcPts val="0"/>
              </a:spcAft>
              <a:buClr>
                <a:schemeClr val="lt1"/>
              </a:buClr>
              <a:buSzPts val="4600"/>
              <a:buNone/>
              <a:defRPr sz="6133">
                <a:solidFill>
                  <a:schemeClr val="lt1"/>
                </a:solidFill>
              </a:defRPr>
            </a:lvl8pPr>
            <a:lvl9pPr lvl="8" algn="ctr">
              <a:spcBef>
                <a:spcPts val="0"/>
              </a:spcBef>
              <a:spcAft>
                <a:spcPts val="0"/>
              </a:spcAft>
              <a:buClr>
                <a:schemeClr val="lt1"/>
              </a:buClr>
              <a:buSzPts val="4600"/>
              <a:buNone/>
              <a:defRPr sz="6133">
                <a:solidFill>
                  <a:schemeClr val="lt1"/>
                </a:solidFill>
              </a:defRPr>
            </a:lvl9pPr>
          </a:lstStyle>
          <a:p>
            <a:endParaRPr/>
          </a:p>
        </p:txBody>
      </p:sp>
      <p:sp>
        <p:nvSpPr>
          <p:cNvPr id="45" name="Google Shape;45;p9"/>
          <p:cNvSpPr txBox="1">
            <a:spLocks noGrp="1"/>
          </p:cNvSpPr>
          <p:nvPr>
            <p:ph type="subTitle" idx="1"/>
          </p:nvPr>
        </p:nvSpPr>
        <p:spPr>
          <a:xfrm>
            <a:off x="354000" y="3895201"/>
            <a:ext cx="53936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2533">
                <a:solidFill>
                  <a:schemeClr val="lt1"/>
                </a:solidFill>
              </a:defRPr>
            </a:lvl1pPr>
            <a:lvl2pPr lvl="1" algn="ctr">
              <a:lnSpc>
                <a:spcPct val="100000"/>
              </a:lnSpc>
              <a:spcBef>
                <a:spcPts val="0"/>
              </a:spcBef>
              <a:spcAft>
                <a:spcPts val="0"/>
              </a:spcAft>
              <a:buClr>
                <a:schemeClr val="lt1"/>
              </a:buClr>
              <a:buSzPts val="1900"/>
              <a:buNone/>
              <a:defRPr sz="2533">
                <a:solidFill>
                  <a:schemeClr val="lt1"/>
                </a:solidFill>
              </a:defRPr>
            </a:lvl2pPr>
            <a:lvl3pPr lvl="2" algn="ctr">
              <a:lnSpc>
                <a:spcPct val="100000"/>
              </a:lnSpc>
              <a:spcBef>
                <a:spcPts val="0"/>
              </a:spcBef>
              <a:spcAft>
                <a:spcPts val="0"/>
              </a:spcAft>
              <a:buClr>
                <a:schemeClr val="lt1"/>
              </a:buClr>
              <a:buSzPts val="1900"/>
              <a:buNone/>
              <a:defRPr sz="2533">
                <a:solidFill>
                  <a:schemeClr val="lt1"/>
                </a:solidFill>
              </a:defRPr>
            </a:lvl3pPr>
            <a:lvl4pPr lvl="3" algn="ctr">
              <a:lnSpc>
                <a:spcPct val="100000"/>
              </a:lnSpc>
              <a:spcBef>
                <a:spcPts val="0"/>
              </a:spcBef>
              <a:spcAft>
                <a:spcPts val="0"/>
              </a:spcAft>
              <a:buClr>
                <a:schemeClr val="lt1"/>
              </a:buClr>
              <a:buSzPts val="1900"/>
              <a:buNone/>
              <a:defRPr sz="2533">
                <a:solidFill>
                  <a:schemeClr val="lt1"/>
                </a:solidFill>
              </a:defRPr>
            </a:lvl4pPr>
            <a:lvl5pPr lvl="4" algn="ctr">
              <a:lnSpc>
                <a:spcPct val="100000"/>
              </a:lnSpc>
              <a:spcBef>
                <a:spcPts val="0"/>
              </a:spcBef>
              <a:spcAft>
                <a:spcPts val="0"/>
              </a:spcAft>
              <a:buClr>
                <a:schemeClr val="lt1"/>
              </a:buClr>
              <a:buSzPts val="1900"/>
              <a:buNone/>
              <a:defRPr sz="2533">
                <a:solidFill>
                  <a:schemeClr val="lt1"/>
                </a:solidFill>
              </a:defRPr>
            </a:lvl5pPr>
            <a:lvl6pPr lvl="5" algn="ctr">
              <a:lnSpc>
                <a:spcPct val="100000"/>
              </a:lnSpc>
              <a:spcBef>
                <a:spcPts val="0"/>
              </a:spcBef>
              <a:spcAft>
                <a:spcPts val="0"/>
              </a:spcAft>
              <a:buClr>
                <a:schemeClr val="lt1"/>
              </a:buClr>
              <a:buSzPts val="1900"/>
              <a:buNone/>
              <a:defRPr sz="2533">
                <a:solidFill>
                  <a:schemeClr val="lt1"/>
                </a:solidFill>
              </a:defRPr>
            </a:lvl6pPr>
            <a:lvl7pPr lvl="6" algn="ctr">
              <a:lnSpc>
                <a:spcPct val="100000"/>
              </a:lnSpc>
              <a:spcBef>
                <a:spcPts val="0"/>
              </a:spcBef>
              <a:spcAft>
                <a:spcPts val="0"/>
              </a:spcAft>
              <a:buClr>
                <a:schemeClr val="lt1"/>
              </a:buClr>
              <a:buSzPts val="1900"/>
              <a:buNone/>
              <a:defRPr sz="2533">
                <a:solidFill>
                  <a:schemeClr val="lt1"/>
                </a:solidFill>
              </a:defRPr>
            </a:lvl7pPr>
            <a:lvl8pPr lvl="7" algn="ctr">
              <a:lnSpc>
                <a:spcPct val="100000"/>
              </a:lnSpc>
              <a:spcBef>
                <a:spcPts val="0"/>
              </a:spcBef>
              <a:spcAft>
                <a:spcPts val="0"/>
              </a:spcAft>
              <a:buClr>
                <a:schemeClr val="lt1"/>
              </a:buClr>
              <a:buSzPts val="1900"/>
              <a:buNone/>
              <a:defRPr sz="2533">
                <a:solidFill>
                  <a:schemeClr val="lt1"/>
                </a:solidFill>
              </a:defRPr>
            </a:lvl8pPr>
            <a:lvl9pPr lvl="8" algn="ctr">
              <a:lnSpc>
                <a:spcPct val="100000"/>
              </a:lnSpc>
              <a:spcBef>
                <a:spcPts val="0"/>
              </a:spcBef>
              <a:spcAft>
                <a:spcPts val="0"/>
              </a:spcAft>
              <a:buClr>
                <a:schemeClr val="lt1"/>
              </a:buClr>
              <a:buSzPts val="1900"/>
              <a:buNone/>
              <a:defRPr sz="2533">
                <a:solidFill>
                  <a:schemeClr val="lt1"/>
                </a:solidFill>
              </a:defRPr>
            </a:lvl9pPr>
          </a:lstStyle>
          <a:p>
            <a:endParaRPr/>
          </a:p>
        </p:txBody>
      </p:sp>
      <p:sp>
        <p:nvSpPr>
          <p:cNvPr id="46" name="Google Shape;46;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7" name="Google Shape;47;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5162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C651-455B-FE36-487F-3BC52FAC34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BF406D-1D31-B67D-3C19-759F5F95D1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53DB3-FCE5-8B41-6C1E-81AFD4F1DDCA}"/>
              </a:ext>
            </a:extLst>
          </p:cNvPr>
          <p:cNvSpPr>
            <a:spLocks noGrp="1"/>
          </p:cNvSpPr>
          <p:nvPr>
            <p:ph type="dt" sz="half" idx="10"/>
          </p:nvPr>
        </p:nvSpPr>
        <p:spPr/>
        <p:txBody>
          <a:bodyPr/>
          <a:lstStyle/>
          <a:p>
            <a:fld id="{7C34146E-DECA-4618-8051-78101F44D7D3}" type="datetimeFigureOut">
              <a:rPr lang="en-IN" smtClean="0"/>
              <a:t>23-06-2023</a:t>
            </a:fld>
            <a:endParaRPr lang="en-IN"/>
          </a:p>
        </p:txBody>
      </p:sp>
      <p:sp>
        <p:nvSpPr>
          <p:cNvPr id="5" name="Footer Placeholder 4">
            <a:extLst>
              <a:ext uri="{FF2B5EF4-FFF2-40B4-BE49-F238E27FC236}">
                <a16:creationId xmlns:a16="http://schemas.microsoft.com/office/drawing/2014/main" id="{1C6BF8FF-5755-8F51-A383-402B7E55DC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F397AE-47AC-B00B-A59B-C4B2DED9BE1C}"/>
              </a:ext>
            </a:extLst>
          </p:cNvPr>
          <p:cNvSpPr>
            <a:spLocks noGrp="1"/>
          </p:cNvSpPr>
          <p:nvPr>
            <p:ph type="sldNum" sz="quarter" idx="12"/>
          </p:nvPr>
        </p:nvSpPr>
        <p:spPr/>
        <p:txBody>
          <a:bodyPr/>
          <a:lstStyle/>
          <a:p>
            <a:fld id="{0ADDA798-0369-4AC1-9A2D-52D865A528AA}" type="slidenum">
              <a:rPr lang="en-IN" smtClean="0"/>
              <a:t>‹#›</a:t>
            </a:fld>
            <a:endParaRPr lang="en-IN"/>
          </a:p>
        </p:txBody>
      </p:sp>
    </p:spTree>
    <p:extLst>
      <p:ext uri="{BB962C8B-B14F-4D97-AF65-F5344CB8AC3E}">
        <p14:creationId xmlns:p14="http://schemas.microsoft.com/office/powerpoint/2010/main" val="303829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D848-EAD6-83FD-713A-D704093B07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9712D5-5DC4-8583-0F87-BD227FCF9B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BE6439-094B-9E24-5AF4-32AD409602B8}"/>
              </a:ext>
            </a:extLst>
          </p:cNvPr>
          <p:cNvSpPr>
            <a:spLocks noGrp="1"/>
          </p:cNvSpPr>
          <p:nvPr>
            <p:ph type="dt" sz="half" idx="10"/>
          </p:nvPr>
        </p:nvSpPr>
        <p:spPr/>
        <p:txBody>
          <a:bodyPr/>
          <a:lstStyle/>
          <a:p>
            <a:fld id="{7C34146E-DECA-4618-8051-78101F44D7D3}" type="datetimeFigureOut">
              <a:rPr lang="en-IN" smtClean="0"/>
              <a:t>23-06-2023</a:t>
            </a:fld>
            <a:endParaRPr lang="en-IN"/>
          </a:p>
        </p:txBody>
      </p:sp>
      <p:sp>
        <p:nvSpPr>
          <p:cNvPr id="5" name="Footer Placeholder 4">
            <a:extLst>
              <a:ext uri="{FF2B5EF4-FFF2-40B4-BE49-F238E27FC236}">
                <a16:creationId xmlns:a16="http://schemas.microsoft.com/office/drawing/2014/main" id="{A4DD6802-E9E7-C711-4CA0-C997DC49F4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8E5965-3EB9-400B-3CAE-77AD93953BE7}"/>
              </a:ext>
            </a:extLst>
          </p:cNvPr>
          <p:cNvSpPr>
            <a:spLocks noGrp="1"/>
          </p:cNvSpPr>
          <p:nvPr>
            <p:ph type="sldNum" sz="quarter" idx="12"/>
          </p:nvPr>
        </p:nvSpPr>
        <p:spPr/>
        <p:txBody>
          <a:bodyPr/>
          <a:lstStyle/>
          <a:p>
            <a:fld id="{0ADDA798-0369-4AC1-9A2D-52D865A528AA}" type="slidenum">
              <a:rPr lang="en-IN" smtClean="0"/>
              <a:t>‹#›</a:t>
            </a:fld>
            <a:endParaRPr lang="en-IN"/>
          </a:p>
        </p:txBody>
      </p:sp>
    </p:spTree>
    <p:extLst>
      <p:ext uri="{BB962C8B-B14F-4D97-AF65-F5344CB8AC3E}">
        <p14:creationId xmlns:p14="http://schemas.microsoft.com/office/powerpoint/2010/main" val="4213875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CCA-ECA3-4CB3-C115-AC61F8F98D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ADCE8A-EF29-22D2-A8D0-701A1F60BC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3271CB-75A5-1CFF-4C50-CBECA26446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EB39B9-FFF4-BBBE-98D7-88670B3EA120}"/>
              </a:ext>
            </a:extLst>
          </p:cNvPr>
          <p:cNvSpPr>
            <a:spLocks noGrp="1"/>
          </p:cNvSpPr>
          <p:nvPr>
            <p:ph type="dt" sz="half" idx="10"/>
          </p:nvPr>
        </p:nvSpPr>
        <p:spPr/>
        <p:txBody>
          <a:bodyPr/>
          <a:lstStyle/>
          <a:p>
            <a:fld id="{7C34146E-DECA-4618-8051-78101F44D7D3}" type="datetimeFigureOut">
              <a:rPr lang="en-IN" smtClean="0"/>
              <a:t>23-06-2023</a:t>
            </a:fld>
            <a:endParaRPr lang="en-IN"/>
          </a:p>
        </p:txBody>
      </p:sp>
      <p:sp>
        <p:nvSpPr>
          <p:cNvPr id="6" name="Footer Placeholder 5">
            <a:extLst>
              <a:ext uri="{FF2B5EF4-FFF2-40B4-BE49-F238E27FC236}">
                <a16:creationId xmlns:a16="http://schemas.microsoft.com/office/drawing/2014/main" id="{5BE1C37A-D1CB-C2A8-5467-AE2A866287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3CE932-D989-E7A9-9282-881C4A2F4D1C}"/>
              </a:ext>
            </a:extLst>
          </p:cNvPr>
          <p:cNvSpPr>
            <a:spLocks noGrp="1"/>
          </p:cNvSpPr>
          <p:nvPr>
            <p:ph type="sldNum" sz="quarter" idx="12"/>
          </p:nvPr>
        </p:nvSpPr>
        <p:spPr/>
        <p:txBody>
          <a:bodyPr/>
          <a:lstStyle/>
          <a:p>
            <a:fld id="{0ADDA798-0369-4AC1-9A2D-52D865A528AA}" type="slidenum">
              <a:rPr lang="en-IN" smtClean="0"/>
              <a:t>‹#›</a:t>
            </a:fld>
            <a:endParaRPr lang="en-IN"/>
          </a:p>
        </p:txBody>
      </p:sp>
    </p:spTree>
    <p:extLst>
      <p:ext uri="{BB962C8B-B14F-4D97-AF65-F5344CB8AC3E}">
        <p14:creationId xmlns:p14="http://schemas.microsoft.com/office/powerpoint/2010/main" val="109298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6FD8-6289-9195-26CF-903FE201AB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1E99AE-16CB-B128-A39A-3DE7EDBB7F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C3FEC-3430-9031-1704-1715E60AD2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4F59A2-C59D-9B96-61AF-EA6E6284D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ED8B1D-DCFB-32EF-DB09-738B0221B2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156B2F-55B7-C58F-9BF2-F3C40924AE47}"/>
              </a:ext>
            </a:extLst>
          </p:cNvPr>
          <p:cNvSpPr>
            <a:spLocks noGrp="1"/>
          </p:cNvSpPr>
          <p:nvPr>
            <p:ph type="dt" sz="half" idx="10"/>
          </p:nvPr>
        </p:nvSpPr>
        <p:spPr/>
        <p:txBody>
          <a:bodyPr/>
          <a:lstStyle/>
          <a:p>
            <a:fld id="{7C34146E-DECA-4618-8051-78101F44D7D3}" type="datetimeFigureOut">
              <a:rPr lang="en-IN" smtClean="0"/>
              <a:t>23-06-2023</a:t>
            </a:fld>
            <a:endParaRPr lang="en-IN"/>
          </a:p>
        </p:txBody>
      </p:sp>
      <p:sp>
        <p:nvSpPr>
          <p:cNvPr id="8" name="Footer Placeholder 7">
            <a:extLst>
              <a:ext uri="{FF2B5EF4-FFF2-40B4-BE49-F238E27FC236}">
                <a16:creationId xmlns:a16="http://schemas.microsoft.com/office/drawing/2014/main" id="{6DE11BBA-9492-8C76-D8A2-223F2B7214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4711EA3-A59A-BE91-B12A-2ABCCA94B41B}"/>
              </a:ext>
            </a:extLst>
          </p:cNvPr>
          <p:cNvSpPr>
            <a:spLocks noGrp="1"/>
          </p:cNvSpPr>
          <p:nvPr>
            <p:ph type="sldNum" sz="quarter" idx="12"/>
          </p:nvPr>
        </p:nvSpPr>
        <p:spPr/>
        <p:txBody>
          <a:bodyPr/>
          <a:lstStyle/>
          <a:p>
            <a:fld id="{0ADDA798-0369-4AC1-9A2D-52D865A528AA}" type="slidenum">
              <a:rPr lang="en-IN" smtClean="0"/>
              <a:t>‹#›</a:t>
            </a:fld>
            <a:endParaRPr lang="en-IN"/>
          </a:p>
        </p:txBody>
      </p:sp>
    </p:spTree>
    <p:extLst>
      <p:ext uri="{BB962C8B-B14F-4D97-AF65-F5344CB8AC3E}">
        <p14:creationId xmlns:p14="http://schemas.microsoft.com/office/powerpoint/2010/main" val="2244863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B0D7-34E0-3077-DD7E-5603910736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E50CC2-4DB9-1751-77AA-D609036AF2F2}"/>
              </a:ext>
            </a:extLst>
          </p:cNvPr>
          <p:cNvSpPr>
            <a:spLocks noGrp="1"/>
          </p:cNvSpPr>
          <p:nvPr>
            <p:ph type="dt" sz="half" idx="10"/>
          </p:nvPr>
        </p:nvSpPr>
        <p:spPr/>
        <p:txBody>
          <a:bodyPr/>
          <a:lstStyle/>
          <a:p>
            <a:fld id="{7C34146E-DECA-4618-8051-78101F44D7D3}" type="datetimeFigureOut">
              <a:rPr lang="en-IN" smtClean="0"/>
              <a:t>23-06-2023</a:t>
            </a:fld>
            <a:endParaRPr lang="en-IN"/>
          </a:p>
        </p:txBody>
      </p:sp>
      <p:sp>
        <p:nvSpPr>
          <p:cNvPr id="4" name="Footer Placeholder 3">
            <a:extLst>
              <a:ext uri="{FF2B5EF4-FFF2-40B4-BE49-F238E27FC236}">
                <a16:creationId xmlns:a16="http://schemas.microsoft.com/office/drawing/2014/main" id="{1560CC5B-A7B1-4754-75BB-12B71B6C66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BFD712-360E-A8CA-2F22-153BB673ABE6}"/>
              </a:ext>
            </a:extLst>
          </p:cNvPr>
          <p:cNvSpPr>
            <a:spLocks noGrp="1"/>
          </p:cNvSpPr>
          <p:nvPr>
            <p:ph type="sldNum" sz="quarter" idx="12"/>
          </p:nvPr>
        </p:nvSpPr>
        <p:spPr/>
        <p:txBody>
          <a:bodyPr/>
          <a:lstStyle/>
          <a:p>
            <a:fld id="{0ADDA798-0369-4AC1-9A2D-52D865A528AA}" type="slidenum">
              <a:rPr lang="en-IN" smtClean="0"/>
              <a:t>‹#›</a:t>
            </a:fld>
            <a:endParaRPr lang="en-IN"/>
          </a:p>
        </p:txBody>
      </p:sp>
    </p:spTree>
    <p:extLst>
      <p:ext uri="{BB962C8B-B14F-4D97-AF65-F5344CB8AC3E}">
        <p14:creationId xmlns:p14="http://schemas.microsoft.com/office/powerpoint/2010/main" val="277457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5A2DD7-B984-B729-BE50-210E6B4313E5}"/>
              </a:ext>
            </a:extLst>
          </p:cNvPr>
          <p:cNvSpPr>
            <a:spLocks noGrp="1"/>
          </p:cNvSpPr>
          <p:nvPr>
            <p:ph type="dt" sz="half" idx="10"/>
          </p:nvPr>
        </p:nvSpPr>
        <p:spPr/>
        <p:txBody>
          <a:bodyPr/>
          <a:lstStyle/>
          <a:p>
            <a:fld id="{7C34146E-DECA-4618-8051-78101F44D7D3}" type="datetimeFigureOut">
              <a:rPr lang="en-IN" smtClean="0"/>
              <a:t>23-06-2023</a:t>
            </a:fld>
            <a:endParaRPr lang="en-IN"/>
          </a:p>
        </p:txBody>
      </p:sp>
      <p:sp>
        <p:nvSpPr>
          <p:cNvPr id="3" name="Footer Placeholder 2">
            <a:extLst>
              <a:ext uri="{FF2B5EF4-FFF2-40B4-BE49-F238E27FC236}">
                <a16:creationId xmlns:a16="http://schemas.microsoft.com/office/drawing/2014/main" id="{709BFC17-C66E-D109-C14E-1D30033DD52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3FDF35-519A-B168-DD95-AD30B68E53AE}"/>
              </a:ext>
            </a:extLst>
          </p:cNvPr>
          <p:cNvSpPr>
            <a:spLocks noGrp="1"/>
          </p:cNvSpPr>
          <p:nvPr>
            <p:ph type="sldNum" sz="quarter" idx="12"/>
          </p:nvPr>
        </p:nvSpPr>
        <p:spPr/>
        <p:txBody>
          <a:bodyPr/>
          <a:lstStyle/>
          <a:p>
            <a:fld id="{0ADDA798-0369-4AC1-9A2D-52D865A528AA}" type="slidenum">
              <a:rPr lang="en-IN" smtClean="0"/>
              <a:t>‹#›</a:t>
            </a:fld>
            <a:endParaRPr lang="en-IN"/>
          </a:p>
        </p:txBody>
      </p:sp>
    </p:spTree>
    <p:extLst>
      <p:ext uri="{BB962C8B-B14F-4D97-AF65-F5344CB8AC3E}">
        <p14:creationId xmlns:p14="http://schemas.microsoft.com/office/powerpoint/2010/main" val="194298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7DA8F-A839-14D9-4396-B9A357400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79EF16-5DF9-72AE-89B2-ADAC1DAD4A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B37D45-E0D4-55EE-1BD1-05A998560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9DD182-32B6-7D83-9D2C-94D39E92488A}"/>
              </a:ext>
            </a:extLst>
          </p:cNvPr>
          <p:cNvSpPr>
            <a:spLocks noGrp="1"/>
          </p:cNvSpPr>
          <p:nvPr>
            <p:ph type="dt" sz="half" idx="10"/>
          </p:nvPr>
        </p:nvSpPr>
        <p:spPr/>
        <p:txBody>
          <a:bodyPr/>
          <a:lstStyle/>
          <a:p>
            <a:fld id="{7C34146E-DECA-4618-8051-78101F44D7D3}" type="datetimeFigureOut">
              <a:rPr lang="en-IN" smtClean="0"/>
              <a:t>23-06-2023</a:t>
            </a:fld>
            <a:endParaRPr lang="en-IN"/>
          </a:p>
        </p:txBody>
      </p:sp>
      <p:sp>
        <p:nvSpPr>
          <p:cNvPr id="6" name="Footer Placeholder 5">
            <a:extLst>
              <a:ext uri="{FF2B5EF4-FFF2-40B4-BE49-F238E27FC236}">
                <a16:creationId xmlns:a16="http://schemas.microsoft.com/office/drawing/2014/main" id="{A9962768-FECD-486E-9ED1-E5D822D1F9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5917FD-1647-4CC9-F58D-E471CECB4D38}"/>
              </a:ext>
            </a:extLst>
          </p:cNvPr>
          <p:cNvSpPr>
            <a:spLocks noGrp="1"/>
          </p:cNvSpPr>
          <p:nvPr>
            <p:ph type="sldNum" sz="quarter" idx="12"/>
          </p:nvPr>
        </p:nvSpPr>
        <p:spPr/>
        <p:txBody>
          <a:bodyPr/>
          <a:lstStyle/>
          <a:p>
            <a:fld id="{0ADDA798-0369-4AC1-9A2D-52D865A528AA}" type="slidenum">
              <a:rPr lang="en-IN" smtClean="0"/>
              <a:t>‹#›</a:t>
            </a:fld>
            <a:endParaRPr lang="en-IN"/>
          </a:p>
        </p:txBody>
      </p:sp>
    </p:spTree>
    <p:extLst>
      <p:ext uri="{BB962C8B-B14F-4D97-AF65-F5344CB8AC3E}">
        <p14:creationId xmlns:p14="http://schemas.microsoft.com/office/powerpoint/2010/main" val="462054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5CC7-D72B-4652-58B3-B832F1DEC6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665ED4-419A-6892-6AC1-BBCC5AAA44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86B7DE-46AF-6181-AAA1-2C9B2966B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83A76-D658-6FDF-7723-1206AAC4FB62}"/>
              </a:ext>
            </a:extLst>
          </p:cNvPr>
          <p:cNvSpPr>
            <a:spLocks noGrp="1"/>
          </p:cNvSpPr>
          <p:nvPr>
            <p:ph type="dt" sz="half" idx="10"/>
          </p:nvPr>
        </p:nvSpPr>
        <p:spPr/>
        <p:txBody>
          <a:bodyPr/>
          <a:lstStyle/>
          <a:p>
            <a:fld id="{7C34146E-DECA-4618-8051-78101F44D7D3}" type="datetimeFigureOut">
              <a:rPr lang="en-IN" smtClean="0"/>
              <a:t>23-06-2023</a:t>
            </a:fld>
            <a:endParaRPr lang="en-IN"/>
          </a:p>
        </p:txBody>
      </p:sp>
      <p:sp>
        <p:nvSpPr>
          <p:cNvPr id="6" name="Footer Placeholder 5">
            <a:extLst>
              <a:ext uri="{FF2B5EF4-FFF2-40B4-BE49-F238E27FC236}">
                <a16:creationId xmlns:a16="http://schemas.microsoft.com/office/drawing/2014/main" id="{83F86976-9AA4-A9D3-FA23-53BF62E30B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5EDE36-96C2-72D6-0E04-AFD91BC6DE41}"/>
              </a:ext>
            </a:extLst>
          </p:cNvPr>
          <p:cNvSpPr>
            <a:spLocks noGrp="1"/>
          </p:cNvSpPr>
          <p:nvPr>
            <p:ph type="sldNum" sz="quarter" idx="12"/>
          </p:nvPr>
        </p:nvSpPr>
        <p:spPr/>
        <p:txBody>
          <a:bodyPr/>
          <a:lstStyle/>
          <a:p>
            <a:fld id="{0ADDA798-0369-4AC1-9A2D-52D865A528AA}" type="slidenum">
              <a:rPr lang="en-IN" smtClean="0"/>
              <a:t>‹#›</a:t>
            </a:fld>
            <a:endParaRPr lang="en-IN"/>
          </a:p>
        </p:txBody>
      </p:sp>
    </p:spTree>
    <p:extLst>
      <p:ext uri="{BB962C8B-B14F-4D97-AF65-F5344CB8AC3E}">
        <p14:creationId xmlns:p14="http://schemas.microsoft.com/office/powerpoint/2010/main" val="3579103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A31531-F77C-DF5B-3B88-B315497D08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954EC6-8922-7C77-F15A-45918AC167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269A5F-1EDF-430F-660E-C457669147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34146E-DECA-4618-8051-78101F44D7D3}" type="datetimeFigureOut">
              <a:rPr lang="en-IN" smtClean="0"/>
              <a:t>23-06-2023</a:t>
            </a:fld>
            <a:endParaRPr lang="en-IN"/>
          </a:p>
        </p:txBody>
      </p:sp>
      <p:sp>
        <p:nvSpPr>
          <p:cNvPr id="5" name="Footer Placeholder 4">
            <a:extLst>
              <a:ext uri="{FF2B5EF4-FFF2-40B4-BE49-F238E27FC236}">
                <a16:creationId xmlns:a16="http://schemas.microsoft.com/office/drawing/2014/main" id="{508BA21D-6741-6F2D-211B-50F5A5CFE6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572049-749A-A7DD-0497-977A6A1B87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DA798-0369-4AC1-9A2D-52D865A528AA}" type="slidenum">
              <a:rPr lang="en-IN" smtClean="0"/>
              <a:t>‹#›</a:t>
            </a:fld>
            <a:endParaRPr lang="en-IN"/>
          </a:p>
        </p:txBody>
      </p:sp>
    </p:spTree>
    <p:extLst>
      <p:ext uri="{BB962C8B-B14F-4D97-AF65-F5344CB8AC3E}">
        <p14:creationId xmlns:p14="http://schemas.microsoft.com/office/powerpoint/2010/main" val="1527462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33AEFB-5B50-54B7-37CA-55B5BD39983D}"/>
              </a:ext>
            </a:extLst>
          </p:cNvPr>
          <p:cNvSpPr/>
          <p:nvPr/>
        </p:nvSpPr>
        <p:spPr>
          <a:xfrm>
            <a:off x="1" y="0"/>
            <a:ext cx="5979694" cy="6857999"/>
          </a:xfrm>
          <a:prstGeom prst="rect">
            <a:avLst/>
          </a:prstGeom>
          <a:solidFill>
            <a:srgbClr val="222328"/>
          </a:solidFill>
          <a:ln>
            <a:solidFill>
              <a:srgbClr val="2325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pic>
        <p:nvPicPr>
          <p:cNvPr id="1026" name="Picture 2" descr="Build And Deploy AI-powered Image Caption Generator With Ease">
            <a:extLst>
              <a:ext uri="{FF2B5EF4-FFF2-40B4-BE49-F238E27FC236}">
                <a16:creationId xmlns:a16="http://schemas.microsoft.com/office/drawing/2014/main" id="{583D4DC7-A676-01BF-1630-7A7E0314F6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046"/>
          <a:stretch/>
        </p:blipFill>
        <p:spPr bwMode="auto">
          <a:xfrm>
            <a:off x="5979694" y="0"/>
            <a:ext cx="6212305" cy="685799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C6A626D-3624-C7B7-92FA-81AF5B2B5E98}"/>
              </a:ext>
            </a:extLst>
          </p:cNvPr>
          <p:cNvSpPr>
            <a:spLocks noGrp="1"/>
          </p:cNvSpPr>
          <p:nvPr>
            <p:ph idx="1"/>
          </p:nvPr>
        </p:nvSpPr>
        <p:spPr>
          <a:xfrm>
            <a:off x="356938" y="903390"/>
            <a:ext cx="8847220" cy="1659337"/>
          </a:xfrm>
        </p:spPr>
        <p:txBody>
          <a:bodyPr>
            <a:normAutofit fontScale="85000" lnSpcReduction="20000"/>
          </a:bodyPr>
          <a:lstStyle/>
          <a:p>
            <a:pPr marL="0" indent="0">
              <a:buNone/>
            </a:pPr>
            <a:r>
              <a:rPr lang="en-US" sz="4400" b="1" dirty="0">
                <a:solidFill>
                  <a:schemeClr val="bg1"/>
                </a:solidFill>
                <a:latin typeface="Times New Roman" panose="02020603050405020304" pitchFamily="18" charset="0"/>
                <a:cs typeface="Times New Roman" panose="02020603050405020304" pitchFamily="18" charset="0"/>
              </a:rPr>
              <a:t>From Pixels to Poetry: </a:t>
            </a:r>
          </a:p>
          <a:p>
            <a:pPr marL="0" indent="0">
              <a:buNone/>
            </a:pPr>
            <a:r>
              <a:rPr lang="en-US" sz="4400" b="1" dirty="0">
                <a:solidFill>
                  <a:schemeClr val="bg1"/>
                </a:solidFill>
                <a:latin typeface="Times New Roman" panose="02020603050405020304" pitchFamily="18" charset="0"/>
                <a:cs typeface="Times New Roman" panose="02020603050405020304" pitchFamily="18" charset="0"/>
              </a:rPr>
              <a:t>The Art of Generating </a:t>
            </a:r>
          </a:p>
          <a:p>
            <a:pPr marL="0" indent="0">
              <a:buNone/>
            </a:pPr>
            <a:r>
              <a:rPr lang="en-US" sz="4400" b="1" dirty="0">
                <a:solidFill>
                  <a:schemeClr val="bg1"/>
                </a:solidFill>
                <a:latin typeface="Times New Roman" panose="02020603050405020304" pitchFamily="18" charset="0"/>
                <a:cs typeface="Times New Roman" panose="02020603050405020304" pitchFamily="18" charset="0"/>
              </a:rPr>
              <a:t>Captions</a:t>
            </a:r>
            <a:endParaRPr lang="en-IN" sz="44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EF94287-2ED2-0AC5-0354-571650949849}"/>
              </a:ext>
            </a:extLst>
          </p:cNvPr>
          <p:cNvSpPr txBox="1"/>
          <p:nvPr/>
        </p:nvSpPr>
        <p:spPr>
          <a:xfrm>
            <a:off x="457200" y="3777091"/>
            <a:ext cx="5065295" cy="2169825"/>
          </a:xfrm>
          <a:prstGeom prst="rect">
            <a:avLst/>
          </a:prstGeom>
          <a:noFill/>
        </p:spPr>
        <p:txBody>
          <a:bodyPr wrap="square" rtlCol="0">
            <a:spAutoFit/>
          </a:bodyPr>
          <a:lstStyle/>
          <a:p>
            <a:pPr algn="l">
              <a:lnSpc>
                <a:spcPct val="115000"/>
              </a:lnSpc>
              <a:spcBef>
                <a:spcPts val="0"/>
              </a:spcBef>
            </a:pPr>
            <a:endParaRPr lang="en-IN" sz="2000" b="1" dirty="0">
              <a:solidFill>
                <a:schemeClr val="bg1"/>
              </a:solidFill>
              <a:latin typeface="Times New Roman" panose="02020603050405020304" pitchFamily="18" charset="0"/>
              <a:ea typeface="Arial"/>
              <a:cs typeface="Times New Roman" panose="02020603050405020304" pitchFamily="18" charset="0"/>
              <a:sym typeface="Arial"/>
            </a:endParaRPr>
          </a:p>
          <a:p>
            <a:pPr algn="l">
              <a:lnSpc>
                <a:spcPct val="115000"/>
              </a:lnSpc>
              <a:spcBef>
                <a:spcPts val="0"/>
              </a:spcBef>
            </a:pPr>
            <a:r>
              <a:rPr lang="en-IN" sz="2000" b="1" dirty="0">
                <a:solidFill>
                  <a:schemeClr val="bg1"/>
                </a:solidFill>
                <a:latin typeface="Times New Roman" panose="02020603050405020304" pitchFamily="18" charset="0"/>
                <a:ea typeface="Arial"/>
                <a:cs typeface="Times New Roman" panose="02020603050405020304" pitchFamily="18" charset="0"/>
                <a:sym typeface="Arial"/>
              </a:rPr>
              <a:t>By :</a:t>
            </a:r>
          </a:p>
          <a:p>
            <a:pPr algn="l">
              <a:lnSpc>
                <a:spcPct val="115000"/>
              </a:lnSpc>
              <a:spcBef>
                <a:spcPts val="0"/>
              </a:spcBef>
            </a:pPr>
            <a:r>
              <a:rPr lang="en-IN" sz="2000" b="1" dirty="0">
                <a:solidFill>
                  <a:schemeClr val="bg1"/>
                </a:solidFill>
                <a:latin typeface="Times New Roman" panose="02020603050405020304" pitchFamily="18" charset="0"/>
                <a:ea typeface="Arial"/>
                <a:cs typeface="Times New Roman" panose="02020603050405020304" pitchFamily="18" charset="0"/>
                <a:sym typeface="Arial"/>
              </a:rPr>
              <a:t>Harshit Sharma(102103461)</a:t>
            </a:r>
          </a:p>
          <a:p>
            <a:pPr algn="l">
              <a:lnSpc>
                <a:spcPct val="115000"/>
              </a:lnSpc>
              <a:spcBef>
                <a:spcPts val="0"/>
              </a:spcBef>
            </a:pPr>
            <a:r>
              <a:rPr lang="en-IN" sz="2000" b="1" dirty="0">
                <a:solidFill>
                  <a:schemeClr val="bg1"/>
                </a:solidFill>
                <a:latin typeface="Times New Roman" panose="02020603050405020304" pitchFamily="18" charset="0"/>
                <a:ea typeface="Arial"/>
                <a:cs typeface="Times New Roman" panose="02020603050405020304" pitchFamily="18" charset="0"/>
                <a:sym typeface="Arial"/>
              </a:rPr>
              <a:t>Vineet Jain (102103465)</a:t>
            </a:r>
          </a:p>
          <a:p>
            <a:pPr>
              <a:lnSpc>
                <a:spcPct val="115000"/>
              </a:lnSpc>
            </a:pPr>
            <a:r>
              <a:rPr lang="en-IN" sz="2000" b="1" dirty="0">
                <a:solidFill>
                  <a:schemeClr val="bg1"/>
                </a:solidFill>
                <a:latin typeface="Times New Roman" panose="02020603050405020304" pitchFamily="18" charset="0"/>
                <a:ea typeface="Arial"/>
                <a:cs typeface="Times New Roman" panose="02020603050405020304" pitchFamily="18" charset="0"/>
                <a:sym typeface="Arial"/>
              </a:rPr>
              <a:t>Akshita (102103470)</a:t>
            </a:r>
          </a:p>
          <a:p>
            <a:pPr>
              <a:spcBef>
                <a:spcPts val="0"/>
              </a:spcBef>
            </a:pP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15ABA75-1FBD-42D2-64F2-E843EB27908E}"/>
              </a:ext>
            </a:extLst>
          </p:cNvPr>
          <p:cNvSpPr txBox="1"/>
          <p:nvPr/>
        </p:nvSpPr>
        <p:spPr>
          <a:xfrm>
            <a:off x="4704345" y="5031281"/>
            <a:ext cx="2550695" cy="923330"/>
          </a:xfrm>
          <a:prstGeom prst="rect">
            <a:avLst/>
          </a:prstGeom>
          <a:noFill/>
        </p:spPr>
        <p:txBody>
          <a:bodyPr wrap="square" rtlCol="0">
            <a:spAutoFit/>
          </a:bodyPr>
          <a:lstStyle/>
          <a:p>
            <a:pPr algn="l">
              <a:spcBef>
                <a:spcPts val="0"/>
              </a:spcBef>
            </a:pPr>
            <a:r>
              <a:rPr lang="en-IN" sz="1800" b="1" dirty="0">
                <a:solidFill>
                  <a:schemeClr val="bg1"/>
                </a:solidFill>
                <a:latin typeface="Times New Roman" panose="02020603050405020304" pitchFamily="18" charset="0"/>
                <a:ea typeface="Arial"/>
                <a:cs typeface="Times New Roman" panose="02020603050405020304" pitchFamily="18" charset="0"/>
                <a:sym typeface="Arial"/>
              </a:rPr>
              <a:t>To:</a:t>
            </a:r>
            <a:br>
              <a:rPr lang="en-IN" sz="1800" b="1" dirty="0">
                <a:solidFill>
                  <a:schemeClr val="bg1"/>
                </a:solidFill>
                <a:latin typeface="Times New Roman" panose="02020603050405020304" pitchFamily="18" charset="0"/>
                <a:ea typeface="Arial"/>
                <a:cs typeface="Times New Roman" panose="02020603050405020304" pitchFamily="18" charset="0"/>
                <a:sym typeface="Arial"/>
              </a:rPr>
            </a:br>
            <a:r>
              <a:rPr lang="en-IN" sz="1800" b="1" dirty="0">
                <a:solidFill>
                  <a:schemeClr val="bg1"/>
                </a:solidFill>
                <a:latin typeface="Times New Roman" panose="02020603050405020304" pitchFamily="18" charset="0"/>
                <a:ea typeface="Arial"/>
                <a:cs typeface="Times New Roman" panose="02020603050405020304" pitchFamily="18" charset="0"/>
                <a:sym typeface="Arial"/>
              </a:rPr>
              <a:t>Ms.</a:t>
            </a:r>
            <a:r>
              <a:rPr lang="en-US" sz="1200" kern="0" spc="4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Chandani Kumari</a:t>
            </a:r>
            <a:endParaRPr lang="en-IN"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spcBef>
                <a:spcPts val="0"/>
              </a:spcBef>
            </a:pPr>
            <a:r>
              <a:rPr lang="en-IN" sz="1800" b="1" dirty="0">
                <a:solidFill>
                  <a:schemeClr val="bg1"/>
                </a:solidFill>
                <a:latin typeface="Times New Roman" panose="02020603050405020304" pitchFamily="18" charset="0"/>
                <a:ea typeface="Arial"/>
                <a:cs typeface="Times New Roman" panose="02020603050405020304" pitchFamily="18" charset="0"/>
                <a:sym typeface="Arial"/>
              </a:rPr>
              <a:t> </a:t>
            </a:r>
            <a:endParaRPr lang="en-IN"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00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33AEFB-5B50-54B7-37CA-55B5BD39983D}"/>
              </a:ext>
            </a:extLst>
          </p:cNvPr>
          <p:cNvSpPr/>
          <p:nvPr/>
        </p:nvSpPr>
        <p:spPr>
          <a:xfrm>
            <a:off x="6096000" y="0"/>
            <a:ext cx="6096000" cy="6857999"/>
          </a:xfrm>
          <a:prstGeom prst="rect">
            <a:avLst/>
          </a:prstGeom>
          <a:solidFill>
            <a:srgbClr val="1C1C24"/>
          </a:solidFill>
          <a:ln>
            <a:solidFill>
              <a:srgbClr val="2325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descr="Build And Deploy AI-powered Image Caption Generator With Ease">
            <a:extLst>
              <a:ext uri="{FF2B5EF4-FFF2-40B4-BE49-F238E27FC236}">
                <a16:creationId xmlns:a16="http://schemas.microsoft.com/office/drawing/2014/main" id="{583D4DC7-A676-01BF-1630-7A7E0314F6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046"/>
          <a:stretch/>
        </p:blipFill>
        <p:spPr bwMode="auto">
          <a:xfrm>
            <a:off x="0" y="0"/>
            <a:ext cx="6212305" cy="685799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C6A626D-3624-C7B7-92FA-81AF5B2B5E98}"/>
              </a:ext>
            </a:extLst>
          </p:cNvPr>
          <p:cNvSpPr>
            <a:spLocks noGrp="1"/>
          </p:cNvSpPr>
          <p:nvPr>
            <p:ph idx="1"/>
          </p:nvPr>
        </p:nvSpPr>
        <p:spPr>
          <a:xfrm>
            <a:off x="6783805" y="1649349"/>
            <a:ext cx="4720389" cy="3559300"/>
          </a:xfrm>
        </p:spPr>
        <p:txBody>
          <a:bodyPr/>
          <a:lstStyle/>
          <a:p>
            <a:r>
              <a:rPr lang="en-US" b="1" dirty="0">
                <a:solidFill>
                  <a:schemeClr val="bg1"/>
                </a:solidFill>
                <a:latin typeface="Times New Roman" panose="02020603050405020304" pitchFamily="18" charset="0"/>
                <a:cs typeface="Times New Roman" panose="02020603050405020304" pitchFamily="18" charset="0"/>
              </a:rPr>
              <a:t>Introduction</a:t>
            </a:r>
          </a:p>
          <a:p>
            <a:r>
              <a:rPr lang="en-US" b="1" dirty="0">
                <a:solidFill>
                  <a:schemeClr val="bg1"/>
                </a:solidFill>
                <a:latin typeface="Times New Roman" panose="02020603050405020304" pitchFamily="18" charset="0"/>
                <a:cs typeface="Times New Roman" panose="02020603050405020304" pitchFamily="18" charset="0"/>
              </a:rPr>
              <a:t>Platforms</a:t>
            </a:r>
          </a:p>
          <a:p>
            <a:r>
              <a:rPr lang="en-US" b="1" dirty="0">
                <a:solidFill>
                  <a:schemeClr val="bg1"/>
                </a:solidFill>
                <a:latin typeface="Times New Roman" panose="02020603050405020304" pitchFamily="18" charset="0"/>
                <a:cs typeface="Times New Roman" panose="02020603050405020304" pitchFamily="18" charset="0"/>
              </a:rPr>
              <a:t>Objectives</a:t>
            </a:r>
          </a:p>
          <a:p>
            <a:r>
              <a:rPr lang="en-US" b="1" dirty="0">
                <a:solidFill>
                  <a:schemeClr val="bg1"/>
                </a:solidFill>
                <a:latin typeface="Times New Roman" panose="02020603050405020304" pitchFamily="18" charset="0"/>
                <a:cs typeface="Times New Roman" panose="02020603050405020304" pitchFamily="18" charset="0"/>
              </a:rPr>
              <a:t>Challenges </a:t>
            </a:r>
          </a:p>
          <a:p>
            <a:r>
              <a:rPr lang="en-US" b="1" dirty="0">
                <a:solidFill>
                  <a:schemeClr val="bg1"/>
                </a:solidFill>
                <a:latin typeface="Times New Roman" panose="02020603050405020304" pitchFamily="18" charset="0"/>
                <a:cs typeface="Times New Roman" panose="02020603050405020304" pitchFamily="18" charset="0"/>
              </a:rPr>
              <a:t>Future Developments</a:t>
            </a:r>
          </a:p>
          <a:p>
            <a:r>
              <a:rPr lang="en-US" b="1" dirty="0">
                <a:solidFill>
                  <a:schemeClr val="bg1"/>
                </a:solidFill>
                <a:latin typeface="Times New Roman" panose="02020603050405020304" pitchFamily="18" charset="0"/>
                <a:cs typeface="Times New Roman" panose="02020603050405020304" pitchFamily="18" charset="0"/>
              </a:rPr>
              <a:t>Conclusion</a:t>
            </a: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886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1026" name="Picture 2" descr="A Compressive Guide to Build Image Caption Generator">
            <a:extLst>
              <a:ext uri="{FF2B5EF4-FFF2-40B4-BE49-F238E27FC236}">
                <a16:creationId xmlns:a16="http://schemas.microsoft.com/office/drawing/2014/main" id="{E6C97B0B-0C99-E8C3-0161-76599FD495D7}"/>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0" y="-46653"/>
            <a:ext cx="12192000" cy="3200400"/>
          </a:xfrm>
          <a:prstGeom prst="rect">
            <a:avLst/>
          </a:prstGeom>
          <a:noFill/>
          <a:extLst>
            <a:ext uri="{909E8E84-426E-40DD-AFC4-6F175D3DCCD1}">
              <a14:hiddenFill xmlns:a14="http://schemas.microsoft.com/office/drawing/2010/main">
                <a:solidFill>
                  <a:srgbClr val="FFFFFF"/>
                </a:solidFill>
              </a14:hiddenFill>
            </a:ext>
          </a:extLst>
        </p:spPr>
      </p:pic>
      <p:sp>
        <p:nvSpPr>
          <p:cNvPr id="69" name="Google Shape;69;p14"/>
          <p:cNvSpPr txBox="1">
            <a:spLocks noGrp="1"/>
          </p:cNvSpPr>
          <p:nvPr>
            <p:ph type="title"/>
          </p:nvPr>
        </p:nvSpPr>
        <p:spPr>
          <a:xfrm>
            <a:off x="415600" y="1239574"/>
            <a:ext cx="11360800" cy="1192000"/>
          </a:xfrm>
          <a:prstGeom prst="rect">
            <a:avLst/>
          </a:prstGeom>
        </p:spPr>
        <p:txBody>
          <a:bodyPr spcFirstLastPara="1" vert="horz" wrap="square" lIns="121900" tIns="121900" rIns="121900" bIns="121900" rtlCol="0" anchor="b" anchorCtr="0">
            <a:noAutofit/>
          </a:bodyPr>
          <a:lstStyle/>
          <a:p>
            <a:r>
              <a:rPr lang="en" sz="5400" b="1" dirty="0">
                <a:solidFill>
                  <a:schemeClr val="bg1"/>
                </a:solidFill>
                <a:effectLst>
                  <a:glow rad="101600">
                    <a:schemeClr val="tx1">
                      <a:alpha val="60000"/>
                    </a:schemeClr>
                  </a:glow>
                </a:effectLst>
                <a:latin typeface="Times New Roman" panose="02020603050405020304" pitchFamily="18" charset="0"/>
                <a:cs typeface="Times New Roman" panose="02020603050405020304" pitchFamily="18" charset="0"/>
              </a:rPr>
              <a:t>Introduction of</a:t>
            </a:r>
            <a:br>
              <a:rPr lang="en" sz="5400" b="1" dirty="0">
                <a:solidFill>
                  <a:schemeClr val="bg1"/>
                </a:solidFill>
                <a:effectLst>
                  <a:glow rad="101600">
                    <a:schemeClr val="tx1">
                      <a:alpha val="60000"/>
                    </a:schemeClr>
                  </a:glow>
                </a:effectLst>
                <a:latin typeface="Times New Roman" panose="02020603050405020304" pitchFamily="18" charset="0"/>
                <a:cs typeface="Times New Roman" panose="02020603050405020304" pitchFamily="18" charset="0"/>
              </a:rPr>
            </a:br>
            <a:r>
              <a:rPr lang="en" sz="5400" b="1" dirty="0">
                <a:solidFill>
                  <a:schemeClr val="bg1"/>
                </a:solidFill>
                <a:effectLst>
                  <a:glow rad="101600">
                    <a:schemeClr val="tx1">
                      <a:alpha val="60000"/>
                    </a:schemeClr>
                  </a:glow>
                </a:effectLst>
                <a:latin typeface="Times New Roman" panose="02020603050405020304" pitchFamily="18" charset="0"/>
                <a:cs typeface="Times New Roman" panose="02020603050405020304" pitchFamily="18" charset="0"/>
              </a:rPr>
              <a:t>Image – Caption Generator</a:t>
            </a:r>
            <a:endParaRPr sz="5400" b="1" dirty="0">
              <a:solidFill>
                <a:schemeClr val="bg1"/>
              </a:solidFill>
              <a:effectLst>
                <a:glow rad="101600">
                  <a:schemeClr val="tx1">
                    <a:alpha val="60000"/>
                  </a:schemeClr>
                </a:glow>
              </a:effectLst>
              <a:latin typeface="Times New Roman" panose="02020603050405020304" pitchFamily="18" charset="0"/>
              <a:cs typeface="Times New Roman" panose="02020603050405020304" pitchFamily="18" charset="0"/>
            </a:endParaRPr>
          </a:p>
        </p:txBody>
      </p:sp>
      <p:sp>
        <p:nvSpPr>
          <p:cNvPr id="70" name="Google Shape;70;p14"/>
          <p:cNvSpPr txBox="1">
            <a:spLocks noGrp="1"/>
          </p:cNvSpPr>
          <p:nvPr>
            <p:ph type="body" idx="1"/>
          </p:nvPr>
        </p:nvSpPr>
        <p:spPr>
          <a:xfrm>
            <a:off x="415600" y="3429000"/>
            <a:ext cx="11360800" cy="2617237"/>
          </a:xfrm>
          <a:prstGeom prst="rect">
            <a:avLst/>
          </a:prstGeom>
        </p:spPr>
        <p:txBody>
          <a:bodyPr spcFirstLastPara="1" vert="horz" wrap="square" lIns="121900" tIns="121900" rIns="121900" bIns="121900" rtlCol="0" anchor="t" anchorCtr="0">
            <a:noAutofit/>
          </a:bodyPr>
          <a:lstStyle/>
          <a:p>
            <a:r>
              <a:rPr lang="en-US" sz="2400" dirty="0">
                <a:latin typeface="Times New Roman" panose="02020603050405020304" pitchFamily="18" charset="0"/>
                <a:cs typeface="Times New Roman" panose="02020603050405020304" pitchFamily="18" charset="0"/>
              </a:rPr>
              <a:t>In the age of social media, images have become a powerful tool for communication. However, sometimes the message behind an image can be lost without proper context. This is where image to caption generators come in.</a:t>
            </a:r>
          </a:p>
          <a:p>
            <a:pPr marL="152396"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 image to caption generator is a tool that uses artificial intelligence to analyze an image and generate a caption that accurately describes it. This technology has numerous applications, from improving accessibility for visually impaired individuals to aiding in content creation for businesses.</a:t>
            </a:r>
          </a:p>
          <a:p>
            <a:pPr marL="0" indent="0">
              <a:spcAft>
                <a:spcPts val="2133"/>
              </a:spcAft>
              <a:buNone/>
            </a:pPr>
            <a:endParaRPr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 calcmode="lin" valueType="num">
                                      <p:cBhvr additive="base">
                                        <p:cTn id="7"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0">
                                            <p:txEl>
                                              <p:pRg st="2" end="2"/>
                                            </p:txEl>
                                          </p:spTgt>
                                        </p:tgtEl>
                                        <p:attrNameLst>
                                          <p:attrName>style.visibility</p:attrName>
                                        </p:attrNameLst>
                                      </p:cBhvr>
                                      <p:to>
                                        <p:strVal val="visible"/>
                                      </p:to>
                                    </p:set>
                                    <p:anim calcmode="lin" valueType="num">
                                      <p:cBhvr additive="base">
                                        <p:cTn id="11" dur="500" fill="hold"/>
                                        <p:tgtEl>
                                          <p:spTgt spid="7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cxnSp>
        <p:nvCxnSpPr>
          <p:cNvPr id="75" name="Google Shape;75;p15"/>
          <p:cNvCxnSpPr/>
          <p:nvPr/>
        </p:nvCxnSpPr>
        <p:spPr>
          <a:xfrm>
            <a:off x="-9167" y="3867600"/>
            <a:ext cx="12201200" cy="0"/>
          </a:xfrm>
          <a:prstGeom prst="straightConnector1">
            <a:avLst/>
          </a:prstGeom>
          <a:noFill/>
          <a:ln w="19050" cap="flat" cmpd="sng">
            <a:solidFill>
              <a:schemeClr val="dk2"/>
            </a:solidFill>
            <a:prstDash val="solid"/>
            <a:round/>
            <a:headEnd type="none" w="sm" len="sm"/>
            <a:tailEnd type="none" w="sm" len="sm"/>
          </a:ln>
        </p:spPr>
      </p:cxnSp>
      <p:sp>
        <p:nvSpPr>
          <p:cNvPr id="76" name="Google Shape;76;p15"/>
          <p:cNvSpPr txBox="1">
            <a:spLocks noGrp="1"/>
          </p:cNvSpPr>
          <p:nvPr>
            <p:ph type="title"/>
          </p:nvPr>
        </p:nvSpPr>
        <p:spPr>
          <a:xfrm>
            <a:off x="415600" y="496667"/>
            <a:ext cx="11360800" cy="978000"/>
          </a:xfrm>
          <a:prstGeom prst="rect">
            <a:avLst/>
          </a:prstGeom>
        </p:spPr>
        <p:txBody>
          <a:bodyPr spcFirstLastPara="1" vert="horz" wrap="square" lIns="121900" tIns="121900" rIns="121900" bIns="121900" rtlCol="0" anchor="b" anchorCtr="0">
            <a:noAutofit/>
          </a:bodyPr>
          <a:lstStyle/>
          <a:p>
            <a:pPr>
              <a:spcBef>
                <a:spcPts val="0"/>
              </a:spcBef>
            </a:pPr>
            <a:r>
              <a:rPr lang="en" dirty="0">
                <a:effectLst>
                  <a:glow rad="101600">
                    <a:schemeClr val="bg2">
                      <a:alpha val="60000"/>
                    </a:schemeClr>
                  </a:glow>
                </a:effectLst>
                <a:latin typeface="Times New Roman" panose="02020603050405020304" pitchFamily="18" charset="0"/>
                <a:cs typeface="Times New Roman" panose="02020603050405020304" pitchFamily="18" charset="0"/>
              </a:rPr>
              <a:t>Platforms</a:t>
            </a:r>
            <a:endParaRPr dirty="0">
              <a:effectLst>
                <a:glow rad="101600">
                  <a:schemeClr val="bg2">
                    <a:alpha val="60000"/>
                  </a:schemeClr>
                </a:glow>
              </a:effectLst>
              <a:latin typeface="Times New Roman" panose="02020603050405020304" pitchFamily="18" charset="0"/>
              <a:cs typeface="Times New Roman" panose="02020603050405020304" pitchFamily="18" charset="0"/>
            </a:endParaRPr>
          </a:p>
        </p:txBody>
      </p:sp>
      <p:sp>
        <p:nvSpPr>
          <p:cNvPr id="77" name="Google Shape;77;p15"/>
          <p:cNvSpPr/>
          <p:nvPr/>
        </p:nvSpPr>
        <p:spPr>
          <a:xfrm>
            <a:off x="561568" y="2980924"/>
            <a:ext cx="1773200" cy="1773200"/>
          </a:xfrm>
          <a:prstGeom prst="ellipse">
            <a:avLst/>
          </a:prstGeom>
          <a:solidFill>
            <a:schemeClr val="tx1">
              <a:lumMod val="65000"/>
              <a:lumOff val="35000"/>
            </a:scheme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78" name="Google Shape;78;p15"/>
          <p:cNvSpPr txBox="1"/>
          <p:nvPr/>
        </p:nvSpPr>
        <p:spPr>
          <a:xfrm>
            <a:off x="561633" y="3462333"/>
            <a:ext cx="1773200" cy="810400"/>
          </a:xfrm>
          <a:prstGeom prst="rect">
            <a:avLst/>
          </a:prstGeom>
          <a:noFill/>
          <a:ln>
            <a:noFill/>
          </a:ln>
        </p:spPr>
        <p:txBody>
          <a:bodyPr spcFirstLastPara="1" wrap="square" lIns="121900" tIns="121900" rIns="121900" bIns="121900" anchor="ctr" anchorCtr="0">
            <a:noAutofit/>
          </a:bodyPr>
          <a:lstStyle/>
          <a:p>
            <a:pPr algn="ctr"/>
            <a:r>
              <a:rPr lang="en" sz="2400" b="1" dirty="0">
                <a:solidFill>
                  <a:schemeClr val="lt1"/>
                </a:solidFill>
                <a:latin typeface="Times New Roman" panose="02020603050405020304" pitchFamily="18" charset="0"/>
                <a:ea typeface="Source Code Pro"/>
                <a:cs typeface="Times New Roman" panose="02020603050405020304" pitchFamily="18" charset="0"/>
                <a:sym typeface="Source Code Pro"/>
              </a:rPr>
              <a:t>Python</a:t>
            </a:r>
            <a:endParaRPr sz="2400" b="1" dirty="0">
              <a:solidFill>
                <a:schemeClr val="lt1"/>
              </a:solidFill>
              <a:latin typeface="Times New Roman" panose="02020603050405020304" pitchFamily="18" charset="0"/>
              <a:ea typeface="Source Code Pro"/>
              <a:cs typeface="Times New Roman" panose="02020603050405020304" pitchFamily="18" charset="0"/>
              <a:sym typeface="Source Code Pro"/>
            </a:endParaRPr>
          </a:p>
        </p:txBody>
      </p:sp>
      <p:sp>
        <p:nvSpPr>
          <p:cNvPr id="79" name="Google Shape;79;p15"/>
          <p:cNvSpPr/>
          <p:nvPr/>
        </p:nvSpPr>
        <p:spPr>
          <a:xfrm>
            <a:off x="3004163" y="1897887"/>
            <a:ext cx="3939600" cy="3939600"/>
          </a:xfrm>
          <a:prstGeom prst="ellipse">
            <a:avLst/>
          </a:prstGeom>
          <a:solidFill>
            <a:srgbClr val="232529"/>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80" name="Google Shape;80;p15"/>
          <p:cNvSpPr txBox="1"/>
          <p:nvPr/>
        </p:nvSpPr>
        <p:spPr>
          <a:xfrm>
            <a:off x="3004167" y="3462333"/>
            <a:ext cx="3939600" cy="810400"/>
          </a:xfrm>
          <a:prstGeom prst="rect">
            <a:avLst/>
          </a:prstGeom>
          <a:noFill/>
          <a:ln>
            <a:noFill/>
          </a:ln>
        </p:spPr>
        <p:txBody>
          <a:bodyPr spcFirstLastPara="1" wrap="square" lIns="121900" tIns="121900" rIns="121900" bIns="121900" anchor="ctr" anchorCtr="0">
            <a:noAutofit/>
          </a:bodyPr>
          <a:lstStyle/>
          <a:p>
            <a:pPr algn="ctr"/>
            <a:r>
              <a:rPr lang="en" sz="3333" b="1" dirty="0">
                <a:solidFill>
                  <a:schemeClr val="lt1"/>
                </a:solidFill>
                <a:latin typeface="Times New Roman" panose="02020603050405020304" pitchFamily="18" charset="0"/>
                <a:ea typeface="Source Code Pro"/>
                <a:cs typeface="Times New Roman" panose="02020603050405020304" pitchFamily="18" charset="0"/>
                <a:sym typeface="Source Code Pro"/>
              </a:rPr>
              <a:t>Libraries</a:t>
            </a:r>
            <a:endParaRPr sz="3333" b="1" dirty="0">
              <a:solidFill>
                <a:schemeClr val="lt1"/>
              </a:solidFill>
              <a:latin typeface="Times New Roman" panose="02020603050405020304" pitchFamily="18" charset="0"/>
              <a:ea typeface="Source Code Pro"/>
              <a:cs typeface="Times New Roman" panose="02020603050405020304" pitchFamily="18" charset="0"/>
              <a:sym typeface="Source Code Pro"/>
            </a:endParaRPr>
          </a:p>
          <a:p>
            <a:pPr algn="ctr"/>
            <a:r>
              <a:rPr lang="en-IN" sz="3333" dirty="0">
                <a:solidFill>
                  <a:schemeClr val="lt1"/>
                </a:solidFill>
                <a:latin typeface="Times New Roman" panose="02020603050405020304" pitchFamily="18" charset="0"/>
                <a:ea typeface="Source Code Pro"/>
                <a:cs typeface="Times New Roman" panose="02020603050405020304" pitchFamily="18" charset="0"/>
                <a:sym typeface="Source Code Pro"/>
              </a:rPr>
              <a:t>F</a:t>
            </a:r>
            <a:r>
              <a:rPr lang="en" sz="3333" dirty="0">
                <a:solidFill>
                  <a:schemeClr val="lt1"/>
                </a:solidFill>
                <a:latin typeface="Times New Roman" panose="02020603050405020304" pitchFamily="18" charset="0"/>
                <a:ea typeface="Source Code Pro"/>
                <a:cs typeface="Times New Roman" panose="02020603050405020304" pitchFamily="18" charset="0"/>
                <a:sym typeface="Source Code Pro"/>
              </a:rPr>
              <a:t>lask, flask_upload, numpy, keras</a:t>
            </a:r>
            <a:endParaRPr sz="3333" dirty="0">
              <a:solidFill>
                <a:schemeClr val="lt1"/>
              </a:solidFill>
              <a:latin typeface="Times New Roman" panose="02020603050405020304" pitchFamily="18" charset="0"/>
              <a:ea typeface="Source Code Pro"/>
              <a:cs typeface="Times New Roman" panose="02020603050405020304" pitchFamily="18" charset="0"/>
              <a:sym typeface="Source Code Pro"/>
            </a:endParaRPr>
          </a:p>
        </p:txBody>
      </p:sp>
      <p:sp>
        <p:nvSpPr>
          <p:cNvPr id="81" name="Google Shape;81;p15"/>
          <p:cNvSpPr/>
          <p:nvPr/>
        </p:nvSpPr>
        <p:spPr>
          <a:xfrm>
            <a:off x="7612835" y="2863253"/>
            <a:ext cx="2008800" cy="2008800"/>
          </a:xfrm>
          <a:prstGeom prst="ellipse">
            <a:avLst/>
          </a:prstGeom>
          <a:solidFill>
            <a:schemeClr val="tx1">
              <a:lumMod val="65000"/>
              <a:lumOff val="35000"/>
            </a:schemeClr>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82" name="Google Shape;82;p15"/>
          <p:cNvSpPr txBox="1"/>
          <p:nvPr/>
        </p:nvSpPr>
        <p:spPr>
          <a:xfrm>
            <a:off x="7612835" y="3462333"/>
            <a:ext cx="2008800" cy="810400"/>
          </a:xfrm>
          <a:prstGeom prst="rect">
            <a:avLst/>
          </a:prstGeom>
          <a:noFill/>
          <a:ln>
            <a:noFill/>
          </a:ln>
        </p:spPr>
        <p:txBody>
          <a:bodyPr spcFirstLastPara="1" wrap="square" lIns="121900" tIns="121900" rIns="121900" bIns="121900" anchor="ctr" anchorCtr="0">
            <a:noAutofit/>
          </a:bodyPr>
          <a:lstStyle/>
          <a:p>
            <a:pPr algn="ctr"/>
            <a:r>
              <a:rPr lang="en-US" sz="2400" b="1" dirty="0">
                <a:solidFill>
                  <a:schemeClr val="lt1"/>
                </a:solidFill>
                <a:latin typeface="Times New Roman" panose="02020603050405020304" pitchFamily="18" charset="0"/>
                <a:ea typeface="Source Code Pro"/>
                <a:cs typeface="Times New Roman" panose="02020603050405020304" pitchFamily="18" charset="0"/>
                <a:sym typeface="Source Code Pro"/>
              </a:rPr>
              <a:t>Input:</a:t>
            </a:r>
          </a:p>
          <a:p>
            <a:pPr algn="ctr"/>
            <a:r>
              <a:rPr lang="en-US" sz="2400" dirty="0">
                <a:solidFill>
                  <a:schemeClr val="lt1"/>
                </a:solidFill>
                <a:latin typeface="Times New Roman" panose="02020603050405020304" pitchFamily="18" charset="0"/>
                <a:ea typeface="Source Code Pro"/>
                <a:cs typeface="Times New Roman" panose="02020603050405020304" pitchFamily="18" charset="0"/>
                <a:sym typeface="Source Code Pro"/>
              </a:rPr>
              <a:t>Image</a:t>
            </a:r>
          </a:p>
        </p:txBody>
      </p:sp>
      <p:sp>
        <p:nvSpPr>
          <p:cNvPr id="83" name="Google Shape;83;p15"/>
          <p:cNvSpPr/>
          <p:nvPr/>
        </p:nvSpPr>
        <p:spPr>
          <a:xfrm>
            <a:off x="10290703" y="3192724"/>
            <a:ext cx="1350000" cy="1349600"/>
          </a:xfrm>
          <a:prstGeom prst="ellipse">
            <a:avLst/>
          </a:prstGeom>
          <a:solidFill>
            <a:srgbClr val="232529"/>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84" name="Google Shape;84;p15"/>
          <p:cNvSpPr txBox="1"/>
          <p:nvPr/>
        </p:nvSpPr>
        <p:spPr>
          <a:xfrm>
            <a:off x="10291233" y="3462333"/>
            <a:ext cx="1350000" cy="810400"/>
          </a:xfrm>
          <a:prstGeom prst="rect">
            <a:avLst/>
          </a:prstGeom>
          <a:noFill/>
          <a:ln>
            <a:noFill/>
          </a:ln>
        </p:spPr>
        <p:txBody>
          <a:bodyPr spcFirstLastPara="1" wrap="square" lIns="121900" tIns="121900" rIns="121900" bIns="121900" anchor="ctr" anchorCtr="0">
            <a:noAutofit/>
          </a:bodyPr>
          <a:lstStyle/>
          <a:p>
            <a:pPr algn="ctr"/>
            <a:r>
              <a:rPr lang="en-US" sz="2000" b="1" dirty="0">
                <a:solidFill>
                  <a:schemeClr val="lt1"/>
                </a:solidFill>
                <a:latin typeface="Times New Roman" panose="02020603050405020304" pitchFamily="18" charset="0"/>
                <a:ea typeface="Source Code Pro"/>
                <a:cs typeface="Times New Roman" panose="02020603050405020304" pitchFamily="18" charset="0"/>
                <a:sym typeface="Source Code Pro"/>
              </a:rPr>
              <a:t>Caption</a:t>
            </a:r>
            <a:endParaRPr sz="2000" b="1" dirty="0">
              <a:solidFill>
                <a:schemeClr val="lt1"/>
              </a:solidFill>
              <a:latin typeface="Times New Roman" panose="02020603050405020304" pitchFamily="18" charset="0"/>
              <a:ea typeface="Source Code Pro"/>
              <a:cs typeface="Times New Roman" panose="02020603050405020304" pitchFamily="18" charset="0"/>
              <a:sym typeface="Source Code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down)">
                                      <p:cBhvr>
                                        <p:cTn id="7" dur="580">
                                          <p:stCondLst>
                                            <p:cond delay="0"/>
                                          </p:stCondLst>
                                        </p:cTn>
                                        <p:tgtEl>
                                          <p:spTgt spid="77"/>
                                        </p:tgtEl>
                                      </p:cBhvr>
                                    </p:animEffect>
                                    <p:anim calcmode="lin" valueType="num">
                                      <p:cBhvr>
                                        <p:cTn id="8" dur="1822" tmFilter="0,0; 0.14,0.36; 0.43,0.73; 0.71,0.91; 1.0,1.0">
                                          <p:stCondLst>
                                            <p:cond delay="0"/>
                                          </p:stCondLst>
                                        </p:cTn>
                                        <p:tgtEl>
                                          <p:spTgt spid="7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7"/>
                                        </p:tgtEl>
                                        <p:attrNameLst>
                                          <p:attrName>ppt_y</p:attrName>
                                        </p:attrNameLst>
                                      </p:cBhvr>
                                      <p:tavLst>
                                        <p:tav tm="0" fmla="#ppt_y-sin(pi*$)/81">
                                          <p:val>
                                            <p:fltVal val="0"/>
                                          </p:val>
                                        </p:tav>
                                        <p:tav tm="100000">
                                          <p:val>
                                            <p:fltVal val="1"/>
                                          </p:val>
                                        </p:tav>
                                      </p:tavLst>
                                    </p:anim>
                                    <p:animScale>
                                      <p:cBhvr>
                                        <p:cTn id="13" dur="26">
                                          <p:stCondLst>
                                            <p:cond delay="650"/>
                                          </p:stCondLst>
                                        </p:cTn>
                                        <p:tgtEl>
                                          <p:spTgt spid="77"/>
                                        </p:tgtEl>
                                      </p:cBhvr>
                                      <p:to x="100000" y="60000"/>
                                    </p:animScale>
                                    <p:animScale>
                                      <p:cBhvr>
                                        <p:cTn id="14" dur="166" decel="50000">
                                          <p:stCondLst>
                                            <p:cond delay="676"/>
                                          </p:stCondLst>
                                        </p:cTn>
                                        <p:tgtEl>
                                          <p:spTgt spid="77"/>
                                        </p:tgtEl>
                                      </p:cBhvr>
                                      <p:to x="100000" y="100000"/>
                                    </p:animScale>
                                    <p:animScale>
                                      <p:cBhvr>
                                        <p:cTn id="15" dur="26">
                                          <p:stCondLst>
                                            <p:cond delay="1312"/>
                                          </p:stCondLst>
                                        </p:cTn>
                                        <p:tgtEl>
                                          <p:spTgt spid="77"/>
                                        </p:tgtEl>
                                      </p:cBhvr>
                                      <p:to x="100000" y="80000"/>
                                    </p:animScale>
                                    <p:animScale>
                                      <p:cBhvr>
                                        <p:cTn id="16" dur="166" decel="50000">
                                          <p:stCondLst>
                                            <p:cond delay="1338"/>
                                          </p:stCondLst>
                                        </p:cTn>
                                        <p:tgtEl>
                                          <p:spTgt spid="77"/>
                                        </p:tgtEl>
                                      </p:cBhvr>
                                      <p:to x="100000" y="100000"/>
                                    </p:animScale>
                                    <p:animScale>
                                      <p:cBhvr>
                                        <p:cTn id="17" dur="26">
                                          <p:stCondLst>
                                            <p:cond delay="1642"/>
                                          </p:stCondLst>
                                        </p:cTn>
                                        <p:tgtEl>
                                          <p:spTgt spid="77"/>
                                        </p:tgtEl>
                                      </p:cBhvr>
                                      <p:to x="100000" y="90000"/>
                                    </p:animScale>
                                    <p:animScale>
                                      <p:cBhvr>
                                        <p:cTn id="18" dur="166" decel="50000">
                                          <p:stCondLst>
                                            <p:cond delay="1668"/>
                                          </p:stCondLst>
                                        </p:cTn>
                                        <p:tgtEl>
                                          <p:spTgt spid="77"/>
                                        </p:tgtEl>
                                      </p:cBhvr>
                                      <p:to x="100000" y="100000"/>
                                    </p:animScale>
                                    <p:animScale>
                                      <p:cBhvr>
                                        <p:cTn id="19" dur="26">
                                          <p:stCondLst>
                                            <p:cond delay="1808"/>
                                          </p:stCondLst>
                                        </p:cTn>
                                        <p:tgtEl>
                                          <p:spTgt spid="77"/>
                                        </p:tgtEl>
                                      </p:cBhvr>
                                      <p:to x="100000" y="95000"/>
                                    </p:animScale>
                                    <p:animScale>
                                      <p:cBhvr>
                                        <p:cTn id="20" dur="166" decel="50000">
                                          <p:stCondLst>
                                            <p:cond delay="1834"/>
                                          </p:stCondLst>
                                        </p:cTn>
                                        <p:tgtEl>
                                          <p:spTgt spid="7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wipe(down)">
                                      <p:cBhvr>
                                        <p:cTn id="25" dur="580">
                                          <p:stCondLst>
                                            <p:cond delay="0"/>
                                          </p:stCondLst>
                                        </p:cTn>
                                        <p:tgtEl>
                                          <p:spTgt spid="79"/>
                                        </p:tgtEl>
                                      </p:cBhvr>
                                    </p:animEffect>
                                    <p:anim calcmode="lin" valueType="num">
                                      <p:cBhvr>
                                        <p:cTn id="26" dur="1822" tmFilter="0,0; 0.14,0.36; 0.43,0.73; 0.71,0.91; 1.0,1.0">
                                          <p:stCondLst>
                                            <p:cond delay="0"/>
                                          </p:stCondLst>
                                        </p:cTn>
                                        <p:tgtEl>
                                          <p:spTgt spid="7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9"/>
                                        </p:tgtEl>
                                        <p:attrNameLst>
                                          <p:attrName>ppt_y</p:attrName>
                                        </p:attrNameLst>
                                      </p:cBhvr>
                                      <p:tavLst>
                                        <p:tav tm="0" fmla="#ppt_y-sin(pi*$)/81">
                                          <p:val>
                                            <p:fltVal val="0"/>
                                          </p:val>
                                        </p:tav>
                                        <p:tav tm="100000">
                                          <p:val>
                                            <p:fltVal val="1"/>
                                          </p:val>
                                        </p:tav>
                                      </p:tavLst>
                                    </p:anim>
                                    <p:animScale>
                                      <p:cBhvr>
                                        <p:cTn id="31" dur="26">
                                          <p:stCondLst>
                                            <p:cond delay="650"/>
                                          </p:stCondLst>
                                        </p:cTn>
                                        <p:tgtEl>
                                          <p:spTgt spid="79"/>
                                        </p:tgtEl>
                                      </p:cBhvr>
                                      <p:to x="100000" y="60000"/>
                                    </p:animScale>
                                    <p:animScale>
                                      <p:cBhvr>
                                        <p:cTn id="32" dur="166" decel="50000">
                                          <p:stCondLst>
                                            <p:cond delay="676"/>
                                          </p:stCondLst>
                                        </p:cTn>
                                        <p:tgtEl>
                                          <p:spTgt spid="79"/>
                                        </p:tgtEl>
                                      </p:cBhvr>
                                      <p:to x="100000" y="100000"/>
                                    </p:animScale>
                                    <p:animScale>
                                      <p:cBhvr>
                                        <p:cTn id="33" dur="26">
                                          <p:stCondLst>
                                            <p:cond delay="1312"/>
                                          </p:stCondLst>
                                        </p:cTn>
                                        <p:tgtEl>
                                          <p:spTgt spid="79"/>
                                        </p:tgtEl>
                                      </p:cBhvr>
                                      <p:to x="100000" y="80000"/>
                                    </p:animScale>
                                    <p:animScale>
                                      <p:cBhvr>
                                        <p:cTn id="34" dur="166" decel="50000">
                                          <p:stCondLst>
                                            <p:cond delay="1338"/>
                                          </p:stCondLst>
                                        </p:cTn>
                                        <p:tgtEl>
                                          <p:spTgt spid="79"/>
                                        </p:tgtEl>
                                      </p:cBhvr>
                                      <p:to x="100000" y="100000"/>
                                    </p:animScale>
                                    <p:animScale>
                                      <p:cBhvr>
                                        <p:cTn id="35" dur="26">
                                          <p:stCondLst>
                                            <p:cond delay="1642"/>
                                          </p:stCondLst>
                                        </p:cTn>
                                        <p:tgtEl>
                                          <p:spTgt spid="79"/>
                                        </p:tgtEl>
                                      </p:cBhvr>
                                      <p:to x="100000" y="90000"/>
                                    </p:animScale>
                                    <p:animScale>
                                      <p:cBhvr>
                                        <p:cTn id="36" dur="166" decel="50000">
                                          <p:stCondLst>
                                            <p:cond delay="1668"/>
                                          </p:stCondLst>
                                        </p:cTn>
                                        <p:tgtEl>
                                          <p:spTgt spid="79"/>
                                        </p:tgtEl>
                                      </p:cBhvr>
                                      <p:to x="100000" y="100000"/>
                                    </p:animScale>
                                    <p:animScale>
                                      <p:cBhvr>
                                        <p:cTn id="37" dur="26">
                                          <p:stCondLst>
                                            <p:cond delay="1808"/>
                                          </p:stCondLst>
                                        </p:cTn>
                                        <p:tgtEl>
                                          <p:spTgt spid="79"/>
                                        </p:tgtEl>
                                      </p:cBhvr>
                                      <p:to x="100000" y="95000"/>
                                    </p:animScale>
                                    <p:animScale>
                                      <p:cBhvr>
                                        <p:cTn id="38" dur="166" decel="50000">
                                          <p:stCondLst>
                                            <p:cond delay="1834"/>
                                          </p:stCondLst>
                                        </p:cTn>
                                        <p:tgtEl>
                                          <p:spTgt spid="79"/>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81"/>
                                        </p:tgtEl>
                                        <p:attrNameLst>
                                          <p:attrName>style.visibility</p:attrName>
                                        </p:attrNameLst>
                                      </p:cBhvr>
                                      <p:to>
                                        <p:strVal val="visible"/>
                                      </p:to>
                                    </p:set>
                                    <p:animEffect transition="in" filter="wipe(down)">
                                      <p:cBhvr>
                                        <p:cTn id="43" dur="580">
                                          <p:stCondLst>
                                            <p:cond delay="0"/>
                                          </p:stCondLst>
                                        </p:cTn>
                                        <p:tgtEl>
                                          <p:spTgt spid="81"/>
                                        </p:tgtEl>
                                      </p:cBhvr>
                                    </p:animEffect>
                                    <p:anim calcmode="lin" valueType="num">
                                      <p:cBhvr>
                                        <p:cTn id="44" dur="1822" tmFilter="0,0; 0.14,0.36; 0.43,0.73; 0.71,0.91; 1.0,1.0">
                                          <p:stCondLst>
                                            <p:cond delay="0"/>
                                          </p:stCondLst>
                                        </p:cTn>
                                        <p:tgtEl>
                                          <p:spTgt spid="81"/>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81"/>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81"/>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81"/>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81"/>
                                        </p:tgtEl>
                                        <p:attrNameLst>
                                          <p:attrName>ppt_y</p:attrName>
                                        </p:attrNameLst>
                                      </p:cBhvr>
                                      <p:tavLst>
                                        <p:tav tm="0" fmla="#ppt_y-sin(pi*$)/81">
                                          <p:val>
                                            <p:fltVal val="0"/>
                                          </p:val>
                                        </p:tav>
                                        <p:tav tm="100000">
                                          <p:val>
                                            <p:fltVal val="1"/>
                                          </p:val>
                                        </p:tav>
                                      </p:tavLst>
                                    </p:anim>
                                    <p:animScale>
                                      <p:cBhvr>
                                        <p:cTn id="49" dur="26">
                                          <p:stCondLst>
                                            <p:cond delay="650"/>
                                          </p:stCondLst>
                                        </p:cTn>
                                        <p:tgtEl>
                                          <p:spTgt spid="81"/>
                                        </p:tgtEl>
                                      </p:cBhvr>
                                      <p:to x="100000" y="60000"/>
                                    </p:animScale>
                                    <p:animScale>
                                      <p:cBhvr>
                                        <p:cTn id="50" dur="166" decel="50000">
                                          <p:stCondLst>
                                            <p:cond delay="676"/>
                                          </p:stCondLst>
                                        </p:cTn>
                                        <p:tgtEl>
                                          <p:spTgt spid="81"/>
                                        </p:tgtEl>
                                      </p:cBhvr>
                                      <p:to x="100000" y="100000"/>
                                    </p:animScale>
                                    <p:animScale>
                                      <p:cBhvr>
                                        <p:cTn id="51" dur="26">
                                          <p:stCondLst>
                                            <p:cond delay="1312"/>
                                          </p:stCondLst>
                                        </p:cTn>
                                        <p:tgtEl>
                                          <p:spTgt spid="81"/>
                                        </p:tgtEl>
                                      </p:cBhvr>
                                      <p:to x="100000" y="80000"/>
                                    </p:animScale>
                                    <p:animScale>
                                      <p:cBhvr>
                                        <p:cTn id="52" dur="166" decel="50000">
                                          <p:stCondLst>
                                            <p:cond delay="1338"/>
                                          </p:stCondLst>
                                        </p:cTn>
                                        <p:tgtEl>
                                          <p:spTgt spid="81"/>
                                        </p:tgtEl>
                                      </p:cBhvr>
                                      <p:to x="100000" y="100000"/>
                                    </p:animScale>
                                    <p:animScale>
                                      <p:cBhvr>
                                        <p:cTn id="53" dur="26">
                                          <p:stCondLst>
                                            <p:cond delay="1642"/>
                                          </p:stCondLst>
                                        </p:cTn>
                                        <p:tgtEl>
                                          <p:spTgt spid="81"/>
                                        </p:tgtEl>
                                      </p:cBhvr>
                                      <p:to x="100000" y="90000"/>
                                    </p:animScale>
                                    <p:animScale>
                                      <p:cBhvr>
                                        <p:cTn id="54" dur="166" decel="50000">
                                          <p:stCondLst>
                                            <p:cond delay="1668"/>
                                          </p:stCondLst>
                                        </p:cTn>
                                        <p:tgtEl>
                                          <p:spTgt spid="81"/>
                                        </p:tgtEl>
                                      </p:cBhvr>
                                      <p:to x="100000" y="100000"/>
                                    </p:animScale>
                                    <p:animScale>
                                      <p:cBhvr>
                                        <p:cTn id="55" dur="26">
                                          <p:stCondLst>
                                            <p:cond delay="1808"/>
                                          </p:stCondLst>
                                        </p:cTn>
                                        <p:tgtEl>
                                          <p:spTgt spid="81"/>
                                        </p:tgtEl>
                                      </p:cBhvr>
                                      <p:to x="100000" y="95000"/>
                                    </p:animScale>
                                    <p:animScale>
                                      <p:cBhvr>
                                        <p:cTn id="56" dur="166" decel="50000">
                                          <p:stCondLst>
                                            <p:cond delay="1834"/>
                                          </p:stCondLst>
                                        </p:cTn>
                                        <p:tgtEl>
                                          <p:spTgt spid="81"/>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wipe(down)">
                                      <p:cBhvr>
                                        <p:cTn id="61" dur="580">
                                          <p:stCondLst>
                                            <p:cond delay="0"/>
                                          </p:stCondLst>
                                        </p:cTn>
                                        <p:tgtEl>
                                          <p:spTgt spid="83"/>
                                        </p:tgtEl>
                                      </p:cBhvr>
                                    </p:animEffect>
                                    <p:anim calcmode="lin" valueType="num">
                                      <p:cBhvr>
                                        <p:cTn id="62" dur="1822" tmFilter="0,0; 0.14,0.36; 0.43,0.73; 0.71,0.91; 1.0,1.0">
                                          <p:stCondLst>
                                            <p:cond delay="0"/>
                                          </p:stCondLst>
                                        </p:cTn>
                                        <p:tgtEl>
                                          <p:spTgt spid="83"/>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83"/>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83"/>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83"/>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83"/>
                                        </p:tgtEl>
                                        <p:attrNameLst>
                                          <p:attrName>ppt_y</p:attrName>
                                        </p:attrNameLst>
                                      </p:cBhvr>
                                      <p:tavLst>
                                        <p:tav tm="0" fmla="#ppt_y-sin(pi*$)/81">
                                          <p:val>
                                            <p:fltVal val="0"/>
                                          </p:val>
                                        </p:tav>
                                        <p:tav tm="100000">
                                          <p:val>
                                            <p:fltVal val="1"/>
                                          </p:val>
                                        </p:tav>
                                      </p:tavLst>
                                    </p:anim>
                                    <p:animScale>
                                      <p:cBhvr>
                                        <p:cTn id="67" dur="26">
                                          <p:stCondLst>
                                            <p:cond delay="650"/>
                                          </p:stCondLst>
                                        </p:cTn>
                                        <p:tgtEl>
                                          <p:spTgt spid="83"/>
                                        </p:tgtEl>
                                      </p:cBhvr>
                                      <p:to x="100000" y="60000"/>
                                    </p:animScale>
                                    <p:animScale>
                                      <p:cBhvr>
                                        <p:cTn id="68" dur="166" decel="50000">
                                          <p:stCondLst>
                                            <p:cond delay="676"/>
                                          </p:stCondLst>
                                        </p:cTn>
                                        <p:tgtEl>
                                          <p:spTgt spid="83"/>
                                        </p:tgtEl>
                                      </p:cBhvr>
                                      <p:to x="100000" y="100000"/>
                                    </p:animScale>
                                    <p:animScale>
                                      <p:cBhvr>
                                        <p:cTn id="69" dur="26">
                                          <p:stCondLst>
                                            <p:cond delay="1312"/>
                                          </p:stCondLst>
                                        </p:cTn>
                                        <p:tgtEl>
                                          <p:spTgt spid="83"/>
                                        </p:tgtEl>
                                      </p:cBhvr>
                                      <p:to x="100000" y="80000"/>
                                    </p:animScale>
                                    <p:animScale>
                                      <p:cBhvr>
                                        <p:cTn id="70" dur="166" decel="50000">
                                          <p:stCondLst>
                                            <p:cond delay="1338"/>
                                          </p:stCondLst>
                                        </p:cTn>
                                        <p:tgtEl>
                                          <p:spTgt spid="83"/>
                                        </p:tgtEl>
                                      </p:cBhvr>
                                      <p:to x="100000" y="100000"/>
                                    </p:animScale>
                                    <p:animScale>
                                      <p:cBhvr>
                                        <p:cTn id="71" dur="26">
                                          <p:stCondLst>
                                            <p:cond delay="1642"/>
                                          </p:stCondLst>
                                        </p:cTn>
                                        <p:tgtEl>
                                          <p:spTgt spid="83"/>
                                        </p:tgtEl>
                                      </p:cBhvr>
                                      <p:to x="100000" y="90000"/>
                                    </p:animScale>
                                    <p:animScale>
                                      <p:cBhvr>
                                        <p:cTn id="72" dur="166" decel="50000">
                                          <p:stCondLst>
                                            <p:cond delay="1668"/>
                                          </p:stCondLst>
                                        </p:cTn>
                                        <p:tgtEl>
                                          <p:spTgt spid="83"/>
                                        </p:tgtEl>
                                      </p:cBhvr>
                                      <p:to x="100000" y="100000"/>
                                    </p:animScale>
                                    <p:animScale>
                                      <p:cBhvr>
                                        <p:cTn id="73" dur="26">
                                          <p:stCondLst>
                                            <p:cond delay="1808"/>
                                          </p:stCondLst>
                                        </p:cTn>
                                        <p:tgtEl>
                                          <p:spTgt spid="83"/>
                                        </p:tgtEl>
                                      </p:cBhvr>
                                      <p:to x="100000" y="95000"/>
                                    </p:animScale>
                                    <p:animScale>
                                      <p:cBhvr>
                                        <p:cTn id="74" dur="166" decel="50000">
                                          <p:stCondLst>
                                            <p:cond delay="1834"/>
                                          </p:stCondLst>
                                        </p:cTn>
                                        <p:tgtEl>
                                          <p:spTgt spid="8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9" grpId="0" animBg="1"/>
      <p:bldP spid="81" grpId="0" animBg="1"/>
      <p:bldP spid="8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2" name="Picture 1">
            <a:extLst>
              <a:ext uri="{FF2B5EF4-FFF2-40B4-BE49-F238E27FC236}">
                <a16:creationId xmlns:a16="http://schemas.microsoft.com/office/drawing/2014/main" id="{A39E594A-33FE-8CD7-3A0B-D044D4D976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41" y="603094"/>
            <a:ext cx="11960517" cy="56518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3" name="Picture 2" descr="Build And Deploy AI-powered Image Caption Generator With Ease">
            <a:extLst>
              <a:ext uri="{FF2B5EF4-FFF2-40B4-BE49-F238E27FC236}">
                <a16:creationId xmlns:a16="http://schemas.microsoft.com/office/drawing/2014/main" id="{F6AB3B4C-E580-F671-6A1D-DA134616D481}"/>
              </a:ext>
            </a:extLst>
          </p:cNvPr>
          <p:cNvPicPr>
            <a:picLocks noChangeAspect="1" noChangeArrowheads="1"/>
          </p:cNvPicPr>
          <p:nvPr/>
        </p:nvPicPr>
        <p:blipFill rotWithShape="1">
          <a:blip r:embed="rId3">
            <a:alphaModFix amt="70000"/>
            <a:extLst>
              <a:ext uri="{28A0092B-C50C-407E-A947-70E740481C1C}">
                <a14:useLocalDpi xmlns:a14="http://schemas.microsoft.com/office/drawing/2010/main" val="0"/>
              </a:ext>
            </a:extLst>
          </a:blip>
          <a:srcRect l="49046"/>
          <a:stretch/>
        </p:blipFill>
        <p:spPr bwMode="auto">
          <a:xfrm>
            <a:off x="1" y="0"/>
            <a:ext cx="6096000" cy="6857998"/>
          </a:xfrm>
          <a:prstGeom prst="rect">
            <a:avLst/>
          </a:prstGeom>
          <a:noFill/>
          <a:extLst>
            <a:ext uri="{909E8E84-426E-40DD-AFC4-6F175D3DCCD1}">
              <a14:hiddenFill xmlns:a14="http://schemas.microsoft.com/office/drawing/2010/main">
                <a:solidFill>
                  <a:srgbClr val="FFFFFF"/>
                </a:solidFill>
              </a14:hiddenFill>
            </a:ext>
          </a:extLst>
        </p:spPr>
      </p:pic>
      <p:sp>
        <p:nvSpPr>
          <p:cNvPr id="94" name="Google Shape;94;p17"/>
          <p:cNvSpPr txBox="1">
            <a:spLocks noGrp="1"/>
          </p:cNvSpPr>
          <p:nvPr>
            <p:ph type="title"/>
          </p:nvPr>
        </p:nvSpPr>
        <p:spPr>
          <a:xfrm>
            <a:off x="175841" y="2422600"/>
            <a:ext cx="5346384" cy="2012800"/>
          </a:xfrm>
          <a:prstGeom prst="rect">
            <a:avLst/>
          </a:prstGeom>
        </p:spPr>
        <p:txBody>
          <a:bodyPr spcFirstLastPara="1" vert="horz" wrap="square" lIns="121900" tIns="121900" rIns="121900" bIns="121900" rtlCol="0" anchor="ctr" anchorCtr="0">
            <a:noAutofit/>
          </a:bodyPr>
          <a:lstStyle/>
          <a:p>
            <a:r>
              <a:rPr lang="en" b="1" dirty="0">
                <a:effectLst>
                  <a:glow rad="101600">
                    <a:schemeClr val="tx1">
                      <a:alpha val="60000"/>
                    </a:schemeClr>
                  </a:glow>
                </a:effectLst>
                <a:latin typeface="Times New Roman" panose="02020603050405020304" pitchFamily="18" charset="0"/>
                <a:cs typeface="Times New Roman" panose="02020603050405020304" pitchFamily="18" charset="0"/>
              </a:rPr>
              <a:t>Objectives</a:t>
            </a:r>
            <a:endParaRPr b="1" dirty="0">
              <a:effectLst>
                <a:glow rad="101600">
                  <a:schemeClr val="tx1">
                    <a:alpha val="60000"/>
                  </a:schemeClr>
                </a:glow>
              </a:effectLst>
              <a:latin typeface="Times New Roman" panose="02020603050405020304" pitchFamily="18" charset="0"/>
              <a:cs typeface="Times New Roman" panose="02020603050405020304" pitchFamily="18" charset="0"/>
            </a:endParaRPr>
          </a:p>
        </p:txBody>
      </p:sp>
      <p:sp>
        <p:nvSpPr>
          <p:cNvPr id="95" name="Google Shape;95;p17"/>
          <p:cNvSpPr txBox="1">
            <a:spLocks noGrp="1"/>
          </p:cNvSpPr>
          <p:nvPr>
            <p:ph type="body" idx="2"/>
          </p:nvPr>
        </p:nvSpPr>
        <p:spPr>
          <a:xfrm>
            <a:off x="6011333" y="1363133"/>
            <a:ext cx="6180667" cy="4965700"/>
          </a:xfrm>
          <a:prstGeom prst="rect">
            <a:avLst/>
          </a:prstGeom>
        </p:spPr>
        <p:txBody>
          <a:bodyPr spcFirstLastPara="1" vert="horz" wrap="square" lIns="121900" tIns="121900" rIns="121900" bIns="121900" rtlCol="0" anchor="ctr" anchorCtr="0">
            <a:noAutofit/>
          </a:bodyPr>
          <a:lstStyle/>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Generate natural language descriptions of images</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Accurately reflect the content of the image</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Analyze the visual content of the image</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Translate the visual content into a coherent sentence or phrase</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Produce informative and relevant captions</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Produce captions that are easily understood by humans</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Assist people with visual impairments</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Enhance image search and retrieval</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Improve the accessibility of digital media</a:t>
            </a:r>
          </a:p>
          <a:p>
            <a:pPr marL="177796" indent="0">
              <a:buClr>
                <a:srgbClr val="000000"/>
              </a:buClr>
              <a:buSzPts val="1500"/>
              <a:buNone/>
            </a:pPr>
            <a:endParaRPr sz="240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9146125B-5E70-513B-71B9-028B713294C3}"/>
              </a:ext>
            </a:extLst>
          </p:cNvPr>
          <p:cNvSpPr/>
          <p:nvPr/>
        </p:nvSpPr>
        <p:spPr>
          <a:xfrm>
            <a:off x="6637867" y="5863167"/>
            <a:ext cx="1104900" cy="30903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 calcmode="lin" valueType="num">
                                      <p:cBhvr additive="base">
                                        <p:cTn id="7" dur="500" fill="hold"/>
                                        <p:tgtEl>
                                          <p:spTgt spid="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anim calcmode="lin" valueType="num">
                                      <p:cBhvr additive="base">
                                        <p:cTn id="11" dur="500" fill="hold"/>
                                        <p:tgtEl>
                                          <p:spTgt spid="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5">
                                            <p:txEl>
                                              <p:pRg st="2" end="2"/>
                                            </p:txEl>
                                          </p:spTgt>
                                        </p:tgtEl>
                                        <p:attrNameLst>
                                          <p:attrName>style.visibility</p:attrName>
                                        </p:attrNameLst>
                                      </p:cBhvr>
                                      <p:to>
                                        <p:strVal val="visible"/>
                                      </p:to>
                                    </p:set>
                                    <p:anim calcmode="lin" valueType="num">
                                      <p:cBhvr additive="base">
                                        <p:cTn id="15" dur="500" fill="hold"/>
                                        <p:tgtEl>
                                          <p:spTgt spid="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5">
                                            <p:txEl>
                                              <p:pRg st="3" end="3"/>
                                            </p:txEl>
                                          </p:spTgt>
                                        </p:tgtEl>
                                        <p:attrNameLst>
                                          <p:attrName>style.visibility</p:attrName>
                                        </p:attrNameLst>
                                      </p:cBhvr>
                                      <p:to>
                                        <p:strVal val="visible"/>
                                      </p:to>
                                    </p:set>
                                    <p:anim calcmode="lin" valueType="num">
                                      <p:cBhvr additive="base">
                                        <p:cTn id="19" dur="500" fill="hold"/>
                                        <p:tgtEl>
                                          <p:spTgt spid="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5">
                                            <p:txEl>
                                              <p:pRg st="4" end="4"/>
                                            </p:txEl>
                                          </p:spTgt>
                                        </p:tgtEl>
                                        <p:attrNameLst>
                                          <p:attrName>style.visibility</p:attrName>
                                        </p:attrNameLst>
                                      </p:cBhvr>
                                      <p:to>
                                        <p:strVal val="visible"/>
                                      </p:to>
                                    </p:set>
                                    <p:anim calcmode="lin" valueType="num">
                                      <p:cBhvr additive="base">
                                        <p:cTn id="23" dur="500" fill="hold"/>
                                        <p:tgtEl>
                                          <p:spTgt spid="9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5">
                                            <p:txEl>
                                              <p:pRg st="5" end="5"/>
                                            </p:txEl>
                                          </p:spTgt>
                                        </p:tgtEl>
                                        <p:attrNameLst>
                                          <p:attrName>style.visibility</p:attrName>
                                        </p:attrNameLst>
                                      </p:cBhvr>
                                      <p:to>
                                        <p:strVal val="visible"/>
                                      </p:to>
                                    </p:set>
                                    <p:anim calcmode="lin" valueType="num">
                                      <p:cBhvr additive="base">
                                        <p:cTn id="27" dur="500" fill="hold"/>
                                        <p:tgtEl>
                                          <p:spTgt spid="9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5">
                                            <p:txEl>
                                              <p:pRg st="6" end="6"/>
                                            </p:txEl>
                                          </p:spTgt>
                                        </p:tgtEl>
                                        <p:attrNameLst>
                                          <p:attrName>style.visibility</p:attrName>
                                        </p:attrNameLst>
                                      </p:cBhvr>
                                      <p:to>
                                        <p:strVal val="visible"/>
                                      </p:to>
                                    </p:set>
                                    <p:anim calcmode="lin" valueType="num">
                                      <p:cBhvr additive="base">
                                        <p:cTn id="31" dur="500" fill="hold"/>
                                        <p:tgtEl>
                                          <p:spTgt spid="9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5">
                                            <p:txEl>
                                              <p:pRg st="7" end="7"/>
                                            </p:txEl>
                                          </p:spTgt>
                                        </p:tgtEl>
                                        <p:attrNameLst>
                                          <p:attrName>style.visibility</p:attrName>
                                        </p:attrNameLst>
                                      </p:cBhvr>
                                      <p:to>
                                        <p:strVal val="visible"/>
                                      </p:to>
                                    </p:set>
                                    <p:anim calcmode="lin" valueType="num">
                                      <p:cBhvr additive="base">
                                        <p:cTn id="35" dur="500" fill="hold"/>
                                        <p:tgtEl>
                                          <p:spTgt spid="9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5">
                                            <p:txEl>
                                              <p:pRg st="8" end="8"/>
                                            </p:txEl>
                                          </p:spTgt>
                                        </p:tgtEl>
                                        <p:attrNameLst>
                                          <p:attrName>style.visibility</p:attrName>
                                        </p:attrNameLst>
                                      </p:cBhvr>
                                      <p:to>
                                        <p:strVal val="visible"/>
                                      </p:to>
                                    </p:set>
                                    <p:anim calcmode="lin" valueType="num">
                                      <p:cBhvr additive="base">
                                        <p:cTn id="39" dur="500" fill="hold"/>
                                        <p:tgtEl>
                                          <p:spTgt spid="9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A Compressive Guide to Build Image Caption Generator">
            <a:extLst>
              <a:ext uri="{FF2B5EF4-FFF2-40B4-BE49-F238E27FC236}">
                <a16:creationId xmlns:a16="http://schemas.microsoft.com/office/drawing/2014/main" id="{1E9662DD-8066-04C9-835E-4DEFB85A5472}"/>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904" b="-1904"/>
          <a:stretch/>
        </p:blipFill>
        <p:spPr bwMode="auto">
          <a:xfrm>
            <a:off x="0" y="-529241"/>
            <a:ext cx="12192000" cy="22113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2321658-F0EC-9D46-27FC-281BB6978023}"/>
              </a:ext>
            </a:extLst>
          </p:cNvPr>
          <p:cNvSpPr>
            <a:spLocks noGrp="1"/>
          </p:cNvSpPr>
          <p:nvPr>
            <p:ph type="title"/>
          </p:nvPr>
        </p:nvSpPr>
        <p:spPr>
          <a:xfrm>
            <a:off x="848833" y="-86346"/>
            <a:ext cx="10515600" cy="1325563"/>
          </a:xfrm>
        </p:spPr>
        <p:txBody>
          <a:bodyPr/>
          <a:lstStyle/>
          <a:p>
            <a:r>
              <a:rPr lang="en-US" b="1" dirty="0">
                <a:solidFill>
                  <a:schemeClr val="bg1"/>
                </a:solidFill>
                <a:effectLst>
                  <a:glow rad="101600">
                    <a:schemeClr val="tx1">
                      <a:alpha val="60000"/>
                    </a:schemeClr>
                  </a:glow>
                </a:effectLst>
                <a:latin typeface="Times New Roman" panose="02020603050405020304" pitchFamily="18" charset="0"/>
                <a:cs typeface="Times New Roman" panose="02020603050405020304" pitchFamily="18" charset="0"/>
              </a:rPr>
              <a:t>Challenges</a:t>
            </a:r>
            <a:endParaRPr lang="en-IN" b="1" dirty="0">
              <a:solidFill>
                <a:schemeClr val="bg1"/>
              </a:solidFill>
              <a:effectLst>
                <a:glow rad="101600">
                  <a:schemeClr val="tx1">
                    <a:alpha val="60000"/>
                  </a:schemeClr>
                </a:glo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0E0C83-B702-8D4C-D9FD-50D06490C355}"/>
              </a:ext>
            </a:extLst>
          </p:cNvPr>
          <p:cNvSpPr>
            <a:spLocks noGrp="1"/>
          </p:cNvSpPr>
          <p:nvPr>
            <p:ph idx="1"/>
          </p:nvPr>
        </p:nvSpPr>
        <p:spPr>
          <a:xfrm>
            <a:off x="838200" y="2728799"/>
            <a:ext cx="10515600" cy="3590439"/>
          </a:xfrm>
        </p:spPr>
        <p:txBody>
          <a:bodyPr>
            <a:noAutofit/>
          </a:bodyPr>
          <a:lstStyle/>
          <a:p>
            <a:r>
              <a:rPr lang="en-US" dirty="0"/>
              <a:t>While image to caption generators have numerous benefits, there are also challenges and limitations to consider. One of the main challenges is ensuring that the generated captions are not biased or offensive.</a:t>
            </a:r>
          </a:p>
          <a:p>
            <a:r>
              <a:rPr lang="en-US" dirty="0"/>
              <a:t>Additionally, image to caption generators may struggle with certain types of images, such as abstract art or images with multiple interpretations. It's important to recognize the limitations of this technology and use it in conjunction with human oversight and input.</a:t>
            </a: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94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A Compressive Guide to Build Image Caption Generator">
            <a:extLst>
              <a:ext uri="{FF2B5EF4-FFF2-40B4-BE49-F238E27FC236}">
                <a16:creationId xmlns:a16="http://schemas.microsoft.com/office/drawing/2014/main" id="{1E9662DD-8066-04C9-835E-4DEFB85A5472}"/>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904" b="-1904"/>
          <a:stretch/>
        </p:blipFill>
        <p:spPr bwMode="auto">
          <a:xfrm>
            <a:off x="0" y="-529241"/>
            <a:ext cx="12192000" cy="22113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2321658-F0EC-9D46-27FC-281BB6978023}"/>
              </a:ext>
            </a:extLst>
          </p:cNvPr>
          <p:cNvSpPr>
            <a:spLocks noGrp="1"/>
          </p:cNvSpPr>
          <p:nvPr>
            <p:ph type="title"/>
          </p:nvPr>
        </p:nvSpPr>
        <p:spPr>
          <a:xfrm>
            <a:off x="848833" y="-86346"/>
            <a:ext cx="10515600" cy="1325563"/>
          </a:xfrm>
        </p:spPr>
        <p:txBody>
          <a:bodyPr/>
          <a:lstStyle/>
          <a:p>
            <a:r>
              <a:rPr lang="en-IN" b="1" dirty="0">
                <a:solidFill>
                  <a:schemeClr val="bg1"/>
                </a:solidFill>
                <a:effectLst>
                  <a:glow rad="101600">
                    <a:schemeClr val="tx1">
                      <a:alpha val="60000"/>
                    </a:schemeClr>
                  </a:glow>
                </a:effectLst>
                <a:latin typeface="Times New Roman" panose="02020603050405020304" pitchFamily="18" charset="0"/>
                <a:cs typeface="Times New Roman" panose="02020603050405020304" pitchFamily="18" charset="0"/>
              </a:rPr>
              <a:t>Future Developments</a:t>
            </a:r>
          </a:p>
        </p:txBody>
      </p:sp>
      <p:sp>
        <p:nvSpPr>
          <p:cNvPr id="3" name="Content Placeholder 2">
            <a:extLst>
              <a:ext uri="{FF2B5EF4-FFF2-40B4-BE49-F238E27FC236}">
                <a16:creationId xmlns:a16="http://schemas.microsoft.com/office/drawing/2014/main" id="{080E0C83-B702-8D4C-D9FD-50D06490C355}"/>
              </a:ext>
            </a:extLst>
          </p:cNvPr>
          <p:cNvSpPr>
            <a:spLocks noGrp="1"/>
          </p:cNvSpPr>
          <p:nvPr>
            <p:ph idx="1"/>
          </p:nvPr>
        </p:nvSpPr>
        <p:spPr>
          <a:xfrm>
            <a:off x="838200" y="2728799"/>
            <a:ext cx="10515600" cy="3590439"/>
          </a:xfrm>
        </p:spPr>
        <p:txBody>
          <a:bodyPr>
            <a:noAutofit/>
          </a:bodyPr>
          <a:lstStyle/>
          <a:p>
            <a:r>
              <a:rPr lang="en-US" dirty="0">
                <a:latin typeface="Times New Roman" panose="02020603050405020304" pitchFamily="18" charset="0"/>
                <a:cs typeface="Times New Roman" panose="02020603050405020304" pitchFamily="18" charset="0"/>
              </a:rPr>
              <a:t>As technology continues to evolve, so too will image to caption generators. One area of development is improving the accuracy and nuance of the generated captions.</a:t>
            </a:r>
          </a:p>
          <a:p>
            <a:r>
              <a:rPr lang="en-US" dirty="0">
                <a:latin typeface="Times New Roman" panose="02020603050405020304" pitchFamily="18" charset="0"/>
                <a:cs typeface="Times New Roman" panose="02020603050405020304" pitchFamily="18" charset="0"/>
              </a:rPr>
              <a:t>Another area of development is expanding the capabilities of image to caption generators to include other forms of media, such as video and audio. These advancements have the potential to revolutionize the way we consume and create content.</a:t>
            </a:r>
          </a:p>
          <a:p>
            <a:pPr marL="0" indent="0">
              <a:buNone/>
            </a:pPr>
            <a:endParaRPr lang="en-IN"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81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A Compressive Guide to Build Image Caption Generator">
            <a:extLst>
              <a:ext uri="{FF2B5EF4-FFF2-40B4-BE49-F238E27FC236}">
                <a16:creationId xmlns:a16="http://schemas.microsoft.com/office/drawing/2014/main" id="{41334084-F60D-CB8E-5F6F-AE669945D10B}"/>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904" b="-1904"/>
          <a:stretch/>
        </p:blipFill>
        <p:spPr bwMode="auto">
          <a:xfrm>
            <a:off x="0" y="-529241"/>
            <a:ext cx="12192000" cy="22113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B950358-0C70-369A-A340-B9CB89D0E191}"/>
              </a:ext>
            </a:extLst>
          </p:cNvPr>
          <p:cNvSpPr>
            <a:spLocks noGrp="1"/>
          </p:cNvSpPr>
          <p:nvPr>
            <p:ph type="title"/>
          </p:nvPr>
        </p:nvSpPr>
        <p:spPr>
          <a:xfrm>
            <a:off x="838199" y="-86346"/>
            <a:ext cx="10515600" cy="1325563"/>
          </a:xfrm>
        </p:spPr>
        <p:txBody>
          <a:bodyPr/>
          <a:lstStyle/>
          <a:p>
            <a:r>
              <a:rPr lang="en-US" b="1" dirty="0">
                <a:solidFill>
                  <a:schemeClr val="bg1"/>
                </a:solidFill>
                <a:effectLst>
                  <a:glow rad="101600">
                    <a:schemeClr val="tx1">
                      <a:alpha val="60000"/>
                    </a:schemeClr>
                  </a:glow>
                </a:effectLst>
                <a:latin typeface="Times New Roman" panose="02020603050405020304" pitchFamily="18" charset="0"/>
                <a:cs typeface="Times New Roman" panose="02020603050405020304" pitchFamily="18" charset="0"/>
              </a:rPr>
              <a:t>C</a:t>
            </a:r>
            <a:r>
              <a:rPr lang="en-IN" b="1" dirty="0" err="1">
                <a:solidFill>
                  <a:schemeClr val="bg1"/>
                </a:solidFill>
                <a:effectLst>
                  <a:glow rad="101600">
                    <a:schemeClr val="tx1">
                      <a:alpha val="60000"/>
                    </a:schemeClr>
                  </a:glow>
                </a:effectLst>
                <a:latin typeface="Times New Roman" panose="02020603050405020304" pitchFamily="18" charset="0"/>
                <a:cs typeface="Times New Roman" panose="02020603050405020304" pitchFamily="18" charset="0"/>
              </a:rPr>
              <a:t>onclusion</a:t>
            </a:r>
            <a:endParaRPr lang="en-IN" b="1" dirty="0">
              <a:solidFill>
                <a:schemeClr val="bg1"/>
              </a:solidFill>
              <a:effectLst>
                <a:glow rad="101600">
                  <a:schemeClr val="tx1">
                    <a:alpha val="60000"/>
                  </a:schemeClr>
                </a:glo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3075A9-F848-C63E-ADA3-0B45DA75902F}"/>
              </a:ext>
            </a:extLst>
          </p:cNvPr>
          <p:cNvSpPr>
            <a:spLocks noGrp="1"/>
          </p:cNvSpPr>
          <p:nvPr>
            <p:ph idx="1"/>
          </p:nvPr>
        </p:nvSpPr>
        <p:spPr>
          <a:xfrm>
            <a:off x="643689" y="2560944"/>
            <a:ext cx="10904621" cy="3593588"/>
          </a:xfrm>
        </p:spPr>
        <p:txBody>
          <a:bodyPr>
            <a:normAutofit/>
          </a:bodyPr>
          <a:lstStyle/>
          <a:p>
            <a:r>
              <a:rPr lang="en-US" dirty="0">
                <a:latin typeface="Times New Roman" panose="02020603050405020304" pitchFamily="18" charset="0"/>
                <a:cs typeface="Times New Roman" panose="02020603050405020304" pitchFamily="18" charset="0"/>
              </a:rPr>
              <a:t>Image to caption generators are a powerful tool that have numerous applications in improving accessibility and aiding in content creation. While there are challenges and limitations to consider, the future developments in this technology have the potential to revolutionize the way we interact with and create content.</a:t>
            </a:r>
          </a:p>
          <a:p>
            <a:r>
              <a:rPr lang="en-US" dirty="0">
                <a:latin typeface="Times New Roman" panose="02020603050405020304" pitchFamily="18" charset="0"/>
                <a:cs typeface="Times New Roman" panose="02020603050405020304" pitchFamily="18" charset="0"/>
              </a:rPr>
              <a:t>As this technology continues to evolve, it's important to approach it with a critical eye and recognize the need for human oversight and input to ensure accuracy and avoid bias.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56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194</TotalTime>
  <Words>448</Words>
  <Application>Microsoft Office PowerPoint</Application>
  <PresentationFormat>Widescreen</PresentationFormat>
  <Paragraphs>46</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Introduction of Image – Caption Generator</vt:lpstr>
      <vt:lpstr>Platforms</vt:lpstr>
      <vt:lpstr>PowerPoint Presentation</vt:lpstr>
      <vt:lpstr>Objectives</vt:lpstr>
      <vt:lpstr>Challenges</vt:lpstr>
      <vt:lpstr>Future Developments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 Caption Generator</dc:title>
  <dc:creator>Harshit Sharma</dc:creator>
  <cp:lastModifiedBy>Harshit Sharma</cp:lastModifiedBy>
  <cp:revision>13</cp:revision>
  <dcterms:created xsi:type="dcterms:W3CDTF">2023-04-23T21:45:53Z</dcterms:created>
  <dcterms:modified xsi:type="dcterms:W3CDTF">2023-06-23T17:08:35Z</dcterms:modified>
</cp:coreProperties>
</file>