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280" r:id="rId23"/>
    <p:sldId id="278" r:id="rId24"/>
    <p:sldId id="281" r:id="rId25"/>
    <p:sldId id="283" r:id="rId26"/>
    <p:sldId id="285" r:id="rId27"/>
    <p:sldId id="282" r:id="rId28"/>
    <p:sldId id="284" r:id="rId29"/>
    <p:sldId id="286" r:id="rId30"/>
    <p:sldId id="287" r:id="rId31"/>
    <p:sldId id="288" r:id="rId32"/>
    <p:sldId id="289" r:id="rId33"/>
    <p:sldId id="290" r:id="rId34"/>
    <p:sldId id="292" r:id="rId35"/>
    <p:sldId id="291" r:id="rId36"/>
    <p:sldId id="293" r:id="rId37"/>
    <p:sldId id="295" r:id="rId38"/>
    <p:sldId id="294" r:id="rId39"/>
    <p:sldId id="296" r:id="rId40"/>
    <p:sldId id="300" r:id="rId41"/>
    <p:sldId id="299" r:id="rId42"/>
    <p:sldId id="297" r:id="rId43"/>
    <p:sldId id="298" r:id="rId44"/>
    <p:sldId id="301" r:id="rId45"/>
    <p:sldId id="302"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3A7F-6F41-8F56-6FA9-B199D2DA15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4EF094-204A-E1B6-9CA5-5B09DA31F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CDDD78-5C04-D8A6-9DA9-95C1833A21E7}"/>
              </a:ext>
            </a:extLst>
          </p:cNvPr>
          <p:cNvSpPr>
            <a:spLocks noGrp="1"/>
          </p:cNvSpPr>
          <p:nvPr>
            <p:ph type="dt" sz="half" idx="10"/>
          </p:nvPr>
        </p:nvSpPr>
        <p:spPr/>
        <p:txBody>
          <a:bodyPr/>
          <a:lstStyle/>
          <a:p>
            <a:fld id="{4A0ED131-9CD5-4AD6-A907-26A0DD70A4D9}" type="datetimeFigureOut">
              <a:rPr lang="en-IN" smtClean="0"/>
              <a:t>09-01-2023</a:t>
            </a:fld>
            <a:endParaRPr lang="en-IN"/>
          </a:p>
        </p:txBody>
      </p:sp>
      <p:sp>
        <p:nvSpPr>
          <p:cNvPr id="5" name="Footer Placeholder 4">
            <a:extLst>
              <a:ext uri="{FF2B5EF4-FFF2-40B4-BE49-F238E27FC236}">
                <a16:creationId xmlns:a16="http://schemas.microsoft.com/office/drawing/2014/main" id="{9D32014F-2E39-723C-158A-9EA8691A5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166A2E-2A76-6108-2648-A6EA3B15F226}"/>
              </a:ext>
            </a:extLst>
          </p:cNvPr>
          <p:cNvSpPr>
            <a:spLocks noGrp="1"/>
          </p:cNvSpPr>
          <p:nvPr>
            <p:ph type="sldNum" sz="quarter" idx="12"/>
          </p:nvPr>
        </p:nvSpPr>
        <p:spPr/>
        <p:txBody>
          <a:bodyPr/>
          <a:lstStyle/>
          <a:p>
            <a:fld id="{467BE2C2-8F87-494C-A0C8-A77B6DDB2DEE}" type="slidenum">
              <a:rPr lang="en-IN" smtClean="0"/>
              <a:t>‹#›</a:t>
            </a:fld>
            <a:endParaRPr lang="en-IN"/>
          </a:p>
        </p:txBody>
      </p:sp>
    </p:spTree>
    <p:extLst>
      <p:ext uri="{BB962C8B-B14F-4D97-AF65-F5344CB8AC3E}">
        <p14:creationId xmlns:p14="http://schemas.microsoft.com/office/powerpoint/2010/main" val="329818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679D-3736-B3E2-197C-3F365699BD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33F760-5F66-9658-275D-BC7358CFAA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CA17E-8A30-4226-4949-B1FFEE530368}"/>
              </a:ext>
            </a:extLst>
          </p:cNvPr>
          <p:cNvSpPr>
            <a:spLocks noGrp="1"/>
          </p:cNvSpPr>
          <p:nvPr>
            <p:ph type="dt" sz="half" idx="10"/>
          </p:nvPr>
        </p:nvSpPr>
        <p:spPr/>
        <p:txBody>
          <a:bodyPr/>
          <a:lstStyle/>
          <a:p>
            <a:fld id="{4A0ED131-9CD5-4AD6-A907-26A0DD70A4D9}" type="datetimeFigureOut">
              <a:rPr lang="en-IN" smtClean="0"/>
              <a:t>09-01-2023</a:t>
            </a:fld>
            <a:endParaRPr lang="en-IN"/>
          </a:p>
        </p:txBody>
      </p:sp>
      <p:sp>
        <p:nvSpPr>
          <p:cNvPr id="5" name="Footer Placeholder 4">
            <a:extLst>
              <a:ext uri="{FF2B5EF4-FFF2-40B4-BE49-F238E27FC236}">
                <a16:creationId xmlns:a16="http://schemas.microsoft.com/office/drawing/2014/main" id="{7D27A8B5-ADC7-C6C9-F996-3CBC867855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1E329-09AA-0886-F4FD-19012D650037}"/>
              </a:ext>
            </a:extLst>
          </p:cNvPr>
          <p:cNvSpPr>
            <a:spLocks noGrp="1"/>
          </p:cNvSpPr>
          <p:nvPr>
            <p:ph type="sldNum" sz="quarter" idx="12"/>
          </p:nvPr>
        </p:nvSpPr>
        <p:spPr/>
        <p:txBody>
          <a:bodyPr/>
          <a:lstStyle/>
          <a:p>
            <a:fld id="{467BE2C2-8F87-494C-A0C8-A77B6DDB2DEE}" type="slidenum">
              <a:rPr lang="en-IN" smtClean="0"/>
              <a:t>‹#›</a:t>
            </a:fld>
            <a:endParaRPr lang="en-IN"/>
          </a:p>
        </p:txBody>
      </p:sp>
    </p:spTree>
    <p:extLst>
      <p:ext uri="{BB962C8B-B14F-4D97-AF65-F5344CB8AC3E}">
        <p14:creationId xmlns:p14="http://schemas.microsoft.com/office/powerpoint/2010/main" val="1786601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216166-2E8A-DDE7-FF9A-A4B05C1DE0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7FC9E8-0E66-5A02-56A8-DB9C297BD0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32962-BD89-785A-6996-779776577BF8}"/>
              </a:ext>
            </a:extLst>
          </p:cNvPr>
          <p:cNvSpPr>
            <a:spLocks noGrp="1"/>
          </p:cNvSpPr>
          <p:nvPr>
            <p:ph type="dt" sz="half" idx="10"/>
          </p:nvPr>
        </p:nvSpPr>
        <p:spPr/>
        <p:txBody>
          <a:bodyPr/>
          <a:lstStyle/>
          <a:p>
            <a:fld id="{4A0ED131-9CD5-4AD6-A907-26A0DD70A4D9}" type="datetimeFigureOut">
              <a:rPr lang="en-IN" smtClean="0"/>
              <a:t>09-01-2023</a:t>
            </a:fld>
            <a:endParaRPr lang="en-IN"/>
          </a:p>
        </p:txBody>
      </p:sp>
      <p:sp>
        <p:nvSpPr>
          <p:cNvPr id="5" name="Footer Placeholder 4">
            <a:extLst>
              <a:ext uri="{FF2B5EF4-FFF2-40B4-BE49-F238E27FC236}">
                <a16:creationId xmlns:a16="http://schemas.microsoft.com/office/drawing/2014/main" id="{3542AE4E-D569-6D3C-5D18-2FB04AAABA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1EB807-405F-0F70-3645-8D8ED7E28D50}"/>
              </a:ext>
            </a:extLst>
          </p:cNvPr>
          <p:cNvSpPr>
            <a:spLocks noGrp="1"/>
          </p:cNvSpPr>
          <p:nvPr>
            <p:ph type="sldNum" sz="quarter" idx="12"/>
          </p:nvPr>
        </p:nvSpPr>
        <p:spPr/>
        <p:txBody>
          <a:bodyPr/>
          <a:lstStyle/>
          <a:p>
            <a:fld id="{467BE2C2-8F87-494C-A0C8-A77B6DDB2DEE}" type="slidenum">
              <a:rPr lang="en-IN" smtClean="0"/>
              <a:t>‹#›</a:t>
            </a:fld>
            <a:endParaRPr lang="en-IN"/>
          </a:p>
        </p:txBody>
      </p:sp>
    </p:spTree>
    <p:extLst>
      <p:ext uri="{BB962C8B-B14F-4D97-AF65-F5344CB8AC3E}">
        <p14:creationId xmlns:p14="http://schemas.microsoft.com/office/powerpoint/2010/main" val="323941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2D8A-3F1E-9B92-64B9-37ADBAD44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562FB0-A4C7-D894-D7A4-19668C55B5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6F77DE-0A17-B9CC-B05F-D487C2D85D31}"/>
              </a:ext>
            </a:extLst>
          </p:cNvPr>
          <p:cNvSpPr>
            <a:spLocks noGrp="1"/>
          </p:cNvSpPr>
          <p:nvPr>
            <p:ph type="dt" sz="half" idx="10"/>
          </p:nvPr>
        </p:nvSpPr>
        <p:spPr/>
        <p:txBody>
          <a:bodyPr/>
          <a:lstStyle/>
          <a:p>
            <a:fld id="{4A0ED131-9CD5-4AD6-A907-26A0DD70A4D9}" type="datetimeFigureOut">
              <a:rPr lang="en-IN" smtClean="0"/>
              <a:t>09-01-2023</a:t>
            </a:fld>
            <a:endParaRPr lang="en-IN"/>
          </a:p>
        </p:txBody>
      </p:sp>
      <p:sp>
        <p:nvSpPr>
          <p:cNvPr id="5" name="Footer Placeholder 4">
            <a:extLst>
              <a:ext uri="{FF2B5EF4-FFF2-40B4-BE49-F238E27FC236}">
                <a16:creationId xmlns:a16="http://schemas.microsoft.com/office/drawing/2014/main" id="{44DE75E0-7077-975C-D127-56CD109967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E70221-D35B-8449-7C89-6B4BDFA6002F}"/>
              </a:ext>
            </a:extLst>
          </p:cNvPr>
          <p:cNvSpPr>
            <a:spLocks noGrp="1"/>
          </p:cNvSpPr>
          <p:nvPr>
            <p:ph type="sldNum" sz="quarter" idx="12"/>
          </p:nvPr>
        </p:nvSpPr>
        <p:spPr/>
        <p:txBody>
          <a:bodyPr/>
          <a:lstStyle/>
          <a:p>
            <a:fld id="{467BE2C2-8F87-494C-A0C8-A77B6DDB2DEE}" type="slidenum">
              <a:rPr lang="en-IN" smtClean="0"/>
              <a:t>‹#›</a:t>
            </a:fld>
            <a:endParaRPr lang="en-IN"/>
          </a:p>
        </p:txBody>
      </p:sp>
    </p:spTree>
    <p:extLst>
      <p:ext uri="{BB962C8B-B14F-4D97-AF65-F5344CB8AC3E}">
        <p14:creationId xmlns:p14="http://schemas.microsoft.com/office/powerpoint/2010/main" val="3926638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AB08-631F-CE60-13A3-FC0952CFE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B6CBAB-8B9F-D231-1C4D-F6A90FA2DD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CED10A-FAA7-EE9E-1BA0-A17C4AB6591C}"/>
              </a:ext>
            </a:extLst>
          </p:cNvPr>
          <p:cNvSpPr>
            <a:spLocks noGrp="1"/>
          </p:cNvSpPr>
          <p:nvPr>
            <p:ph type="dt" sz="half" idx="10"/>
          </p:nvPr>
        </p:nvSpPr>
        <p:spPr/>
        <p:txBody>
          <a:bodyPr/>
          <a:lstStyle/>
          <a:p>
            <a:fld id="{4A0ED131-9CD5-4AD6-A907-26A0DD70A4D9}" type="datetimeFigureOut">
              <a:rPr lang="en-IN" smtClean="0"/>
              <a:t>09-01-2023</a:t>
            </a:fld>
            <a:endParaRPr lang="en-IN"/>
          </a:p>
        </p:txBody>
      </p:sp>
      <p:sp>
        <p:nvSpPr>
          <p:cNvPr id="5" name="Footer Placeholder 4">
            <a:extLst>
              <a:ext uri="{FF2B5EF4-FFF2-40B4-BE49-F238E27FC236}">
                <a16:creationId xmlns:a16="http://schemas.microsoft.com/office/drawing/2014/main" id="{775D35B6-9463-DD4B-0868-EA1368C9FA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D1E7C6-9BD6-A324-D550-038AE928955B}"/>
              </a:ext>
            </a:extLst>
          </p:cNvPr>
          <p:cNvSpPr>
            <a:spLocks noGrp="1"/>
          </p:cNvSpPr>
          <p:nvPr>
            <p:ph type="sldNum" sz="quarter" idx="12"/>
          </p:nvPr>
        </p:nvSpPr>
        <p:spPr/>
        <p:txBody>
          <a:bodyPr/>
          <a:lstStyle/>
          <a:p>
            <a:fld id="{467BE2C2-8F87-494C-A0C8-A77B6DDB2DEE}" type="slidenum">
              <a:rPr lang="en-IN" smtClean="0"/>
              <a:t>‹#›</a:t>
            </a:fld>
            <a:endParaRPr lang="en-IN"/>
          </a:p>
        </p:txBody>
      </p:sp>
    </p:spTree>
    <p:extLst>
      <p:ext uri="{BB962C8B-B14F-4D97-AF65-F5344CB8AC3E}">
        <p14:creationId xmlns:p14="http://schemas.microsoft.com/office/powerpoint/2010/main" val="270367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63AB9-E0DB-57FF-A884-7A1BB2D801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30BD80-1C24-F501-D4B6-D2D2844ED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E21E9F-A154-5255-39ED-FC697C3E8D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259B94-51C0-9A5A-4876-19A8B3E135D9}"/>
              </a:ext>
            </a:extLst>
          </p:cNvPr>
          <p:cNvSpPr>
            <a:spLocks noGrp="1"/>
          </p:cNvSpPr>
          <p:nvPr>
            <p:ph type="dt" sz="half" idx="10"/>
          </p:nvPr>
        </p:nvSpPr>
        <p:spPr/>
        <p:txBody>
          <a:bodyPr/>
          <a:lstStyle/>
          <a:p>
            <a:fld id="{4A0ED131-9CD5-4AD6-A907-26A0DD70A4D9}" type="datetimeFigureOut">
              <a:rPr lang="en-IN" smtClean="0"/>
              <a:t>09-01-2023</a:t>
            </a:fld>
            <a:endParaRPr lang="en-IN"/>
          </a:p>
        </p:txBody>
      </p:sp>
      <p:sp>
        <p:nvSpPr>
          <p:cNvPr id="6" name="Footer Placeholder 5">
            <a:extLst>
              <a:ext uri="{FF2B5EF4-FFF2-40B4-BE49-F238E27FC236}">
                <a16:creationId xmlns:a16="http://schemas.microsoft.com/office/drawing/2014/main" id="{BFE18892-FBEF-3594-6F7B-E519B082EA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60591F-A7FF-8CD5-C521-33D6437B86B6}"/>
              </a:ext>
            </a:extLst>
          </p:cNvPr>
          <p:cNvSpPr>
            <a:spLocks noGrp="1"/>
          </p:cNvSpPr>
          <p:nvPr>
            <p:ph type="sldNum" sz="quarter" idx="12"/>
          </p:nvPr>
        </p:nvSpPr>
        <p:spPr/>
        <p:txBody>
          <a:bodyPr/>
          <a:lstStyle/>
          <a:p>
            <a:fld id="{467BE2C2-8F87-494C-A0C8-A77B6DDB2DEE}" type="slidenum">
              <a:rPr lang="en-IN" smtClean="0"/>
              <a:t>‹#›</a:t>
            </a:fld>
            <a:endParaRPr lang="en-IN"/>
          </a:p>
        </p:txBody>
      </p:sp>
    </p:spTree>
    <p:extLst>
      <p:ext uri="{BB962C8B-B14F-4D97-AF65-F5344CB8AC3E}">
        <p14:creationId xmlns:p14="http://schemas.microsoft.com/office/powerpoint/2010/main" val="21299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B168-4B32-1525-7714-6A108F5D1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36BF6-A1C7-27C2-A5FB-DC68F20F3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E52DB0-7C43-6E39-3DC9-E688199FC1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4672BC-2013-904A-5E4E-91A40A77A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A06860-77FF-5112-7AD5-2ADF676A3C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67224F-E458-A69E-8E92-E92718232D9D}"/>
              </a:ext>
            </a:extLst>
          </p:cNvPr>
          <p:cNvSpPr>
            <a:spLocks noGrp="1"/>
          </p:cNvSpPr>
          <p:nvPr>
            <p:ph type="dt" sz="half" idx="10"/>
          </p:nvPr>
        </p:nvSpPr>
        <p:spPr/>
        <p:txBody>
          <a:bodyPr/>
          <a:lstStyle/>
          <a:p>
            <a:fld id="{4A0ED131-9CD5-4AD6-A907-26A0DD70A4D9}" type="datetimeFigureOut">
              <a:rPr lang="en-IN" smtClean="0"/>
              <a:t>09-01-2023</a:t>
            </a:fld>
            <a:endParaRPr lang="en-IN"/>
          </a:p>
        </p:txBody>
      </p:sp>
      <p:sp>
        <p:nvSpPr>
          <p:cNvPr id="8" name="Footer Placeholder 7">
            <a:extLst>
              <a:ext uri="{FF2B5EF4-FFF2-40B4-BE49-F238E27FC236}">
                <a16:creationId xmlns:a16="http://schemas.microsoft.com/office/drawing/2014/main" id="{BAECEED0-64C7-E9CC-A93A-6EF9F81663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018C67-FDFB-3235-264F-C192CA9AD414}"/>
              </a:ext>
            </a:extLst>
          </p:cNvPr>
          <p:cNvSpPr>
            <a:spLocks noGrp="1"/>
          </p:cNvSpPr>
          <p:nvPr>
            <p:ph type="sldNum" sz="quarter" idx="12"/>
          </p:nvPr>
        </p:nvSpPr>
        <p:spPr/>
        <p:txBody>
          <a:bodyPr/>
          <a:lstStyle/>
          <a:p>
            <a:fld id="{467BE2C2-8F87-494C-A0C8-A77B6DDB2DEE}" type="slidenum">
              <a:rPr lang="en-IN" smtClean="0"/>
              <a:t>‹#›</a:t>
            </a:fld>
            <a:endParaRPr lang="en-IN"/>
          </a:p>
        </p:txBody>
      </p:sp>
    </p:spTree>
    <p:extLst>
      <p:ext uri="{BB962C8B-B14F-4D97-AF65-F5344CB8AC3E}">
        <p14:creationId xmlns:p14="http://schemas.microsoft.com/office/powerpoint/2010/main" val="96808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20FE-D531-20A3-65E6-843C7E4D16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C06CC6-F32C-1D54-B8BC-4CF1FFBE81E8}"/>
              </a:ext>
            </a:extLst>
          </p:cNvPr>
          <p:cNvSpPr>
            <a:spLocks noGrp="1"/>
          </p:cNvSpPr>
          <p:nvPr>
            <p:ph type="dt" sz="half" idx="10"/>
          </p:nvPr>
        </p:nvSpPr>
        <p:spPr/>
        <p:txBody>
          <a:bodyPr/>
          <a:lstStyle/>
          <a:p>
            <a:fld id="{4A0ED131-9CD5-4AD6-A907-26A0DD70A4D9}" type="datetimeFigureOut">
              <a:rPr lang="en-IN" smtClean="0"/>
              <a:t>09-01-2023</a:t>
            </a:fld>
            <a:endParaRPr lang="en-IN"/>
          </a:p>
        </p:txBody>
      </p:sp>
      <p:sp>
        <p:nvSpPr>
          <p:cNvPr id="4" name="Footer Placeholder 3">
            <a:extLst>
              <a:ext uri="{FF2B5EF4-FFF2-40B4-BE49-F238E27FC236}">
                <a16:creationId xmlns:a16="http://schemas.microsoft.com/office/drawing/2014/main" id="{57A77DA0-6D75-920E-F3BA-E452BCCC23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67FCB1-4C57-AAB6-4D6F-C19DECFCC005}"/>
              </a:ext>
            </a:extLst>
          </p:cNvPr>
          <p:cNvSpPr>
            <a:spLocks noGrp="1"/>
          </p:cNvSpPr>
          <p:nvPr>
            <p:ph type="sldNum" sz="quarter" idx="12"/>
          </p:nvPr>
        </p:nvSpPr>
        <p:spPr/>
        <p:txBody>
          <a:bodyPr/>
          <a:lstStyle/>
          <a:p>
            <a:fld id="{467BE2C2-8F87-494C-A0C8-A77B6DDB2DEE}" type="slidenum">
              <a:rPr lang="en-IN" smtClean="0"/>
              <a:t>‹#›</a:t>
            </a:fld>
            <a:endParaRPr lang="en-IN"/>
          </a:p>
        </p:txBody>
      </p:sp>
    </p:spTree>
    <p:extLst>
      <p:ext uri="{BB962C8B-B14F-4D97-AF65-F5344CB8AC3E}">
        <p14:creationId xmlns:p14="http://schemas.microsoft.com/office/powerpoint/2010/main" val="371486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DB67B-F871-C13D-2C61-DE3417BF6437}"/>
              </a:ext>
            </a:extLst>
          </p:cNvPr>
          <p:cNvSpPr>
            <a:spLocks noGrp="1"/>
          </p:cNvSpPr>
          <p:nvPr>
            <p:ph type="dt" sz="half" idx="10"/>
          </p:nvPr>
        </p:nvSpPr>
        <p:spPr/>
        <p:txBody>
          <a:bodyPr/>
          <a:lstStyle/>
          <a:p>
            <a:fld id="{4A0ED131-9CD5-4AD6-A907-26A0DD70A4D9}" type="datetimeFigureOut">
              <a:rPr lang="en-IN" smtClean="0"/>
              <a:t>09-01-2023</a:t>
            </a:fld>
            <a:endParaRPr lang="en-IN"/>
          </a:p>
        </p:txBody>
      </p:sp>
      <p:sp>
        <p:nvSpPr>
          <p:cNvPr id="3" name="Footer Placeholder 2">
            <a:extLst>
              <a:ext uri="{FF2B5EF4-FFF2-40B4-BE49-F238E27FC236}">
                <a16:creationId xmlns:a16="http://schemas.microsoft.com/office/drawing/2014/main" id="{4465B39C-D7DA-A108-EBCE-EDE2203949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CF8B6F-50BB-1996-21DF-AE91ADFDA4F5}"/>
              </a:ext>
            </a:extLst>
          </p:cNvPr>
          <p:cNvSpPr>
            <a:spLocks noGrp="1"/>
          </p:cNvSpPr>
          <p:nvPr>
            <p:ph type="sldNum" sz="quarter" idx="12"/>
          </p:nvPr>
        </p:nvSpPr>
        <p:spPr/>
        <p:txBody>
          <a:bodyPr/>
          <a:lstStyle/>
          <a:p>
            <a:fld id="{467BE2C2-8F87-494C-A0C8-A77B6DDB2DEE}" type="slidenum">
              <a:rPr lang="en-IN" smtClean="0"/>
              <a:t>‹#›</a:t>
            </a:fld>
            <a:endParaRPr lang="en-IN"/>
          </a:p>
        </p:txBody>
      </p:sp>
    </p:spTree>
    <p:extLst>
      <p:ext uri="{BB962C8B-B14F-4D97-AF65-F5344CB8AC3E}">
        <p14:creationId xmlns:p14="http://schemas.microsoft.com/office/powerpoint/2010/main" val="182636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9571-9DDC-FE6E-9A92-D5EA9789D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BD3008-C2FF-C88A-7563-CE96FBD1B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DC0860-F151-6D48-42AF-B94764CF3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3F5AB-1933-A3B6-8E3E-F229C61FD848}"/>
              </a:ext>
            </a:extLst>
          </p:cNvPr>
          <p:cNvSpPr>
            <a:spLocks noGrp="1"/>
          </p:cNvSpPr>
          <p:nvPr>
            <p:ph type="dt" sz="half" idx="10"/>
          </p:nvPr>
        </p:nvSpPr>
        <p:spPr/>
        <p:txBody>
          <a:bodyPr/>
          <a:lstStyle/>
          <a:p>
            <a:fld id="{4A0ED131-9CD5-4AD6-A907-26A0DD70A4D9}" type="datetimeFigureOut">
              <a:rPr lang="en-IN" smtClean="0"/>
              <a:t>09-01-2023</a:t>
            </a:fld>
            <a:endParaRPr lang="en-IN"/>
          </a:p>
        </p:txBody>
      </p:sp>
      <p:sp>
        <p:nvSpPr>
          <p:cNvPr id="6" name="Footer Placeholder 5">
            <a:extLst>
              <a:ext uri="{FF2B5EF4-FFF2-40B4-BE49-F238E27FC236}">
                <a16:creationId xmlns:a16="http://schemas.microsoft.com/office/drawing/2014/main" id="{0777DA90-D09A-5C54-ECC1-D4AC2092A6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840E26-D2E7-0F83-BE0B-D12FC1BB2AF0}"/>
              </a:ext>
            </a:extLst>
          </p:cNvPr>
          <p:cNvSpPr>
            <a:spLocks noGrp="1"/>
          </p:cNvSpPr>
          <p:nvPr>
            <p:ph type="sldNum" sz="quarter" idx="12"/>
          </p:nvPr>
        </p:nvSpPr>
        <p:spPr/>
        <p:txBody>
          <a:bodyPr/>
          <a:lstStyle/>
          <a:p>
            <a:fld id="{467BE2C2-8F87-494C-A0C8-A77B6DDB2DEE}" type="slidenum">
              <a:rPr lang="en-IN" smtClean="0"/>
              <a:t>‹#›</a:t>
            </a:fld>
            <a:endParaRPr lang="en-IN"/>
          </a:p>
        </p:txBody>
      </p:sp>
    </p:spTree>
    <p:extLst>
      <p:ext uri="{BB962C8B-B14F-4D97-AF65-F5344CB8AC3E}">
        <p14:creationId xmlns:p14="http://schemas.microsoft.com/office/powerpoint/2010/main" val="211470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8A46-364F-918D-3AD7-3F9B1AB7A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F528CE-7D61-A0D1-BF0F-36BC020CA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13B2D4-38DD-6742-AD00-87875A022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DCD3F-B5BE-E362-545A-F013F8279186}"/>
              </a:ext>
            </a:extLst>
          </p:cNvPr>
          <p:cNvSpPr>
            <a:spLocks noGrp="1"/>
          </p:cNvSpPr>
          <p:nvPr>
            <p:ph type="dt" sz="half" idx="10"/>
          </p:nvPr>
        </p:nvSpPr>
        <p:spPr/>
        <p:txBody>
          <a:bodyPr/>
          <a:lstStyle/>
          <a:p>
            <a:fld id="{4A0ED131-9CD5-4AD6-A907-26A0DD70A4D9}" type="datetimeFigureOut">
              <a:rPr lang="en-IN" smtClean="0"/>
              <a:t>09-01-2023</a:t>
            </a:fld>
            <a:endParaRPr lang="en-IN"/>
          </a:p>
        </p:txBody>
      </p:sp>
      <p:sp>
        <p:nvSpPr>
          <p:cNvPr id="6" name="Footer Placeholder 5">
            <a:extLst>
              <a:ext uri="{FF2B5EF4-FFF2-40B4-BE49-F238E27FC236}">
                <a16:creationId xmlns:a16="http://schemas.microsoft.com/office/drawing/2014/main" id="{A9546307-7D78-03DA-570C-1EE6DD6D43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FF16B-B7C2-3F8A-8C68-ECDB63C65EAA}"/>
              </a:ext>
            </a:extLst>
          </p:cNvPr>
          <p:cNvSpPr>
            <a:spLocks noGrp="1"/>
          </p:cNvSpPr>
          <p:nvPr>
            <p:ph type="sldNum" sz="quarter" idx="12"/>
          </p:nvPr>
        </p:nvSpPr>
        <p:spPr/>
        <p:txBody>
          <a:bodyPr/>
          <a:lstStyle/>
          <a:p>
            <a:fld id="{467BE2C2-8F87-494C-A0C8-A77B6DDB2DEE}" type="slidenum">
              <a:rPr lang="en-IN" smtClean="0"/>
              <a:t>‹#›</a:t>
            </a:fld>
            <a:endParaRPr lang="en-IN"/>
          </a:p>
        </p:txBody>
      </p:sp>
    </p:spTree>
    <p:extLst>
      <p:ext uri="{BB962C8B-B14F-4D97-AF65-F5344CB8AC3E}">
        <p14:creationId xmlns:p14="http://schemas.microsoft.com/office/powerpoint/2010/main" val="282097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7D74B2-5103-7BAD-62B7-F85C5AA61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8B668-2232-DA36-8FC4-63B832BEAD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9EA947-B126-6516-0D7A-0B7D2200AB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ED131-9CD5-4AD6-A907-26A0DD70A4D9}" type="datetimeFigureOut">
              <a:rPr lang="en-IN" smtClean="0"/>
              <a:t>09-01-2023</a:t>
            </a:fld>
            <a:endParaRPr lang="en-IN"/>
          </a:p>
        </p:txBody>
      </p:sp>
      <p:sp>
        <p:nvSpPr>
          <p:cNvPr id="5" name="Footer Placeholder 4">
            <a:extLst>
              <a:ext uri="{FF2B5EF4-FFF2-40B4-BE49-F238E27FC236}">
                <a16:creationId xmlns:a16="http://schemas.microsoft.com/office/drawing/2014/main" id="{5F0A70E1-EABE-3C9A-4838-82D2036D17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DE8851-310E-69FB-7B39-8D4106D663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BE2C2-8F87-494C-A0C8-A77B6DDB2DEE}" type="slidenum">
              <a:rPr lang="en-IN" smtClean="0"/>
              <a:t>‹#›</a:t>
            </a:fld>
            <a:endParaRPr lang="en-IN"/>
          </a:p>
        </p:txBody>
      </p:sp>
    </p:spTree>
    <p:extLst>
      <p:ext uri="{BB962C8B-B14F-4D97-AF65-F5344CB8AC3E}">
        <p14:creationId xmlns:p14="http://schemas.microsoft.com/office/powerpoint/2010/main" val="248386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EF36-5232-5A64-CB61-8F40617CC209}"/>
              </a:ext>
            </a:extLst>
          </p:cNvPr>
          <p:cNvSpPr>
            <a:spLocks noGrp="1"/>
          </p:cNvSpPr>
          <p:nvPr>
            <p:ph type="ctrTitle"/>
          </p:nvPr>
        </p:nvSpPr>
        <p:spPr/>
        <p:txBody>
          <a:bodyPr/>
          <a:lstStyle/>
          <a:p>
            <a:r>
              <a:rPr lang="en-IN" dirty="0"/>
              <a:t>Cascading style sheets</a:t>
            </a:r>
          </a:p>
        </p:txBody>
      </p:sp>
      <p:sp>
        <p:nvSpPr>
          <p:cNvPr id="3" name="Subtitle 2">
            <a:extLst>
              <a:ext uri="{FF2B5EF4-FFF2-40B4-BE49-F238E27FC236}">
                <a16:creationId xmlns:a16="http://schemas.microsoft.com/office/drawing/2014/main" id="{33CD3569-CF51-F497-5C67-A9FC9D56C94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23715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D82B-A8CE-6082-50D2-2CB9C29A2E8D}"/>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2C7F2B0B-3664-7247-2F70-AE4C5233AE28}"/>
              </a:ext>
            </a:extLst>
          </p:cNvPr>
          <p:cNvSpPr>
            <a:spLocks noGrp="1"/>
          </p:cNvSpPr>
          <p:nvPr>
            <p:ph idx="1"/>
          </p:nvPr>
        </p:nvSpPr>
        <p:spPr/>
        <p:txBody>
          <a:bodyPr>
            <a:normAutofit fontScale="85000" lnSpcReduction="20000"/>
          </a:bodyPr>
          <a:lstStyle/>
          <a:p>
            <a:pPr marL="0" indent="0">
              <a:buNone/>
            </a:pPr>
            <a:r>
              <a:rPr lang="en-US" dirty="0"/>
              <a:t>&lt;head&gt;</a:t>
            </a:r>
          </a:p>
          <a:p>
            <a:pPr marL="0" indent="0">
              <a:buNone/>
            </a:pPr>
            <a:r>
              <a:rPr lang="en-US" dirty="0"/>
              <a:t>&lt;title&gt;Title of the document&lt;/title&gt;</a:t>
            </a:r>
          </a:p>
          <a:p>
            <a:pPr marL="0" indent="0">
              <a:buNone/>
            </a:pPr>
            <a:r>
              <a:rPr lang="en-US" dirty="0"/>
              <a:t> &lt;style&gt;</a:t>
            </a:r>
          </a:p>
          <a:p>
            <a:pPr marL="0" indent="0">
              <a:buNone/>
            </a:pPr>
            <a:r>
              <a:rPr lang="en-US" dirty="0"/>
              <a:t>       		</a:t>
            </a:r>
            <a:r>
              <a:rPr lang="en-US" dirty="0">
                <a:solidFill>
                  <a:srgbClr val="FF0000"/>
                </a:solidFill>
              </a:rPr>
              <a:t>body {</a:t>
            </a:r>
          </a:p>
          <a:p>
            <a:pPr marL="0" indent="0">
              <a:buNone/>
            </a:pPr>
            <a:r>
              <a:rPr lang="en-US" dirty="0">
                <a:solidFill>
                  <a:srgbClr val="FF0000"/>
                </a:solidFill>
              </a:rPr>
              <a:t>       		                 background-color: #1c87c9;</a:t>
            </a:r>
          </a:p>
          <a:p>
            <a:pPr marL="0" indent="0">
              <a:buNone/>
            </a:pPr>
            <a:r>
              <a:rPr lang="en-US" dirty="0">
                <a:solidFill>
                  <a:srgbClr val="FF0000"/>
                </a:solidFill>
              </a:rPr>
              <a:t>     		 }</a:t>
            </a:r>
          </a:p>
          <a:p>
            <a:pPr marL="0" indent="0">
              <a:buNone/>
            </a:pPr>
            <a:r>
              <a:rPr lang="en-US" dirty="0">
                <a:solidFill>
                  <a:srgbClr val="FF0000"/>
                </a:solidFill>
              </a:rPr>
              <a:t>     		 p {</a:t>
            </a:r>
          </a:p>
          <a:p>
            <a:pPr marL="0" indent="0">
              <a:buNone/>
            </a:pPr>
            <a:r>
              <a:rPr lang="en-US" dirty="0">
                <a:solidFill>
                  <a:srgbClr val="FF0000"/>
                </a:solidFill>
              </a:rPr>
              <a:t>       		                    color: white;</a:t>
            </a:r>
          </a:p>
          <a:p>
            <a:pPr marL="0" indent="0">
              <a:buNone/>
            </a:pPr>
            <a:r>
              <a:rPr lang="en-US" dirty="0">
                <a:solidFill>
                  <a:srgbClr val="FF0000"/>
                </a:solidFill>
              </a:rPr>
              <a:t>      		}</a:t>
            </a:r>
          </a:p>
          <a:p>
            <a:pPr marL="0" indent="0">
              <a:buNone/>
            </a:pPr>
            <a:r>
              <a:rPr lang="en-US" dirty="0"/>
              <a:t>    &lt;/style&gt;</a:t>
            </a:r>
          </a:p>
          <a:p>
            <a:pPr marL="0" indent="0">
              <a:buNone/>
            </a:pPr>
            <a:r>
              <a:rPr lang="en-US" dirty="0"/>
              <a:t> &lt;/head&gt;</a:t>
            </a:r>
            <a:endParaRPr lang="en-IN" dirty="0"/>
          </a:p>
        </p:txBody>
      </p:sp>
    </p:spTree>
    <p:extLst>
      <p:ext uri="{BB962C8B-B14F-4D97-AF65-F5344CB8AC3E}">
        <p14:creationId xmlns:p14="http://schemas.microsoft.com/office/powerpoint/2010/main" val="70257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0CFC-81C7-62EE-186E-ADBC47ECA965}"/>
              </a:ext>
            </a:extLst>
          </p:cNvPr>
          <p:cNvSpPr>
            <a:spLocks noGrp="1"/>
          </p:cNvSpPr>
          <p:nvPr>
            <p:ph type="title"/>
          </p:nvPr>
        </p:nvSpPr>
        <p:spPr/>
        <p:txBody>
          <a:bodyPr/>
          <a:lstStyle/>
          <a:p>
            <a:r>
              <a:rPr lang="en-US" dirty="0"/>
              <a:t>External Style sheet:</a:t>
            </a:r>
            <a:endParaRPr lang="en-IN" dirty="0"/>
          </a:p>
        </p:txBody>
      </p:sp>
      <p:sp>
        <p:nvSpPr>
          <p:cNvPr id="3" name="Content Placeholder 2">
            <a:extLst>
              <a:ext uri="{FF2B5EF4-FFF2-40B4-BE49-F238E27FC236}">
                <a16:creationId xmlns:a16="http://schemas.microsoft.com/office/drawing/2014/main" id="{283E054D-F226-79A5-B351-C20E601AE09E}"/>
              </a:ext>
            </a:extLst>
          </p:cNvPr>
          <p:cNvSpPr>
            <a:spLocks noGrp="1"/>
          </p:cNvSpPr>
          <p:nvPr>
            <p:ph idx="1"/>
          </p:nvPr>
        </p:nvSpPr>
        <p:spPr/>
        <p:txBody>
          <a:bodyPr/>
          <a:lstStyle/>
          <a:p>
            <a:r>
              <a:rPr lang="en-IN" dirty="0"/>
              <a:t>Write CSS code in one file and include the file name in the HTML file where you want to apply the style using </a:t>
            </a:r>
            <a:r>
              <a:rPr lang="en-IN" dirty="0">
                <a:solidFill>
                  <a:srgbClr val="FF0000"/>
                </a:solidFill>
              </a:rPr>
              <a:t>link tag</a:t>
            </a:r>
          </a:p>
          <a:p>
            <a:endParaRPr lang="en-IN" dirty="0">
              <a:solidFill>
                <a:srgbClr val="FF0000"/>
              </a:solidFill>
            </a:endParaRPr>
          </a:p>
          <a:p>
            <a:endParaRPr lang="en-IN" dirty="0">
              <a:solidFill>
                <a:srgbClr val="FF0000"/>
              </a:solidFill>
            </a:endParaRPr>
          </a:p>
          <a:p>
            <a:endParaRPr lang="en-IN" dirty="0">
              <a:solidFill>
                <a:srgbClr val="FF0000"/>
              </a:solidFill>
            </a:endParaRPr>
          </a:p>
          <a:p>
            <a:r>
              <a:rPr lang="en-US" sz="2400" dirty="0"/>
              <a:t>A page can link to multiple style sheet files</a:t>
            </a:r>
          </a:p>
          <a:p>
            <a:pPr lvl="1"/>
            <a:r>
              <a:rPr lang="en-US" sz="2100" dirty="0"/>
              <a:t>In case of a conflict (two sheets define a style for the same HTML element), the latter sheet's properties will be used</a:t>
            </a:r>
            <a:endParaRPr lang="en-US" sz="1700" dirty="0"/>
          </a:p>
          <a:p>
            <a:endParaRPr lang="en-IN" dirty="0">
              <a:solidFill>
                <a:srgbClr val="FF0000"/>
              </a:solidFill>
            </a:endParaRPr>
          </a:p>
          <a:p>
            <a:endParaRPr lang="en-IN" dirty="0">
              <a:solidFill>
                <a:srgbClr val="FF0000"/>
              </a:solidFill>
            </a:endParaRPr>
          </a:p>
          <a:p>
            <a:endParaRPr lang="en-IN" dirty="0"/>
          </a:p>
        </p:txBody>
      </p:sp>
      <p:sp>
        <p:nvSpPr>
          <p:cNvPr id="4" name="TextBox 3">
            <a:extLst>
              <a:ext uri="{FF2B5EF4-FFF2-40B4-BE49-F238E27FC236}">
                <a16:creationId xmlns:a16="http://schemas.microsoft.com/office/drawing/2014/main" id="{6F2171E7-114C-D5D8-9168-2D6944D2A2D3}"/>
              </a:ext>
            </a:extLst>
          </p:cNvPr>
          <p:cNvSpPr txBox="1"/>
          <p:nvPr/>
        </p:nvSpPr>
        <p:spPr>
          <a:xfrm>
            <a:off x="1228724" y="2876244"/>
            <a:ext cx="9305925" cy="923330"/>
          </a:xfrm>
          <a:prstGeom prst="rect">
            <a:avLst/>
          </a:prstGeom>
          <a:solidFill>
            <a:schemeClr val="bg1">
              <a:lumMod val="95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&lt;head&gt;</a:t>
            </a:r>
          </a:p>
          <a:p>
            <a:r>
              <a:rPr lang="en-US" b="1" dirty="0">
                <a:latin typeface="Courier New" pitchFamily="49" charset="0"/>
                <a:cs typeface="Courier New" pitchFamily="49" charset="0"/>
              </a:rPr>
              <a:t>&lt;link </a:t>
            </a:r>
            <a:r>
              <a:rPr lang="en-US" b="1" dirty="0" err="1">
                <a:latin typeface="Courier New" pitchFamily="49" charset="0"/>
                <a:cs typeface="Courier New" pitchFamily="49" charset="0"/>
              </a:rPr>
              <a:t>href</a:t>
            </a:r>
            <a:r>
              <a:rPr lang="en-US" b="1" dirty="0">
                <a:latin typeface="Courier New" pitchFamily="49" charset="0"/>
                <a:cs typeface="Courier New" pitchFamily="49" charset="0"/>
              </a:rPr>
              <a:t>=“</a:t>
            </a:r>
            <a:r>
              <a:rPr lang="en-US" b="1" i="1" dirty="0">
                <a:latin typeface="Courier New" pitchFamily="49" charset="0"/>
                <a:cs typeface="Courier New" pitchFamily="49" charset="0"/>
              </a:rPr>
              <a:t>design.css</a:t>
            </a:r>
            <a:r>
              <a:rPr lang="en-US" b="1" dirty="0">
                <a:latin typeface="Courier New" pitchFamily="49" charset="0"/>
                <a:cs typeface="Courier New" pitchFamily="49" charset="0"/>
              </a:rPr>
              <a:t>" type="text/</a:t>
            </a:r>
            <a:r>
              <a:rPr lang="en-US" b="1" dirty="0" err="1">
                <a:latin typeface="Courier New" pitchFamily="49" charset="0"/>
                <a:cs typeface="Courier New" pitchFamily="49" charset="0"/>
              </a:rPr>
              <a:t>css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rel</a:t>
            </a:r>
            <a:r>
              <a:rPr lang="en-US" b="1" dirty="0">
                <a:latin typeface="Courier New" pitchFamily="49" charset="0"/>
                <a:cs typeface="Courier New" pitchFamily="49" charset="0"/>
              </a:rPr>
              <a:t>="stylesheet" /&gt;</a:t>
            </a:r>
            <a:endParaRPr lang="en-US" dirty="0">
              <a:latin typeface="Courier New" pitchFamily="49" charset="0"/>
              <a:cs typeface="Courier New" pitchFamily="49" charset="0"/>
            </a:endParaRPr>
          </a:p>
          <a:p>
            <a:r>
              <a:rPr lang="en-US" dirty="0">
                <a:latin typeface="Courier New" pitchFamily="49" charset="0"/>
                <a:cs typeface="Courier New" pitchFamily="49" charset="0"/>
              </a:rPr>
              <a:t>&lt;/head&gt;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3454746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9BA0-833B-2B26-9A9B-C85CFC42CA33}"/>
              </a:ext>
            </a:extLst>
          </p:cNvPr>
          <p:cNvSpPr>
            <a:spLocks noGrp="1"/>
          </p:cNvSpPr>
          <p:nvPr>
            <p:ph type="title"/>
          </p:nvPr>
        </p:nvSpPr>
        <p:spPr>
          <a:xfrm>
            <a:off x="838200" y="365125"/>
            <a:ext cx="10515600" cy="663575"/>
          </a:xfrm>
        </p:spPr>
        <p:txBody>
          <a:bodyPr>
            <a:normAutofit fontScale="90000"/>
          </a:bodyPr>
          <a:lstStyle/>
          <a:p>
            <a:r>
              <a:rPr lang="en-IN" dirty="0"/>
              <a:t>Selectors</a:t>
            </a:r>
          </a:p>
        </p:txBody>
      </p:sp>
      <p:sp>
        <p:nvSpPr>
          <p:cNvPr id="3" name="Content Placeholder 2">
            <a:extLst>
              <a:ext uri="{FF2B5EF4-FFF2-40B4-BE49-F238E27FC236}">
                <a16:creationId xmlns:a16="http://schemas.microsoft.com/office/drawing/2014/main" id="{824C1B72-C1E0-B7A6-3210-22C7F81ECD2F}"/>
              </a:ext>
            </a:extLst>
          </p:cNvPr>
          <p:cNvSpPr>
            <a:spLocks noGrp="1"/>
          </p:cNvSpPr>
          <p:nvPr>
            <p:ph idx="1"/>
          </p:nvPr>
        </p:nvSpPr>
        <p:spPr>
          <a:xfrm>
            <a:off x="838200" y="1419224"/>
            <a:ext cx="10515600" cy="5305425"/>
          </a:xfrm>
        </p:spPr>
        <p:txBody>
          <a:bodyPr/>
          <a:lstStyle/>
          <a:p>
            <a:r>
              <a:rPr lang="en-IN" dirty="0"/>
              <a:t>Tag selectors 		</a:t>
            </a:r>
            <a:r>
              <a:rPr lang="en-IN" dirty="0">
                <a:solidFill>
                  <a:srgbClr val="FF0000"/>
                </a:solidFill>
              </a:rPr>
              <a:t>p</a:t>
            </a:r>
            <a:r>
              <a:rPr lang="en-IN" dirty="0"/>
              <a:t>{        }</a:t>
            </a:r>
          </a:p>
          <a:p>
            <a:r>
              <a:rPr lang="en-IN" dirty="0"/>
              <a:t>ID Selector	</a:t>
            </a:r>
          </a:p>
          <a:p>
            <a:pPr>
              <a:buNone/>
            </a:pPr>
            <a:r>
              <a:rPr lang="en-IN" dirty="0">
                <a:solidFill>
                  <a:schemeClr val="accent5">
                    <a:lumMod val="50000"/>
                  </a:schemeClr>
                </a:solidFill>
              </a:rPr>
              <a:t>&lt;p id=“</a:t>
            </a:r>
            <a:r>
              <a:rPr lang="en-IN" dirty="0" err="1">
                <a:solidFill>
                  <a:schemeClr val="accent5">
                    <a:lumMod val="50000"/>
                  </a:schemeClr>
                </a:solidFill>
              </a:rPr>
              <a:t>xyz</a:t>
            </a:r>
            <a:r>
              <a:rPr lang="en-IN" dirty="0">
                <a:solidFill>
                  <a:schemeClr val="accent5">
                    <a:lumMod val="50000"/>
                  </a:schemeClr>
                </a:solidFill>
              </a:rPr>
              <a:t>”&gt;              </a:t>
            </a:r>
            <a:r>
              <a:rPr lang="en-IN" dirty="0">
                <a:solidFill>
                  <a:srgbClr val="FF0000"/>
                </a:solidFill>
              </a:rPr>
              <a:t>#xyz{     }</a:t>
            </a:r>
          </a:p>
          <a:p>
            <a:r>
              <a:rPr lang="en-IN" dirty="0"/>
              <a:t>Class selector</a:t>
            </a:r>
          </a:p>
          <a:p>
            <a:pPr>
              <a:buNone/>
            </a:pPr>
            <a:r>
              <a:rPr lang="en-IN" dirty="0">
                <a:solidFill>
                  <a:schemeClr val="accent5">
                    <a:lumMod val="50000"/>
                  </a:schemeClr>
                </a:solidFill>
              </a:rPr>
              <a:t>&lt; p class=“</a:t>
            </a:r>
            <a:r>
              <a:rPr lang="en-IN" dirty="0" err="1">
                <a:solidFill>
                  <a:schemeClr val="accent5">
                    <a:lumMod val="50000"/>
                  </a:schemeClr>
                </a:solidFill>
              </a:rPr>
              <a:t>abc</a:t>
            </a:r>
            <a:r>
              <a:rPr lang="en-IN" dirty="0">
                <a:solidFill>
                  <a:schemeClr val="accent5">
                    <a:lumMod val="50000"/>
                  </a:schemeClr>
                </a:solidFill>
              </a:rPr>
              <a:t>”&gt;  </a:t>
            </a:r>
            <a:r>
              <a:rPr lang="en-IN" dirty="0"/>
              <a:t>	 </a:t>
            </a:r>
            <a:r>
              <a:rPr lang="en-IN" dirty="0">
                <a:solidFill>
                  <a:srgbClr val="FF0000"/>
                </a:solidFill>
              </a:rPr>
              <a:t>.</a:t>
            </a:r>
            <a:r>
              <a:rPr lang="en-IN" dirty="0" err="1">
                <a:solidFill>
                  <a:srgbClr val="FF0000"/>
                </a:solidFill>
              </a:rPr>
              <a:t>abc</a:t>
            </a:r>
            <a:r>
              <a:rPr lang="en-IN" dirty="0">
                <a:solidFill>
                  <a:srgbClr val="FF0000"/>
                </a:solidFill>
              </a:rPr>
              <a:t>{   }</a:t>
            </a:r>
          </a:p>
          <a:p>
            <a:r>
              <a:rPr lang="en-IN" dirty="0"/>
              <a:t>Attribute selector</a:t>
            </a:r>
          </a:p>
          <a:p>
            <a:pPr>
              <a:buNone/>
            </a:pPr>
            <a:r>
              <a:rPr lang="en-IN" dirty="0" err="1">
                <a:solidFill>
                  <a:srgbClr val="FF0000"/>
                </a:solidFill>
              </a:rPr>
              <a:t>img</a:t>
            </a:r>
            <a:r>
              <a:rPr lang="en-IN" dirty="0">
                <a:solidFill>
                  <a:srgbClr val="FF0000"/>
                </a:solidFill>
              </a:rPr>
              <a:t>[</a:t>
            </a:r>
            <a:r>
              <a:rPr lang="en-IN" dirty="0" err="1">
                <a:solidFill>
                  <a:srgbClr val="FF0000"/>
                </a:solidFill>
              </a:rPr>
              <a:t>src</a:t>
            </a:r>
            <a:r>
              <a:rPr lang="en-IN" dirty="0">
                <a:solidFill>
                  <a:srgbClr val="FF0000"/>
                </a:solidFill>
              </a:rPr>
              <a:t>]</a:t>
            </a:r>
          </a:p>
          <a:p>
            <a:pPr>
              <a:buNone/>
            </a:pPr>
            <a:r>
              <a:rPr lang="en-IN" dirty="0">
                <a:solidFill>
                  <a:srgbClr val="FF0000"/>
                </a:solidFill>
              </a:rPr>
              <a:t>selects &lt;</a:t>
            </a:r>
            <a:r>
              <a:rPr lang="en-IN" dirty="0" err="1">
                <a:solidFill>
                  <a:srgbClr val="FF0000"/>
                </a:solidFill>
              </a:rPr>
              <a:t>img</a:t>
            </a:r>
            <a:r>
              <a:rPr lang="en-IN" dirty="0">
                <a:solidFill>
                  <a:srgbClr val="FF0000"/>
                </a:solidFill>
              </a:rPr>
              <a:t> </a:t>
            </a:r>
            <a:r>
              <a:rPr lang="en-IN" dirty="0" err="1">
                <a:solidFill>
                  <a:srgbClr val="FF0000"/>
                </a:solidFill>
              </a:rPr>
              <a:t>src</a:t>
            </a:r>
            <a:r>
              <a:rPr lang="en-IN" dirty="0">
                <a:solidFill>
                  <a:srgbClr val="FF0000"/>
                </a:solidFill>
              </a:rPr>
              <a:t>="myimage.png"&gt;</a:t>
            </a:r>
          </a:p>
          <a:p>
            <a:pPr>
              <a:buNone/>
            </a:pPr>
            <a:endParaRPr lang="en-IN" dirty="0">
              <a:solidFill>
                <a:srgbClr val="FF0000"/>
              </a:solidFill>
            </a:endParaRPr>
          </a:p>
          <a:p>
            <a:pPr>
              <a:buNone/>
            </a:pPr>
            <a:endParaRPr lang="en-IN" dirty="0">
              <a:solidFill>
                <a:srgbClr val="FF0000"/>
              </a:solidFill>
            </a:endParaRPr>
          </a:p>
          <a:p>
            <a:pPr>
              <a:buNone/>
            </a:pPr>
            <a:endParaRPr lang="en-IN" dirty="0">
              <a:solidFill>
                <a:srgbClr val="FF0000"/>
              </a:solidFill>
            </a:endParaRPr>
          </a:p>
        </p:txBody>
      </p:sp>
    </p:spTree>
    <p:extLst>
      <p:ext uri="{BB962C8B-B14F-4D97-AF65-F5344CB8AC3E}">
        <p14:creationId xmlns:p14="http://schemas.microsoft.com/office/powerpoint/2010/main" val="218215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82AD-FA44-C4DA-5C69-96F5BA93BA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21ABBE-1180-F14F-037F-29F1DC60FF7C}"/>
              </a:ext>
            </a:extLst>
          </p:cNvPr>
          <p:cNvSpPr>
            <a:spLocks noGrp="1"/>
          </p:cNvSpPr>
          <p:nvPr>
            <p:ph idx="1"/>
          </p:nvPr>
        </p:nvSpPr>
        <p:spPr/>
        <p:txBody>
          <a:bodyPr/>
          <a:lstStyle/>
          <a:p>
            <a:r>
              <a:rPr lang="en-IN" dirty="0"/>
              <a:t>Pseudo-class selector</a:t>
            </a:r>
            <a:endParaRPr lang="en-US" dirty="0"/>
          </a:p>
          <a:p>
            <a:pPr marL="0" indent="0">
              <a:buNone/>
            </a:pPr>
            <a:r>
              <a:rPr lang="en-US" dirty="0">
                <a:solidFill>
                  <a:srgbClr val="FF0000"/>
                </a:solidFill>
              </a:rPr>
              <a:t>a:hover</a:t>
            </a:r>
          </a:p>
          <a:p>
            <a:pPr marL="0" indent="0">
              <a:buNone/>
            </a:pPr>
            <a:r>
              <a:rPr lang="en-US" dirty="0">
                <a:solidFill>
                  <a:schemeClr val="accent1"/>
                </a:solidFill>
              </a:rPr>
              <a:t>selects &lt;a&gt;, but only when the mouse pointer is hovering over the link.</a:t>
            </a:r>
          </a:p>
          <a:p>
            <a:pPr marL="0" indent="0">
              <a:buNone/>
            </a:pPr>
            <a:r>
              <a:rPr lang="en-US" dirty="0">
                <a:solidFill>
                  <a:srgbClr val="FF0000"/>
                </a:solidFill>
              </a:rPr>
              <a:t>a:visited </a:t>
            </a:r>
            <a:r>
              <a:rPr lang="en-US" dirty="0">
                <a:solidFill>
                  <a:schemeClr val="accent1"/>
                </a:solidFill>
              </a:rPr>
              <a:t>will match all &lt;a&gt; elements that have been visited by the user.</a:t>
            </a:r>
          </a:p>
          <a:p>
            <a:r>
              <a:rPr lang="en-US" dirty="0"/>
              <a:t>Universal selector:</a:t>
            </a:r>
          </a:p>
          <a:p>
            <a:pPr marL="0" indent="0">
              <a:buNone/>
            </a:pPr>
            <a:r>
              <a:rPr lang="en-US" dirty="0">
                <a:solidFill>
                  <a:schemeClr val="accent1"/>
                </a:solidFill>
              </a:rPr>
              <a:t>The universal selector is indicated by an asterisk (*). It selects everything in the document</a:t>
            </a:r>
            <a:endParaRPr lang="en-IN" dirty="0">
              <a:solidFill>
                <a:schemeClr val="accent1"/>
              </a:solidFill>
            </a:endParaRPr>
          </a:p>
          <a:p>
            <a:pPr marL="0" indent="0">
              <a:buNone/>
            </a:pPr>
            <a:endParaRPr lang="en-IN" dirty="0"/>
          </a:p>
        </p:txBody>
      </p:sp>
    </p:spTree>
    <p:extLst>
      <p:ext uri="{BB962C8B-B14F-4D97-AF65-F5344CB8AC3E}">
        <p14:creationId xmlns:p14="http://schemas.microsoft.com/office/powerpoint/2010/main" val="2658368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4B7F-F382-2E25-8B3C-751C3EAABBB7}"/>
              </a:ext>
            </a:extLst>
          </p:cNvPr>
          <p:cNvSpPr>
            <a:spLocks noGrp="1"/>
          </p:cNvSpPr>
          <p:nvPr>
            <p:ph type="title"/>
          </p:nvPr>
        </p:nvSpPr>
        <p:spPr/>
        <p:txBody>
          <a:bodyPr/>
          <a:lstStyle/>
          <a:p>
            <a:r>
              <a:rPr lang="en-IN" dirty="0"/>
              <a:t>Some child selectors</a:t>
            </a:r>
          </a:p>
        </p:txBody>
      </p:sp>
      <p:sp>
        <p:nvSpPr>
          <p:cNvPr id="3" name="Content Placeholder 2">
            <a:extLst>
              <a:ext uri="{FF2B5EF4-FFF2-40B4-BE49-F238E27FC236}">
                <a16:creationId xmlns:a16="http://schemas.microsoft.com/office/drawing/2014/main" id="{E7041143-DFC5-497F-E7E3-C2B58999E730}"/>
              </a:ext>
            </a:extLst>
          </p:cNvPr>
          <p:cNvSpPr>
            <a:spLocks noGrp="1"/>
          </p:cNvSpPr>
          <p:nvPr>
            <p:ph idx="1"/>
          </p:nvPr>
        </p:nvSpPr>
        <p:spPr/>
        <p:txBody>
          <a:bodyPr>
            <a:normAutofit fontScale="92500" lnSpcReduction="20000"/>
          </a:bodyPr>
          <a:lstStyle/>
          <a:p>
            <a:r>
              <a:rPr lang="pt-BR" dirty="0"/>
              <a:t>h1, h2, h3 { color: Maroon; }      </a:t>
            </a:r>
          </a:p>
          <a:p>
            <a:pPr marL="0" indent="0">
              <a:buNone/>
            </a:pPr>
            <a:r>
              <a:rPr lang="pt-BR" dirty="0">
                <a:solidFill>
                  <a:schemeClr val="accent1"/>
                </a:solidFill>
              </a:rPr>
              <a:t>   </a:t>
            </a:r>
            <a:r>
              <a:rPr lang="en-US" dirty="0">
                <a:solidFill>
                  <a:schemeClr val="accent1"/>
                </a:solidFill>
              </a:rPr>
              <a:t>The , selector is a grouping method </a:t>
            </a:r>
            <a:endParaRPr lang="pt-BR" dirty="0">
              <a:solidFill>
                <a:schemeClr val="accent1"/>
              </a:solidFill>
            </a:endParaRPr>
          </a:p>
          <a:p>
            <a:endParaRPr lang="pt-BR" dirty="0"/>
          </a:p>
          <a:p>
            <a:r>
              <a:rPr lang="en-IN" dirty="0">
                <a:solidFill>
                  <a:schemeClr val="accent1"/>
                </a:solidFill>
              </a:rPr>
              <a:t>These are descendant selectors</a:t>
            </a:r>
            <a:endParaRPr lang="en-IN" dirty="0"/>
          </a:p>
          <a:p>
            <a:r>
              <a:rPr lang="en-IN" dirty="0"/>
              <a:t>article h2 { </a:t>
            </a:r>
            <a:r>
              <a:rPr lang="en-IN" dirty="0" err="1"/>
              <a:t>color</a:t>
            </a:r>
            <a:r>
              <a:rPr lang="en-IN" dirty="0"/>
              <a:t>: Blue; }                           </a:t>
            </a:r>
          </a:p>
          <a:p>
            <a:endParaRPr lang="en-IN" dirty="0">
              <a:solidFill>
                <a:schemeClr val="accent1"/>
              </a:solidFill>
            </a:endParaRPr>
          </a:p>
          <a:p>
            <a:r>
              <a:rPr lang="en-IN" dirty="0" err="1"/>
              <a:t>p.xyz</a:t>
            </a:r>
            <a:r>
              <a:rPr lang="en-IN" dirty="0"/>
              <a:t>  div { </a:t>
            </a:r>
            <a:r>
              <a:rPr lang="en-IN" dirty="0" err="1"/>
              <a:t>color</a:t>
            </a:r>
            <a:r>
              <a:rPr lang="en-IN" dirty="0"/>
              <a:t>: Blue; } </a:t>
            </a:r>
          </a:p>
          <a:p>
            <a:pPr marL="0" indent="0">
              <a:buNone/>
            </a:pPr>
            <a:endParaRPr lang="en-IN" dirty="0"/>
          </a:p>
          <a:p>
            <a:r>
              <a:rPr lang="en-IN" sz="2800" dirty="0">
                <a:solidFill>
                  <a:srgbClr val="FF0000"/>
                </a:solidFill>
              </a:rPr>
              <a:t>In the above 2 cases, be aware that not only direct children are targeted - also children of the child (grandchildren) and so on will be targeted, all the way down through the hierarchy</a:t>
            </a:r>
            <a:endParaRPr lang="en-IN" sz="3200" dirty="0"/>
          </a:p>
          <a:p>
            <a:pPr>
              <a:buFont typeface="Wingdings" pitchFamily="2" charset="2"/>
              <a:buChar char="q"/>
            </a:pPr>
            <a:endParaRPr lang="en-IN" sz="4400" dirty="0"/>
          </a:p>
          <a:p>
            <a:endParaRPr lang="en-IN" dirty="0"/>
          </a:p>
        </p:txBody>
      </p:sp>
      <p:sp>
        <p:nvSpPr>
          <p:cNvPr id="6" name="TextBox 5">
            <a:extLst>
              <a:ext uri="{FF2B5EF4-FFF2-40B4-BE49-F238E27FC236}">
                <a16:creationId xmlns:a16="http://schemas.microsoft.com/office/drawing/2014/main" id="{E12E0530-037D-75BA-AB72-3B96976E4B32}"/>
              </a:ext>
            </a:extLst>
          </p:cNvPr>
          <p:cNvSpPr txBox="1"/>
          <p:nvPr/>
        </p:nvSpPr>
        <p:spPr>
          <a:xfrm>
            <a:off x="6410325" y="1860550"/>
            <a:ext cx="5400709" cy="2954655"/>
          </a:xfrm>
          <a:prstGeom prst="rect">
            <a:avLst/>
          </a:prstGeom>
          <a:noFill/>
        </p:spPr>
        <p:txBody>
          <a:bodyPr wrap="none" rtlCol="0">
            <a:spAutoFit/>
          </a:bodyPr>
          <a:lstStyle/>
          <a:p>
            <a:r>
              <a:rPr lang="en-IN" dirty="0"/>
              <a:t>Example of descendant selector</a:t>
            </a:r>
          </a:p>
          <a:p>
            <a:r>
              <a:rPr lang="en-US" sz="2400" dirty="0"/>
              <a:t>&lt;h2&gt;...&lt;/h2&gt;</a:t>
            </a:r>
          </a:p>
          <a:p>
            <a:r>
              <a:rPr lang="en-US" sz="2400" dirty="0"/>
              <a:t>&lt;article&gt;</a:t>
            </a:r>
          </a:p>
          <a:p>
            <a:r>
              <a:rPr lang="en-US" sz="2400" dirty="0"/>
              <a:t>  &lt;h2&gt;This heading will be selected&lt;/h2&gt;</a:t>
            </a:r>
          </a:p>
          <a:p>
            <a:r>
              <a:rPr lang="en-US" sz="2400" dirty="0"/>
              <a:t>  &lt;div&gt;</a:t>
            </a:r>
          </a:p>
          <a:p>
            <a:r>
              <a:rPr lang="en-US" sz="2400" dirty="0"/>
              <a:t>    &lt;h2&gt;This heading will be selected&lt;/h2&gt;</a:t>
            </a:r>
          </a:p>
          <a:p>
            <a:r>
              <a:rPr lang="en-US" sz="2400" dirty="0"/>
              <a:t>  &lt;/div&gt;</a:t>
            </a:r>
          </a:p>
          <a:p>
            <a:r>
              <a:rPr lang="en-US" sz="2400" dirty="0"/>
              <a:t>&lt;/article&gt;</a:t>
            </a:r>
            <a:endParaRPr lang="en-IN" sz="2400" dirty="0"/>
          </a:p>
        </p:txBody>
      </p:sp>
    </p:spTree>
    <p:extLst>
      <p:ext uri="{BB962C8B-B14F-4D97-AF65-F5344CB8AC3E}">
        <p14:creationId xmlns:p14="http://schemas.microsoft.com/office/powerpoint/2010/main" val="1978673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70BB-02EC-D085-01E3-95FB249F58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EC8CB1-1B56-7685-5569-B95E3C36B57C}"/>
              </a:ext>
            </a:extLst>
          </p:cNvPr>
          <p:cNvSpPr>
            <a:spLocks noGrp="1"/>
          </p:cNvSpPr>
          <p:nvPr>
            <p:ph idx="1"/>
          </p:nvPr>
        </p:nvSpPr>
        <p:spPr/>
        <p:txBody>
          <a:bodyPr/>
          <a:lstStyle/>
          <a:p>
            <a:r>
              <a:rPr lang="en-IN" dirty="0" err="1"/>
              <a:t>article</a:t>
            </a:r>
            <a:r>
              <a:rPr lang="en-IN" sz="2800" dirty="0" err="1"/>
              <a:t>.xyz</a:t>
            </a:r>
            <a:r>
              <a:rPr lang="en-IN" sz="2800" dirty="0"/>
              <a:t>&gt; p { </a:t>
            </a:r>
            <a:r>
              <a:rPr lang="en-IN" sz="2800" dirty="0" err="1"/>
              <a:t>color</a:t>
            </a:r>
            <a:r>
              <a:rPr lang="en-IN" sz="2800" dirty="0"/>
              <a:t>: Blue; }          </a:t>
            </a:r>
            <a:endParaRPr lang="en-IN" dirty="0">
              <a:solidFill>
                <a:schemeClr val="accent1"/>
              </a:solidFill>
            </a:endParaRPr>
          </a:p>
          <a:p>
            <a:pPr marL="0" indent="0">
              <a:buNone/>
            </a:pPr>
            <a:r>
              <a:rPr lang="en-US" sz="2800" dirty="0">
                <a:solidFill>
                  <a:schemeClr val="accent1"/>
                </a:solidFill>
              </a:rPr>
              <a:t>The &gt; combinator selects nodes</a:t>
            </a:r>
          </a:p>
          <a:p>
            <a:pPr marL="0" indent="0">
              <a:buNone/>
            </a:pPr>
            <a:r>
              <a:rPr lang="en-US" sz="2800" dirty="0">
                <a:solidFill>
                  <a:schemeClr val="accent1"/>
                </a:solidFill>
              </a:rPr>
              <a:t>that are direct children of the </a:t>
            </a:r>
          </a:p>
          <a:p>
            <a:pPr marL="0" indent="0">
              <a:buNone/>
            </a:pPr>
            <a:r>
              <a:rPr lang="en-US" sz="2800" dirty="0">
                <a:solidFill>
                  <a:schemeClr val="accent1"/>
                </a:solidFill>
              </a:rPr>
              <a:t>first element</a:t>
            </a:r>
          </a:p>
          <a:p>
            <a:pPr marL="0" indent="0">
              <a:buNone/>
            </a:pPr>
            <a:endParaRPr lang="en-IN" sz="2800" dirty="0">
              <a:solidFill>
                <a:schemeClr val="accent1"/>
              </a:solidFill>
            </a:endParaRPr>
          </a:p>
          <a:p>
            <a:pPr marL="0" indent="0">
              <a:buNone/>
            </a:pPr>
            <a:endParaRPr lang="en-IN" dirty="0"/>
          </a:p>
        </p:txBody>
      </p:sp>
      <p:sp>
        <p:nvSpPr>
          <p:cNvPr id="5" name="TextBox 4">
            <a:extLst>
              <a:ext uri="{FF2B5EF4-FFF2-40B4-BE49-F238E27FC236}">
                <a16:creationId xmlns:a16="http://schemas.microsoft.com/office/drawing/2014/main" id="{DAA1A698-5D28-5C87-97BC-1F096A92970A}"/>
              </a:ext>
            </a:extLst>
          </p:cNvPr>
          <p:cNvSpPr txBox="1"/>
          <p:nvPr/>
        </p:nvSpPr>
        <p:spPr>
          <a:xfrm>
            <a:off x="6096000" y="1690688"/>
            <a:ext cx="5567550" cy="4708981"/>
          </a:xfrm>
          <a:prstGeom prst="rect">
            <a:avLst/>
          </a:prstGeom>
          <a:noFill/>
        </p:spPr>
        <p:txBody>
          <a:bodyPr wrap="none" rtlCol="0">
            <a:spAutoFit/>
          </a:bodyPr>
          <a:lstStyle/>
          <a:p>
            <a:pPr algn="l"/>
            <a:r>
              <a:rPr lang="en-IN" sz="2400" dirty="0">
                <a:latin typeface="Times New Roman" panose="02020603050405020304" pitchFamily="18" charset="0"/>
                <a:cs typeface="Times New Roman" panose="02020603050405020304" pitchFamily="18" charset="0"/>
              </a:rPr>
              <a:t>Example of </a:t>
            </a:r>
            <a:r>
              <a:rPr lang="en-IN" sz="2400" b="1" i="0" dirty="0">
                <a:solidFill>
                  <a:srgbClr val="2DB34A"/>
                </a:solidFill>
                <a:effectLst/>
                <a:latin typeface="Times New Roman" panose="02020603050405020304" pitchFamily="18" charset="0"/>
                <a:cs typeface="Times New Roman" panose="02020603050405020304" pitchFamily="18" charset="0"/>
              </a:rPr>
              <a:t>Direct Child Selector</a:t>
            </a:r>
          </a:p>
          <a:p>
            <a:pPr algn="l"/>
            <a:r>
              <a:rPr lang="en-US" sz="2400" b="1" i="0" dirty="0">
                <a:solidFill>
                  <a:srgbClr val="2DB34A"/>
                </a:solidFill>
                <a:effectLst/>
                <a:latin typeface="Times New Roman" panose="02020603050405020304" pitchFamily="18" charset="0"/>
                <a:cs typeface="Times New Roman" panose="02020603050405020304" pitchFamily="18" charset="0"/>
              </a:rPr>
              <a:t>&lt;p&gt;...&lt;/p&gt;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&lt;article class=“</a:t>
            </a:r>
            <a:r>
              <a:rPr lang="en-US" sz="2400" b="1" i="0" dirty="0" err="1">
                <a:solidFill>
                  <a:srgbClr val="2DB34A"/>
                </a:solidFill>
                <a:effectLst/>
                <a:latin typeface="Times New Roman" panose="02020603050405020304" pitchFamily="18" charset="0"/>
                <a:cs typeface="Times New Roman" panose="02020603050405020304" pitchFamily="18" charset="0"/>
              </a:rPr>
              <a:t>xyz</a:t>
            </a:r>
            <a:r>
              <a:rPr lang="en-US" sz="2400" b="1" i="0" dirty="0">
                <a:solidFill>
                  <a:srgbClr val="2DB34A"/>
                </a:solidFill>
                <a:effectLst/>
                <a:latin typeface="Times New Roman" panose="02020603050405020304" pitchFamily="18" charset="0"/>
                <a:cs typeface="Times New Roman" panose="02020603050405020304" pitchFamily="18" charset="0"/>
              </a:rPr>
              <a:t>”&gt;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  &lt;p&gt;This paragraph will be selected&lt;/p&gt;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  &lt;div&gt;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    &lt;p&gt;...&lt;/p&gt;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  &lt;/div&gt;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&lt;/article&gt;</a:t>
            </a:r>
          </a:p>
          <a:p>
            <a:pPr algn="l"/>
            <a:r>
              <a:rPr lang="en-US" sz="2400" b="1" dirty="0">
                <a:solidFill>
                  <a:srgbClr val="2DB34A"/>
                </a:solidFill>
                <a:latin typeface="Times New Roman" panose="02020603050405020304" pitchFamily="18" charset="0"/>
                <a:cs typeface="Times New Roman" panose="02020603050405020304" pitchFamily="18" charset="0"/>
              </a:rPr>
              <a:t>&lt;article&gt;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a:t>
            </a:r>
          </a:p>
          <a:p>
            <a:pPr algn="l"/>
            <a:r>
              <a:rPr lang="en-US" sz="2400" b="1" dirty="0">
                <a:solidFill>
                  <a:srgbClr val="2DB34A"/>
                </a:solidFill>
                <a:latin typeface="Times New Roman" panose="02020603050405020304" pitchFamily="18" charset="0"/>
                <a:cs typeface="Times New Roman" panose="02020603050405020304" pitchFamily="18" charset="0"/>
              </a:rPr>
              <a:t>&lt;/article&gt;</a:t>
            </a:r>
            <a:endParaRPr lang="en-IN" sz="2400" b="1" i="0" dirty="0">
              <a:solidFill>
                <a:srgbClr val="2DB34A"/>
              </a:solidFill>
              <a:effectLst/>
              <a:latin typeface="Times New Roman" panose="02020603050405020304" pitchFamily="18" charset="0"/>
              <a:cs typeface="Times New Roman" panose="02020603050405020304" pitchFamily="18" charset="0"/>
            </a:endParaRPr>
          </a:p>
          <a:p>
            <a:br>
              <a:rPr lang="en-IN" dirty="0"/>
            </a:br>
            <a:endParaRPr lang="en-IN" dirty="0"/>
          </a:p>
        </p:txBody>
      </p:sp>
    </p:spTree>
    <p:extLst>
      <p:ext uri="{BB962C8B-B14F-4D97-AF65-F5344CB8AC3E}">
        <p14:creationId xmlns:p14="http://schemas.microsoft.com/office/powerpoint/2010/main" val="3471968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1922-EA45-5D98-8037-392466D2AD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5F65F1-BDEA-715C-F365-72419F3D0906}"/>
              </a:ext>
            </a:extLst>
          </p:cNvPr>
          <p:cNvSpPr>
            <a:spLocks noGrp="1"/>
          </p:cNvSpPr>
          <p:nvPr>
            <p:ph idx="1"/>
          </p:nvPr>
        </p:nvSpPr>
        <p:spPr/>
        <p:txBody>
          <a:bodyPr/>
          <a:lstStyle/>
          <a:p>
            <a:r>
              <a:rPr lang="en-IN" sz="2800" dirty="0"/>
              <a:t>h2 ~ p { font-style: italic; }         </a:t>
            </a:r>
          </a:p>
          <a:p>
            <a:pPr marL="0" indent="0">
              <a:buNone/>
            </a:pPr>
            <a:r>
              <a:rPr lang="en-IN" dirty="0">
                <a:solidFill>
                  <a:schemeClr val="accent1"/>
                </a:solidFill>
              </a:rPr>
              <a:t>This </a:t>
            </a:r>
            <a:r>
              <a:rPr lang="en-US" sz="2800" dirty="0">
                <a:solidFill>
                  <a:schemeClr val="accent1"/>
                </a:solidFill>
              </a:rPr>
              <a:t>selector is a general sibling </a:t>
            </a:r>
          </a:p>
          <a:p>
            <a:pPr marL="0" indent="0">
              <a:buNone/>
            </a:pPr>
            <a:r>
              <a:rPr lang="en-US" sz="2800" dirty="0">
                <a:solidFill>
                  <a:schemeClr val="accent1"/>
                </a:solidFill>
              </a:rPr>
              <a:t>selector that looks for p elements </a:t>
            </a:r>
          </a:p>
          <a:p>
            <a:pPr marL="0" indent="0">
              <a:buNone/>
            </a:pPr>
            <a:r>
              <a:rPr lang="en-US" sz="2800" dirty="0">
                <a:solidFill>
                  <a:schemeClr val="accent1"/>
                </a:solidFill>
              </a:rPr>
              <a:t>that follow and share the same </a:t>
            </a:r>
          </a:p>
          <a:p>
            <a:pPr marL="0" indent="0">
              <a:buNone/>
            </a:pPr>
            <a:r>
              <a:rPr lang="en-US" sz="2800" dirty="0">
                <a:solidFill>
                  <a:schemeClr val="accent1"/>
                </a:solidFill>
              </a:rPr>
              <a:t>parent, of any h2 elements.</a:t>
            </a:r>
            <a:endParaRPr lang="en-IN" sz="2800" dirty="0">
              <a:solidFill>
                <a:schemeClr val="accent1"/>
              </a:solidFill>
            </a:endParaRPr>
          </a:p>
          <a:p>
            <a:endParaRPr lang="en-IN" dirty="0"/>
          </a:p>
        </p:txBody>
      </p:sp>
      <p:sp>
        <p:nvSpPr>
          <p:cNvPr id="4" name="TextBox 3">
            <a:extLst>
              <a:ext uri="{FF2B5EF4-FFF2-40B4-BE49-F238E27FC236}">
                <a16:creationId xmlns:a16="http://schemas.microsoft.com/office/drawing/2014/main" id="{5556D677-ABB8-77EA-5987-B7C378472E34}"/>
              </a:ext>
            </a:extLst>
          </p:cNvPr>
          <p:cNvSpPr txBox="1"/>
          <p:nvPr/>
        </p:nvSpPr>
        <p:spPr>
          <a:xfrm>
            <a:off x="6515100" y="1739136"/>
            <a:ext cx="5238750" cy="3785652"/>
          </a:xfrm>
          <a:prstGeom prst="rect">
            <a:avLst/>
          </a:prstGeom>
          <a:noFill/>
        </p:spPr>
        <p:txBody>
          <a:bodyPr wrap="square" rtlCol="0">
            <a:spAutoFit/>
          </a:bodyPr>
          <a:lstStyle/>
          <a:p>
            <a:r>
              <a:rPr lang="en-US" sz="2400" dirty="0"/>
              <a:t>&lt;p&gt;...&lt;/p&gt;</a:t>
            </a:r>
          </a:p>
          <a:p>
            <a:r>
              <a:rPr lang="en-US" sz="2400" dirty="0"/>
              <a:t>&lt;section&gt;</a:t>
            </a:r>
          </a:p>
          <a:p>
            <a:r>
              <a:rPr lang="en-US" sz="2400" dirty="0"/>
              <a:t>  &lt;p&gt;...&lt;/p&gt;</a:t>
            </a:r>
          </a:p>
          <a:p>
            <a:r>
              <a:rPr lang="en-US" sz="2400" dirty="0"/>
              <a:t>  &lt;h2&gt;...&lt;/h2&gt;</a:t>
            </a:r>
          </a:p>
          <a:p>
            <a:r>
              <a:rPr lang="en-US" sz="2400" dirty="0"/>
              <a:t>  &lt;p&gt;This paragraph will be selected&lt;/p&gt;</a:t>
            </a:r>
          </a:p>
          <a:p>
            <a:r>
              <a:rPr lang="en-US" sz="2400" dirty="0"/>
              <a:t>  &lt;div&gt;</a:t>
            </a:r>
          </a:p>
          <a:p>
            <a:r>
              <a:rPr lang="en-US" sz="2400" dirty="0"/>
              <a:t>    &lt;p&gt;...&lt;/p&gt;</a:t>
            </a:r>
          </a:p>
          <a:p>
            <a:r>
              <a:rPr lang="en-US" sz="2400" dirty="0"/>
              <a:t>  &lt;/div&gt;</a:t>
            </a:r>
          </a:p>
          <a:p>
            <a:r>
              <a:rPr lang="en-US" sz="2400" dirty="0"/>
              <a:t>  &lt;p&gt;This paragraph will be selected&lt;/p&gt;</a:t>
            </a:r>
          </a:p>
          <a:p>
            <a:r>
              <a:rPr lang="en-US" sz="2400" dirty="0"/>
              <a:t>&lt;/section&gt;</a:t>
            </a:r>
            <a:endParaRPr lang="en-IN" sz="2400" dirty="0"/>
          </a:p>
        </p:txBody>
      </p:sp>
    </p:spTree>
    <p:extLst>
      <p:ext uri="{BB962C8B-B14F-4D97-AF65-F5344CB8AC3E}">
        <p14:creationId xmlns:p14="http://schemas.microsoft.com/office/powerpoint/2010/main" val="1829168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D6D6-15E3-5B50-A5D5-219A06F92E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1AA019-A4FA-D899-B7BB-5C2F3AB5B72C}"/>
              </a:ext>
            </a:extLst>
          </p:cNvPr>
          <p:cNvSpPr>
            <a:spLocks noGrp="1"/>
          </p:cNvSpPr>
          <p:nvPr>
            <p:ph idx="1"/>
          </p:nvPr>
        </p:nvSpPr>
        <p:spPr/>
        <p:txBody>
          <a:bodyPr/>
          <a:lstStyle/>
          <a:p>
            <a:r>
              <a:rPr lang="en-IN" sz="2800" dirty="0"/>
              <a:t>h2 + p { font-style: italic; }	</a:t>
            </a:r>
          </a:p>
          <a:p>
            <a:pPr marL="0" indent="0">
              <a:buNone/>
            </a:pPr>
            <a:r>
              <a:rPr lang="en-IN" dirty="0">
                <a:solidFill>
                  <a:schemeClr val="accent1"/>
                </a:solidFill>
              </a:rPr>
              <a:t>This is </a:t>
            </a:r>
            <a:r>
              <a:rPr lang="en-US" sz="2800" dirty="0">
                <a:solidFill>
                  <a:schemeClr val="accent1"/>
                </a:solidFill>
              </a:rPr>
              <a:t>Adjacent sibling combinator. </a:t>
            </a:r>
          </a:p>
          <a:p>
            <a:pPr marL="0" indent="0">
              <a:buNone/>
            </a:pPr>
            <a:r>
              <a:rPr lang="en-US" sz="2800" dirty="0">
                <a:solidFill>
                  <a:schemeClr val="accent1"/>
                </a:solidFill>
              </a:rPr>
              <a:t>The + combinator matches the </a:t>
            </a:r>
          </a:p>
          <a:p>
            <a:pPr marL="0" indent="0">
              <a:buNone/>
            </a:pPr>
            <a:r>
              <a:rPr lang="en-US" sz="2800" dirty="0">
                <a:solidFill>
                  <a:schemeClr val="accent1"/>
                </a:solidFill>
              </a:rPr>
              <a:t>second element only if it </a:t>
            </a:r>
          </a:p>
          <a:p>
            <a:pPr marL="0" indent="0">
              <a:buNone/>
            </a:pPr>
            <a:r>
              <a:rPr lang="en-US" sz="2800" dirty="0">
                <a:solidFill>
                  <a:schemeClr val="accent1"/>
                </a:solidFill>
              </a:rPr>
              <a:t>immediately follows the first </a:t>
            </a:r>
          </a:p>
          <a:p>
            <a:pPr marL="0" indent="0">
              <a:buNone/>
            </a:pPr>
            <a:r>
              <a:rPr lang="en-US" sz="2800" dirty="0">
                <a:solidFill>
                  <a:schemeClr val="accent1"/>
                </a:solidFill>
              </a:rPr>
              <a:t>element.</a:t>
            </a:r>
            <a:endParaRPr lang="en-IN" sz="2800" dirty="0">
              <a:solidFill>
                <a:schemeClr val="accent1"/>
              </a:solidFill>
            </a:endParaRPr>
          </a:p>
          <a:p>
            <a:endParaRPr lang="en-IN" dirty="0"/>
          </a:p>
        </p:txBody>
      </p:sp>
      <p:sp>
        <p:nvSpPr>
          <p:cNvPr id="4" name="TextBox 3">
            <a:extLst>
              <a:ext uri="{FF2B5EF4-FFF2-40B4-BE49-F238E27FC236}">
                <a16:creationId xmlns:a16="http://schemas.microsoft.com/office/drawing/2014/main" id="{78E824C6-8FD5-93B4-6AB8-830CB780A455}"/>
              </a:ext>
            </a:extLst>
          </p:cNvPr>
          <p:cNvSpPr txBox="1"/>
          <p:nvPr/>
        </p:nvSpPr>
        <p:spPr>
          <a:xfrm>
            <a:off x="6096000" y="1690688"/>
            <a:ext cx="5567550" cy="4431983"/>
          </a:xfrm>
          <a:prstGeom prst="rect">
            <a:avLst/>
          </a:prstGeom>
          <a:noFill/>
        </p:spPr>
        <p:txBody>
          <a:bodyPr wrap="none" rtlCol="0">
            <a:spAutoFit/>
          </a:bodyPr>
          <a:lstStyle/>
          <a:p>
            <a:pPr algn="l"/>
            <a:r>
              <a:rPr lang="en-IN" sz="2400" dirty="0">
                <a:latin typeface="Times New Roman" panose="02020603050405020304" pitchFamily="18" charset="0"/>
                <a:cs typeface="Times New Roman" panose="02020603050405020304" pitchFamily="18" charset="0"/>
              </a:rPr>
              <a:t>Example:</a:t>
            </a:r>
            <a:endParaRPr lang="en-IN" sz="2400" b="1" i="0" dirty="0">
              <a:solidFill>
                <a:srgbClr val="2DB34A"/>
              </a:solidFill>
              <a:effectLst/>
              <a:latin typeface="Times New Roman" panose="02020603050405020304" pitchFamily="18" charset="0"/>
              <a:cs typeface="Times New Roman" panose="02020603050405020304" pitchFamily="18" charset="0"/>
            </a:endParaRPr>
          </a:p>
          <a:p>
            <a:pPr algn="l"/>
            <a:r>
              <a:rPr lang="en-US" sz="2400" b="1" i="0" dirty="0">
                <a:solidFill>
                  <a:srgbClr val="2DB34A"/>
                </a:solidFill>
                <a:effectLst/>
                <a:latin typeface="Times New Roman" panose="02020603050405020304" pitchFamily="18" charset="0"/>
                <a:cs typeface="Times New Roman" panose="02020603050405020304" pitchFamily="18" charset="0"/>
              </a:rPr>
              <a:t>&lt;p&gt;...&lt;/p&gt;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&lt;section&gt;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  &lt;p&gt;...&lt;/p&gt;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  &lt;h2&gt;...&lt;/h2&gt;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  &lt;p&gt;This paragraph will be selected&lt;/p&gt;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  &lt;div&gt;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    &lt;p&gt;...&lt;/p&gt;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  &lt;/div&gt;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  &lt;p&gt;...&lt;/p&gt;</a:t>
            </a:r>
          </a:p>
          <a:p>
            <a:pPr algn="l"/>
            <a:r>
              <a:rPr lang="en-US" sz="2400" b="1" i="0" dirty="0">
                <a:solidFill>
                  <a:srgbClr val="2DB34A"/>
                </a:solidFill>
                <a:effectLst/>
                <a:latin typeface="Times New Roman" panose="02020603050405020304" pitchFamily="18" charset="0"/>
                <a:cs typeface="Times New Roman" panose="02020603050405020304" pitchFamily="18" charset="0"/>
              </a:rPr>
              <a:t>&lt;/section&gt;</a:t>
            </a:r>
            <a:br>
              <a:rPr lang="en-IN" dirty="0"/>
            </a:br>
            <a:endParaRPr lang="en-IN" dirty="0"/>
          </a:p>
        </p:txBody>
      </p:sp>
    </p:spTree>
    <p:extLst>
      <p:ext uri="{BB962C8B-B14F-4D97-AF65-F5344CB8AC3E}">
        <p14:creationId xmlns:p14="http://schemas.microsoft.com/office/powerpoint/2010/main" val="397538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AF3E-D770-1C95-0830-320D8A7C3538}"/>
              </a:ext>
            </a:extLst>
          </p:cNvPr>
          <p:cNvSpPr>
            <a:spLocks noGrp="1"/>
          </p:cNvSpPr>
          <p:nvPr>
            <p:ph type="title"/>
          </p:nvPr>
        </p:nvSpPr>
        <p:spPr>
          <a:xfrm>
            <a:off x="838200" y="365126"/>
            <a:ext cx="10515600" cy="577850"/>
          </a:xfrm>
        </p:spPr>
        <p:txBody>
          <a:bodyPr>
            <a:normAutofit fontScale="90000"/>
          </a:bodyPr>
          <a:lstStyle/>
          <a:p>
            <a:r>
              <a:rPr lang="en-IN" dirty="0"/>
              <a:t>Additional selectors</a:t>
            </a:r>
          </a:p>
        </p:txBody>
      </p:sp>
      <p:sp>
        <p:nvSpPr>
          <p:cNvPr id="3" name="Content Placeholder 2">
            <a:extLst>
              <a:ext uri="{FF2B5EF4-FFF2-40B4-BE49-F238E27FC236}">
                <a16:creationId xmlns:a16="http://schemas.microsoft.com/office/drawing/2014/main" id="{08393851-F3ED-272A-F35E-605BC2B34ACA}"/>
              </a:ext>
            </a:extLst>
          </p:cNvPr>
          <p:cNvSpPr>
            <a:spLocks noGrp="1"/>
          </p:cNvSpPr>
          <p:nvPr>
            <p:ph idx="1"/>
          </p:nvPr>
        </p:nvSpPr>
        <p:spPr>
          <a:xfrm>
            <a:off x="838200" y="942976"/>
            <a:ext cx="10515600" cy="5233987"/>
          </a:xfrm>
        </p:spPr>
        <p:txBody>
          <a:bodyPr>
            <a:normAutofit/>
          </a:bodyPr>
          <a:lstStyle/>
          <a:p>
            <a:r>
              <a:rPr lang="en-IN" dirty="0"/>
              <a:t>In addition to the above specified selectors, we sometimes can use</a:t>
            </a:r>
          </a:p>
          <a:p>
            <a:r>
              <a:rPr lang="en-IN" dirty="0">
                <a:solidFill>
                  <a:schemeClr val="accent1"/>
                </a:solidFill>
              </a:rPr>
              <a:t>Functions(): </a:t>
            </a:r>
            <a:r>
              <a:rPr lang="en-IN" dirty="0"/>
              <a:t>Like calc(), rotate()-  These are transform functions in CSS</a:t>
            </a:r>
          </a:p>
          <a:p>
            <a:pPr marL="0" indent="0">
              <a:buNone/>
            </a:pPr>
            <a:r>
              <a:rPr lang="en-IN" dirty="0"/>
              <a:t>	Example: </a:t>
            </a:r>
            <a:r>
              <a:rPr lang="en-IN" dirty="0">
                <a:solidFill>
                  <a:srgbClr val="FF0000"/>
                </a:solidFill>
              </a:rPr>
              <a:t>width: calc(90% - 30px);</a:t>
            </a:r>
          </a:p>
          <a:p>
            <a:r>
              <a:rPr lang="en-IN" dirty="0">
                <a:solidFill>
                  <a:schemeClr val="accent1"/>
                </a:solidFill>
              </a:rPr>
              <a:t>@rules </a:t>
            </a:r>
            <a:r>
              <a:rPr lang="en-IN" dirty="0"/>
              <a:t>: Like media and import</a:t>
            </a:r>
          </a:p>
          <a:p>
            <a:pPr marL="0" indent="0">
              <a:buNone/>
            </a:pPr>
            <a:r>
              <a:rPr lang="en-IN" dirty="0"/>
              <a:t>@media  (</a:t>
            </a:r>
            <a:r>
              <a:rPr lang="en-IN" dirty="0">
                <a:solidFill>
                  <a:srgbClr val="FF0000"/>
                </a:solidFill>
              </a:rPr>
              <a:t>Example: </a:t>
            </a:r>
            <a:r>
              <a:rPr lang="en-US" dirty="0">
                <a:solidFill>
                  <a:srgbClr val="FF0000"/>
                </a:solidFill>
              </a:rPr>
              <a:t>@media (min-width: 30em) {</a:t>
            </a:r>
          </a:p>
          <a:p>
            <a:pPr marL="0" indent="0">
              <a:buNone/>
            </a:pPr>
            <a:r>
              <a:rPr lang="en-US" dirty="0">
                <a:solidFill>
                  <a:srgbClr val="FF0000"/>
                </a:solidFill>
              </a:rPr>
              <a:t> body {</a:t>
            </a:r>
          </a:p>
          <a:p>
            <a:pPr marL="0" indent="0">
              <a:buNone/>
            </a:pPr>
            <a:r>
              <a:rPr lang="en-US" dirty="0">
                <a:solidFill>
                  <a:srgbClr val="FF0000"/>
                </a:solidFill>
              </a:rPr>
              <a:t>    background-color: blue;</a:t>
            </a:r>
          </a:p>
          <a:p>
            <a:pPr marL="0" indent="0">
              <a:buNone/>
            </a:pPr>
            <a:r>
              <a:rPr lang="en-US" dirty="0">
                <a:solidFill>
                  <a:srgbClr val="FF0000"/>
                </a:solidFill>
              </a:rPr>
              <a:t>  }</a:t>
            </a:r>
          </a:p>
          <a:p>
            <a:pPr marL="0" indent="0">
              <a:buNone/>
            </a:pPr>
            <a:r>
              <a:rPr lang="en-US" dirty="0">
                <a:solidFill>
                  <a:srgbClr val="FF0000"/>
                </a:solidFill>
              </a:rPr>
              <a:t>}</a:t>
            </a:r>
            <a:endParaRPr lang="en-IN" dirty="0">
              <a:solidFill>
                <a:srgbClr val="FF0000"/>
              </a:solidFill>
            </a:endParaRPr>
          </a:p>
          <a:p>
            <a:pPr marL="0" indent="0">
              <a:buNone/>
            </a:pPr>
            <a:r>
              <a:rPr lang="en-IN" dirty="0"/>
              <a:t>@import (</a:t>
            </a:r>
            <a:r>
              <a:rPr lang="en-IN" dirty="0">
                <a:solidFill>
                  <a:srgbClr val="FF0000"/>
                </a:solidFill>
              </a:rPr>
              <a:t>Example: @import "styles2.css";)</a:t>
            </a:r>
          </a:p>
          <a:p>
            <a:endParaRPr lang="en-IN" dirty="0"/>
          </a:p>
        </p:txBody>
      </p:sp>
    </p:spTree>
    <p:extLst>
      <p:ext uri="{BB962C8B-B14F-4D97-AF65-F5344CB8AC3E}">
        <p14:creationId xmlns:p14="http://schemas.microsoft.com/office/powerpoint/2010/main" val="898358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392D-A6B3-E78C-68AA-2D985F05A19B}"/>
              </a:ext>
            </a:extLst>
          </p:cNvPr>
          <p:cNvSpPr>
            <a:spLocks noGrp="1"/>
          </p:cNvSpPr>
          <p:nvPr>
            <p:ph type="title"/>
          </p:nvPr>
        </p:nvSpPr>
        <p:spPr/>
        <p:txBody>
          <a:bodyPr/>
          <a:lstStyle/>
          <a:p>
            <a:r>
              <a:rPr lang="en-IN" dirty="0"/>
              <a:t>Comments in CSS</a:t>
            </a:r>
          </a:p>
        </p:txBody>
      </p:sp>
      <p:sp>
        <p:nvSpPr>
          <p:cNvPr id="3" name="Content Placeholder 2">
            <a:extLst>
              <a:ext uri="{FF2B5EF4-FFF2-40B4-BE49-F238E27FC236}">
                <a16:creationId xmlns:a16="http://schemas.microsoft.com/office/drawing/2014/main" id="{78F52579-53FA-F464-35FB-246821244A9E}"/>
              </a:ext>
            </a:extLst>
          </p:cNvPr>
          <p:cNvSpPr>
            <a:spLocks noGrp="1"/>
          </p:cNvSpPr>
          <p:nvPr>
            <p:ph idx="1"/>
          </p:nvPr>
        </p:nvSpPr>
        <p:spPr/>
        <p:txBody>
          <a:bodyPr/>
          <a:lstStyle/>
          <a:p>
            <a:r>
              <a:rPr lang="en-US" dirty="0"/>
              <a:t>Anything in CSS between /* and */ is a CSS comment. </a:t>
            </a:r>
          </a:p>
          <a:p>
            <a:r>
              <a:rPr lang="en-US" dirty="0"/>
              <a:t>The browser ignores comments as it renders the code. </a:t>
            </a:r>
          </a:p>
          <a:p>
            <a:r>
              <a:rPr lang="en-US" dirty="0"/>
              <a:t>CSS comments are a way for you to write helpful notes about your code or logic.</a:t>
            </a:r>
            <a:endParaRPr lang="en-IN" dirty="0"/>
          </a:p>
        </p:txBody>
      </p:sp>
    </p:spTree>
    <p:extLst>
      <p:ext uri="{BB962C8B-B14F-4D97-AF65-F5344CB8AC3E}">
        <p14:creationId xmlns:p14="http://schemas.microsoft.com/office/powerpoint/2010/main" val="342124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good, the bad and the… ugly!</a:t>
            </a:r>
          </a:p>
        </p:txBody>
      </p:sp>
      <p:sp>
        <p:nvSpPr>
          <p:cNvPr id="8" name="Content Placeholder 7"/>
          <p:cNvSpPr>
            <a:spLocks noGrp="1"/>
          </p:cNvSpPr>
          <p:nvPr>
            <p:ph sz="quarter" idx="1"/>
          </p:nvPr>
        </p:nvSpPr>
        <p:spPr>
          <a:xfrm>
            <a:off x="2136648" y="4724400"/>
            <a:ext cx="8153400" cy="1524000"/>
          </a:xfrm>
        </p:spPr>
        <p:txBody>
          <a:bodyPr/>
          <a:lstStyle/>
          <a:p>
            <a:r>
              <a:rPr lang="en-US" dirty="0"/>
              <a:t>Tags such as b, i, u, and font are discouraged in HTML5</a:t>
            </a:r>
          </a:p>
          <a:p>
            <a:r>
              <a:rPr lang="en-US" dirty="0"/>
              <a:t>Why is this bad?</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pPr/>
              <a:t>2</a:t>
            </a:fld>
            <a:endParaRPr lang="en-US" dirty="0"/>
          </a:p>
        </p:txBody>
      </p:sp>
      <p:sp>
        <p:nvSpPr>
          <p:cNvPr id="6" name="TextBox 5"/>
          <p:cNvSpPr txBox="1"/>
          <p:nvPr/>
        </p:nvSpPr>
        <p:spPr>
          <a:xfrm>
            <a:off x="2133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b="1" dirty="0">
                <a:latin typeface="Courier New" pitchFamily="49" charset="0"/>
                <a:cs typeface="Courier New" pitchFamily="49" charset="0"/>
              </a:rPr>
              <a:t>&lt;font face="Arial"&gt;</a:t>
            </a:r>
            <a:r>
              <a:rPr lang="en-US" dirty="0" err="1">
                <a:latin typeface="Courier New" pitchFamily="49" charset="0"/>
                <a:cs typeface="Courier New" pitchFamily="49" charset="0"/>
              </a:rPr>
              <a:t>Shashdot</a:t>
            </a:r>
            <a:r>
              <a:rPr lang="en-US" dirty="0">
                <a:latin typeface="Courier New" pitchFamily="49" charset="0"/>
                <a:cs typeface="Courier New" pitchFamily="49" charset="0"/>
              </a:rPr>
              <a:t>.</a:t>
            </a:r>
            <a:r>
              <a:rPr lang="en-US" b="1" dirty="0">
                <a:latin typeface="Courier New" pitchFamily="49" charset="0"/>
                <a:cs typeface="Courier New" pitchFamily="49" charset="0"/>
              </a:rPr>
              <a:t>&lt;/font&gt;</a:t>
            </a:r>
          </a:p>
          <a:p>
            <a:r>
              <a:rPr lang="en-US" dirty="0">
                <a:latin typeface="Courier New" pitchFamily="49" charset="0"/>
                <a:cs typeface="Courier New" pitchFamily="49" charset="0"/>
              </a:rPr>
              <a:t>News for </a:t>
            </a:r>
            <a:r>
              <a:rPr lang="en-US" b="1" dirty="0">
                <a:latin typeface="Courier New" pitchFamily="49" charset="0"/>
                <a:cs typeface="Courier New" pitchFamily="49" charset="0"/>
              </a:rPr>
              <a:t>&lt;b&gt;</a:t>
            </a:r>
            <a:r>
              <a:rPr lang="en-US" dirty="0">
                <a:latin typeface="Courier New" pitchFamily="49" charset="0"/>
                <a:cs typeface="Courier New" pitchFamily="49" charset="0"/>
              </a:rPr>
              <a:t>nerds!!</a:t>
            </a:r>
            <a:r>
              <a:rPr lang="en-US" b="1" dirty="0">
                <a:latin typeface="Courier New" pitchFamily="49" charset="0"/>
                <a:cs typeface="Courier New" pitchFamily="49" charset="0"/>
              </a:rPr>
              <a:t>&lt;/b&gt;</a:t>
            </a:r>
            <a:r>
              <a:rPr lang="en-US" dirty="0">
                <a:latin typeface="Courier New" pitchFamily="49" charset="0"/>
                <a:cs typeface="Courier New" pitchFamily="49" charset="0"/>
              </a:rPr>
              <a:t> You will </a:t>
            </a:r>
            <a:r>
              <a:rPr lang="en-US" b="1" dirty="0">
                <a:latin typeface="Courier New" pitchFamily="49" charset="0"/>
                <a:cs typeface="Courier New" pitchFamily="49" charset="0"/>
              </a:rPr>
              <a:t>&lt;i&gt;</a:t>
            </a:r>
            <a:r>
              <a:rPr lang="en-US" dirty="0">
                <a:latin typeface="Courier New" pitchFamily="49" charset="0"/>
                <a:cs typeface="Courier New" pitchFamily="49" charset="0"/>
              </a:rPr>
              <a:t>never</a:t>
            </a:r>
            <a:r>
              <a:rPr lang="en-US" b="1" dirty="0">
                <a:latin typeface="Courier New" pitchFamily="49" charset="0"/>
                <a:cs typeface="Courier New" pitchFamily="49" charset="0"/>
              </a:rPr>
              <a:t>&lt;/i&gt;</a:t>
            </a:r>
            <a:r>
              <a:rPr lang="en-US" dirty="0">
                <a:latin typeface="Courier New" pitchFamily="49" charset="0"/>
                <a:cs typeface="Courier New" pitchFamily="49" charset="0"/>
              </a:rPr>
              <a:t>, </a:t>
            </a:r>
            <a:r>
              <a:rPr lang="en-US" b="1" dirty="0">
                <a:latin typeface="Courier New" pitchFamily="49" charset="0"/>
                <a:cs typeface="Courier New" pitchFamily="49" charset="0"/>
              </a:rPr>
              <a:t>&lt;u&gt;</a:t>
            </a:r>
            <a:r>
              <a:rPr lang="en-US" dirty="0">
                <a:latin typeface="Courier New" pitchFamily="49" charset="0"/>
                <a:cs typeface="Courier New" pitchFamily="49" charset="0"/>
              </a:rPr>
              <a:t>EVER</a:t>
            </a:r>
            <a:r>
              <a:rPr lang="en-US" b="1" dirty="0">
                <a:latin typeface="Courier New" pitchFamily="49" charset="0"/>
                <a:cs typeface="Courier New" pitchFamily="49" charset="0"/>
              </a:rPr>
              <a:t>&lt;/u&gt; </a:t>
            </a:r>
            <a:r>
              <a:rPr lang="en-US" dirty="0">
                <a:latin typeface="Courier New" pitchFamily="49" charset="0"/>
                <a:cs typeface="Courier New" pitchFamily="49" charset="0"/>
              </a:rPr>
              <a:t>be</a:t>
            </a:r>
          </a:p>
          <a:p>
            <a:r>
              <a:rPr lang="en-US" b="1" dirty="0">
                <a:latin typeface="Courier New" pitchFamily="49" charset="0"/>
                <a:cs typeface="Courier New" pitchFamily="49" charset="0"/>
              </a:rPr>
              <a:t>&lt;font size="+4" color="red"&gt;</a:t>
            </a:r>
            <a:r>
              <a:rPr lang="en-US" dirty="0">
                <a:latin typeface="Courier New" pitchFamily="49" charset="0"/>
                <a:cs typeface="Courier New" pitchFamily="49" charset="0"/>
              </a:rPr>
              <a:t>BORED</a:t>
            </a:r>
            <a:r>
              <a:rPr lang="en-US" b="1" dirty="0">
                <a:latin typeface="Courier New" pitchFamily="49" charset="0"/>
                <a:cs typeface="Courier New" pitchFamily="49" charset="0"/>
              </a:rPr>
              <a:t>&lt;/font&gt; </a:t>
            </a:r>
            <a:r>
              <a:rPr lang="en-US" dirty="0">
                <a:latin typeface="Courier New" pitchFamily="49" charset="0"/>
                <a:cs typeface="Courier New" pitchFamily="49" charset="0"/>
              </a:rPr>
              <a:t>here!</a:t>
            </a:r>
          </a:p>
          <a:p>
            <a:r>
              <a:rPr lang="en-US" dirty="0">
                <a:latin typeface="Courier New" pitchFamily="49" charset="0"/>
                <a:cs typeface="Courier New" pitchFamily="49" charset="0"/>
              </a:rPr>
              <a:t>&lt;/p&gt;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2133600" y="3480137"/>
            <a:ext cx="8153400" cy="1077218"/>
          </a:xfrm>
          <a:prstGeom prst="rect">
            <a:avLst/>
          </a:prstGeom>
          <a:noFill/>
          <a:ln w="19050">
            <a:solidFill>
              <a:schemeClr val="tx1"/>
            </a:solidFill>
          </a:ln>
        </p:spPr>
        <p:txBody>
          <a:bodyPr wrap="square" rtlCol="0">
            <a:spAutoFit/>
          </a:bodyPr>
          <a:lstStyle/>
          <a:p>
            <a:r>
              <a:rPr lang="en-US" dirty="0">
                <a:latin typeface="Arial" pitchFamily="34" charset="0"/>
                <a:cs typeface="Arial" pitchFamily="34" charset="0"/>
              </a:rPr>
              <a:t>Slashdot</a:t>
            </a:r>
            <a:r>
              <a:rPr lang="en-US" dirty="0">
                <a:latin typeface="Consolas" pitchFamily="49" charset="0"/>
                <a:cs typeface="Consolas" pitchFamily="49" charset="0"/>
              </a:rPr>
              <a:t>. News for </a:t>
            </a:r>
            <a:r>
              <a:rPr lang="en-US" b="1" dirty="0">
                <a:latin typeface="Consolas" pitchFamily="49" charset="0"/>
                <a:cs typeface="Consolas" pitchFamily="49" charset="0"/>
              </a:rPr>
              <a:t>nerds!! </a:t>
            </a:r>
            <a:r>
              <a:rPr lang="en-US" dirty="0">
                <a:latin typeface="Consolas" pitchFamily="49" charset="0"/>
                <a:cs typeface="Consolas" pitchFamily="49" charset="0"/>
              </a:rPr>
              <a:t>You will never, </a:t>
            </a:r>
            <a:r>
              <a:rPr lang="en-US" sz="2000" u="sng" dirty="0">
                <a:latin typeface="Consolas" pitchFamily="49" charset="0"/>
                <a:cs typeface="Consolas" pitchFamily="49" charset="0"/>
              </a:rPr>
              <a:t>EVER</a:t>
            </a:r>
            <a:r>
              <a:rPr lang="en-US" dirty="0">
                <a:latin typeface="Consolas" pitchFamily="49" charset="0"/>
                <a:cs typeface="Consolas" pitchFamily="49" charset="0"/>
              </a:rPr>
              <a:t> be </a:t>
            </a:r>
            <a:r>
              <a:rPr lang="en-US" sz="2800" dirty="0">
                <a:solidFill>
                  <a:srgbClr val="FF0000"/>
                </a:solidFill>
                <a:latin typeface="Consolas" pitchFamily="49" charset="0"/>
                <a:cs typeface="Consolas" pitchFamily="49" charset="0"/>
              </a:rPr>
              <a:t>BORED</a:t>
            </a:r>
            <a:r>
              <a:rPr lang="en-US" dirty="0">
                <a:latin typeface="Consolas" pitchFamily="49" charset="0"/>
                <a:cs typeface="Consolas" pitchFamily="49" charset="0"/>
              </a:rPr>
              <a:t> here!     </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1770429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254F-5654-0877-885A-E2923D69DB8A}"/>
              </a:ext>
            </a:extLst>
          </p:cNvPr>
          <p:cNvSpPr>
            <a:spLocks noGrp="1"/>
          </p:cNvSpPr>
          <p:nvPr>
            <p:ph type="title"/>
          </p:nvPr>
        </p:nvSpPr>
        <p:spPr/>
        <p:txBody>
          <a:bodyPr/>
          <a:lstStyle/>
          <a:p>
            <a:r>
              <a:rPr lang="en-IN" dirty="0"/>
              <a:t>Some exercises to solve: Identify where to use the following rules?</a:t>
            </a:r>
          </a:p>
        </p:txBody>
      </p:sp>
      <p:sp>
        <p:nvSpPr>
          <p:cNvPr id="3" name="Content Placeholder 2">
            <a:extLst>
              <a:ext uri="{FF2B5EF4-FFF2-40B4-BE49-F238E27FC236}">
                <a16:creationId xmlns:a16="http://schemas.microsoft.com/office/drawing/2014/main" id="{911A71F3-643C-9218-4FCD-FDEDBBCA53BC}"/>
              </a:ext>
            </a:extLst>
          </p:cNvPr>
          <p:cNvSpPr>
            <a:spLocks noGrp="1"/>
          </p:cNvSpPr>
          <p:nvPr>
            <p:ph idx="1"/>
          </p:nvPr>
        </p:nvSpPr>
        <p:spPr/>
        <p:txBody>
          <a:bodyPr/>
          <a:lstStyle/>
          <a:p>
            <a:r>
              <a:rPr lang="en-IN" dirty="0"/>
              <a:t>h1.highlight {</a:t>
            </a:r>
          </a:p>
          <a:p>
            <a:pPr marL="0" indent="0">
              <a:buNone/>
            </a:pPr>
            <a:r>
              <a:rPr lang="en-IN" dirty="0"/>
              <a:t>    background-</a:t>
            </a:r>
            <a:r>
              <a:rPr lang="en-IN" dirty="0" err="1"/>
              <a:t>color</a:t>
            </a:r>
            <a:r>
              <a:rPr lang="en-IN" dirty="0"/>
              <a:t>: pink;  }</a:t>
            </a:r>
          </a:p>
          <a:p>
            <a:r>
              <a:rPr lang="en-IN" dirty="0"/>
              <a:t>.highlight {</a:t>
            </a:r>
          </a:p>
          <a:p>
            <a:pPr marL="0" indent="0">
              <a:buNone/>
            </a:pPr>
            <a:r>
              <a:rPr lang="en-IN" dirty="0"/>
              <a:t>    background-</a:t>
            </a:r>
            <a:r>
              <a:rPr lang="en-IN" dirty="0" err="1"/>
              <a:t>color</a:t>
            </a:r>
            <a:r>
              <a:rPr lang="en-IN" dirty="0"/>
              <a:t>: yellow;}</a:t>
            </a:r>
          </a:p>
          <a:p>
            <a:r>
              <a:rPr lang="en-US" dirty="0"/>
              <a:t>.</a:t>
            </a:r>
            <a:r>
              <a:rPr lang="en-US" dirty="0" err="1"/>
              <a:t>notebox.warning</a:t>
            </a:r>
            <a:r>
              <a:rPr lang="en-US" dirty="0"/>
              <a:t> {</a:t>
            </a:r>
          </a:p>
          <a:p>
            <a:pPr marL="0" indent="0">
              <a:buNone/>
            </a:pPr>
            <a:r>
              <a:rPr lang="en-US" dirty="0"/>
              <a:t>border-color: orange;</a:t>
            </a:r>
          </a:p>
          <a:p>
            <a:pPr marL="0" indent="0">
              <a:buNone/>
            </a:pPr>
            <a:r>
              <a:rPr lang="en-US"/>
              <a:t>font-weight</a:t>
            </a:r>
            <a:r>
              <a:rPr lang="en-US" dirty="0"/>
              <a:t>: </a:t>
            </a:r>
            <a:r>
              <a:rPr lang="en-US"/>
              <a:t>bold; }</a:t>
            </a:r>
            <a:endParaRPr lang="en-IN" dirty="0"/>
          </a:p>
          <a:p>
            <a:endParaRPr lang="en-IN" dirty="0"/>
          </a:p>
        </p:txBody>
      </p:sp>
    </p:spTree>
    <p:extLst>
      <p:ext uri="{BB962C8B-B14F-4D97-AF65-F5344CB8AC3E}">
        <p14:creationId xmlns:p14="http://schemas.microsoft.com/office/powerpoint/2010/main" val="993663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2BE6-D7CA-6AAF-4884-59030621667B}"/>
              </a:ext>
            </a:extLst>
          </p:cNvPr>
          <p:cNvSpPr>
            <a:spLocks noGrp="1"/>
          </p:cNvSpPr>
          <p:nvPr>
            <p:ph type="title"/>
          </p:nvPr>
        </p:nvSpPr>
        <p:spPr/>
        <p:txBody>
          <a:bodyPr/>
          <a:lstStyle/>
          <a:p>
            <a:r>
              <a:rPr lang="en-IN" dirty="0"/>
              <a:t>The </a:t>
            </a:r>
            <a:r>
              <a:rPr lang="en-IN" dirty="0">
                <a:solidFill>
                  <a:srgbClr val="FF0000"/>
                </a:solidFill>
              </a:rPr>
              <a:t>font</a:t>
            </a:r>
            <a:r>
              <a:rPr lang="en-IN" dirty="0"/>
              <a:t> property</a:t>
            </a:r>
          </a:p>
        </p:txBody>
      </p:sp>
      <p:sp>
        <p:nvSpPr>
          <p:cNvPr id="3" name="Content Placeholder 2">
            <a:extLst>
              <a:ext uri="{FF2B5EF4-FFF2-40B4-BE49-F238E27FC236}">
                <a16:creationId xmlns:a16="http://schemas.microsoft.com/office/drawing/2014/main" id="{46A8A2A5-0E19-E7AF-D09D-977876AE399F}"/>
              </a:ext>
            </a:extLst>
          </p:cNvPr>
          <p:cNvSpPr>
            <a:spLocks noGrp="1"/>
          </p:cNvSpPr>
          <p:nvPr>
            <p:ph idx="1"/>
          </p:nvPr>
        </p:nvSpPr>
        <p:spPr/>
        <p:txBody>
          <a:bodyPr/>
          <a:lstStyle/>
          <a:p>
            <a:r>
              <a:rPr lang="en-IN" dirty="0"/>
              <a:t>font-family </a:t>
            </a:r>
          </a:p>
          <a:p>
            <a:r>
              <a:rPr lang="en-IN" dirty="0"/>
              <a:t>font-size</a:t>
            </a:r>
          </a:p>
          <a:p>
            <a:r>
              <a:rPr lang="en-IN" dirty="0"/>
              <a:t>font-stretch</a:t>
            </a:r>
          </a:p>
          <a:p>
            <a:r>
              <a:rPr lang="en-IN" dirty="0"/>
              <a:t>font-style</a:t>
            </a:r>
          </a:p>
          <a:p>
            <a:r>
              <a:rPr lang="en-IN" dirty="0"/>
              <a:t>font-variant</a:t>
            </a:r>
          </a:p>
          <a:p>
            <a:r>
              <a:rPr lang="en-IN" dirty="0"/>
              <a:t>font-weight</a:t>
            </a:r>
          </a:p>
          <a:p>
            <a:r>
              <a:rPr lang="en-IN" dirty="0"/>
              <a:t>line-height</a:t>
            </a:r>
          </a:p>
        </p:txBody>
      </p:sp>
    </p:spTree>
    <p:extLst>
      <p:ext uri="{BB962C8B-B14F-4D97-AF65-F5344CB8AC3E}">
        <p14:creationId xmlns:p14="http://schemas.microsoft.com/office/powerpoint/2010/main" val="248616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692AE-2357-B455-EFEF-294E3C6FC6CA}"/>
              </a:ext>
            </a:extLst>
          </p:cNvPr>
          <p:cNvSpPr>
            <a:spLocks noGrp="1"/>
          </p:cNvSpPr>
          <p:nvPr>
            <p:ph type="title"/>
          </p:nvPr>
        </p:nvSpPr>
        <p:spPr>
          <a:xfrm>
            <a:off x="838200" y="365125"/>
            <a:ext cx="10515600" cy="2016125"/>
          </a:xfrm>
        </p:spPr>
        <p:txBody>
          <a:bodyPr>
            <a:normAutofit fontScale="90000"/>
          </a:bodyPr>
          <a:lstStyle/>
          <a:p>
            <a:r>
              <a:rPr lang="en-IN" dirty="0">
                <a:solidFill>
                  <a:srgbClr val="FF0000"/>
                </a:solidFill>
              </a:rPr>
              <a:t>font family</a:t>
            </a:r>
            <a:r>
              <a:rPr lang="en-IN" dirty="0"/>
              <a:t>: </a:t>
            </a:r>
            <a:r>
              <a:rPr lang="en-US" dirty="0"/>
              <a:t>The font-family CSS property specifies a prioritized list of one or more font family names and/or generic family names for the selected element.</a:t>
            </a:r>
            <a:endParaRPr lang="en-IN" dirty="0"/>
          </a:p>
        </p:txBody>
      </p:sp>
      <p:sp>
        <p:nvSpPr>
          <p:cNvPr id="3" name="Content Placeholder 2">
            <a:extLst>
              <a:ext uri="{FF2B5EF4-FFF2-40B4-BE49-F238E27FC236}">
                <a16:creationId xmlns:a16="http://schemas.microsoft.com/office/drawing/2014/main" id="{FCE1F6E0-280A-DB65-4A0A-2823F2BAE9DE}"/>
              </a:ext>
            </a:extLst>
          </p:cNvPr>
          <p:cNvSpPr>
            <a:spLocks noGrp="1"/>
          </p:cNvSpPr>
          <p:nvPr>
            <p:ph idx="1"/>
          </p:nvPr>
        </p:nvSpPr>
        <p:spPr>
          <a:xfrm>
            <a:off x="838200" y="2895599"/>
            <a:ext cx="10515600" cy="3281363"/>
          </a:xfrm>
        </p:spPr>
        <p:txBody>
          <a:bodyPr/>
          <a:lstStyle/>
          <a:p>
            <a:pPr marL="0" indent="0">
              <a:buNone/>
            </a:pPr>
            <a:r>
              <a:rPr lang="en-US" dirty="0"/>
              <a:t>/* Global values */</a:t>
            </a:r>
          </a:p>
          <a:p>
            <a:r>
              <a:rPr lang="en-US" dirty="0"/>
              <a:t>font-family: inherit;</a:t>
            </a:r>
          </a:p>
          <a:p>
            <a:r>
              <a:rPr lang="en-US" dirty="0"/>
              <a:t>font-family: initial;</a:t>
            </a:r>
          </a:p>
        </p:txBody>
      </p:sp>
      <p:pic>
        <p:nvPicPr>
          <p:cNvPr id="4" name="Picture 3">
            <a:extLst>
              <a:ext uri="{FF2B5EF4-FFF2-40B4-BE49-F238E27FC236}">
                <a16:creationId xmlns:a16="http://schemas.microsoft.com/office/drawing/2014/main" id="{6E0E12DA-C33C-D6F0-6276-8B59D92852BD}"/>
              </a:ext>
            </a:extLst>
          </p:cNvPr>
          <p:cNvPicPr>
            <a:picLocks noChangeAspect="1"/>
          </p:cNvPicPr>
          <p:nvPr/>
        </p:nvPicPr>
        <p:blipFill rotWithShape="1">
          <a:blip r:embed="rId2"/>
          <a:srcRect l="23709" t="29151" r="51474" b="22001"/>
          <a:stretch/>
        </p:blipFill>
        <p:spPr bwMode="auto">
          <a:xfrm>
            <a:off x="5781675" y="2258218"/>
            <a:ext cx="4933950" cy="42346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456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ADC2-22FE-3B39-79AA-6AAFA4E852F1}"/>
              </a:ext>
            </a:extLst>
          </p:cNvPr>
          <p:cNvSpPr>
            <a:spLocks noGrp="1"/>
          </p:cNvSpPr>
          <p:nvPr>
            <p:ph type="title"/>
          </p:nvPr>
        </p:nvSpPr>
        <p:spPr>
          <a:xfrm>
            <a:off x="838200" y="365125"/>
            <a:ext cx="10515600" cy="2001838"/>
          </a:xfrm>
        </p:spPr>
        <p:txBody>
          <a:bodyPr>
            <a:normAutofit fontScale="90000"/>
          </a:bodyPr>
          <a:lstStyle/>
          <a:p>
            <a:r>
              <a:rPr lang="en-IN" dirty="0"/>
              <a:t>font style: </a:t>
            </a:r>
            <a:r>
              <a:rPr lang="en-US" dirty="0"/>
              <a:t>The font-style CSS property sets whether a font should be styled with a normal, italic, or oblique face from its font-family.</a:t>
            </a:r>
            <a:endParaRPr lang="en-IN" dirty="0"/>
          </a:p>
        </p:txBody>
      </p:sp>
      <p:sp>
        <p:nvSpPr>
          <p:cNvPr id="3" name="Content Placeholder 2">
            <a:extLst>
              <a:ext uri="{FF2B5EF4-FFF2-40B4-BE49-F238E27FC236}">
                <a16:creationId xmlns:a16="http://schemas.microsoft.com/office/drawing/2014/main" id="{66BDFFB4-5E4E-F9DC-4A39-D810E55ACDA1}"/>
              </a:ext>
            </a:extLst>
          </p:cNvPr>
          <p:cNvSpPr>
            <a:spLocks noGrp="1"/>
          </p:cNvSpPr>
          <p:nvPr>
            <p:ph idx="1"/>
          </p:nvPr>
        </p:nvSpPr>
        <p:spPr>
          <a:xfrm>
            <a:off x="838200" y="2874587"/>
            <a:ext cx="10515600" cy="3302376"/>
          </a:xfrm>
        </p:spPr>
        <p:txBody>
          <a:bodyPr/>
          <a:lstStyle/>
          <a:p>
            <a:endParaRPr lang="en-IN" dirty="0"/>
          </a:p>
        </p:txBody>
      </p:sp>
      <p:pic>
        <p:nvPicPr>
          <p:cNvPr id="4" name="Picture 3">
            <a:extLst>
              <a:ext uri="{FF2B5EF4-FFF2-40B4-BE49-F238E27FC236}">
                <a16:creationId xmlns:a16="http://schemas.microsoft.com/office/drawing/2014/main" id="{A9E0C488-7FE8-43FF-3B3A-E10D90459322}"/>
              </a:ext>
            </a:extLst>
          </p:cNvPr>
          <p:cNvPicPr>
            <a:picLocks noChangeAspect="1"/>
          </p:cNvPicPr>
          <p:nvPr/>
        </p:nvPicPr>
        <p:blipFill rotWithShape="1">
          <a:blip r:embed="rId2">
            <a:duotone>
              <a:schemeClr val="accent2">
                <a:shade val="45000"/>
                <a:satMod val="135000"/>
              </a:schemeClr>
              <a:prstClr val="white"/>
            </a:duotone>
          </a:blip>
          <a:srcRect l="25372" t="32893" r="51030" b="12941"/>
          <a:stretch/>
        </p:blipFill>
        <p:spPr bwMode="auto">
          <a:xfrm>
            <a:off x="669835" y="2366963"/>
            <a:ext cx="3370309" cy="4351338"/>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15FD3108-E559-8EDA-EB92-17155BD05408}"/>
              </a:ext>
            </a:extLst>
          </p:cNvPr>
          <p:cNvSpPr txBox="1"/>
          <p:nvPr/>
        </p:nvSpPr>
        <p:spPr>
          <a:xfrm>
            <a:off x="5240294" y="3429000"/>
            <a:ext cx="4581525" cy="1477328"/>
          </a:xfrm>
          <a:prstGeom prst="rect">
            <a:avLst/>
          </a:prstGeom>
          <a:noFill/>
        </p:spPr>
        <p:txBody>
          <a:bodyPr wrap="square" rtlCol="0">
            <a:spAutoFit/>
          </a:bodyPr>
          <a:lstStyle/>
          <a:p>
            <a:r>
              <a:rPr lang="fr-FR" dirty="0"/>
              <a:t>/* Global values */</a:t>
            </a:r>
          </a:p>
          <a:p>
            <a:r>
              <a:rPr lang="fr-FR" sz="3600" dirty="0"/>
              <a:t>font-style: </a:t>
            </a:r>
            <a:r>
              <a:rPr lang="fr-FR" sz="3600" dirty="0" err="1"/>
              <a:t>inherit</a:t>
            </a:r>
            <a:r>
              <a:rPr lang="fr-FR" sz="3600" dirty="0"/>
              <a:t>;</a:t>
            </a:r>
          </a:p>
          <a:p>
            <a:r>
              <a:rPr lang="fr-FR" sz="3600" dirty="0"/>
              <a:t>font-style: initial;</a:t>
            </a:r>
          </a:p>
        </p:txBody>
      </p:sp>
    </p:spTree>
    <p:extLst>
      <p:ext uri="{BB962C8B-B14F-4D97-AF65-F5344CB8AC3E}">
        <p14:creationId xmlns:p14="http://schemas.microsoft.com/office/powerpoint/2010/main" val="710929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9FCA-441E-6191-C9BC-625917C6E9FA}"/>
              </a:ext>
            </a:extLst>
          </p:cNvPr>
          <p:cNvSpPr>
            <a:spLocks noGrp="1"/>
          </p:cNvSpPr>
          <p:nvPr>
            <p:ph type="title"/>
          </p:nvPr>
        </p:nvSpPr>
        <p:spPr/>
        <p:txBody>
          <a:bodyPr/>
          <a:lstStyle/>
          <a:p>
            <a:r>
              <a:rPr lang="en-IN" dirty="0"/>
              <a:t>font size : </a:t>
            </a:r>
            <a:r>
              <a:rPr lang="en-US" dirty="0"/>
              <a:t>The font-size CSS property sets the size of the font</a:t>
            </a:r>
            <a:endParaRPr lang="en-IN" dirty="0"/>
          </a:p>
        </p:txBody>
      </p:sp>
      <p:sp>
        <p:nvSpPr>
          <p:cNvPr id="3" name="Content Placeholder 2">
            <a:extLst>
              <a:ext uri="{FF2B5EF4-FFF2-40B4-BE49-F238E27FC236}">
                <a16:creationId xmlns:a16="http://schemas.microsoft.com/office/drawing/2014/main" id="{61E4D13B-978C-C4A1-5112-1D36E80326C1}"/>
              </a:ext>
            </a:extLst>
          </p:cNvPr>
          <p:cNvSpPr>
            <a:spLocks noGrp="1"/>
          </p:cNvSpPr>
          <p:nvPr>
            <p:ph idx="1"/>
          </p:nvPr>
        </p:nvSpPr>
        <p:spPr/>
        <p:txBody>
          <a:bodyPr/>
          <a:lstStyle/>
          <a:p>
            <a:pPr marL="0" indent="0">
              <a:buNone/>
            </a:pPr>
            <a:r>
              <a:rPr lang="en-US" dirty="0"/>
              <a:t>If a parent element is set to 16px and its </a:t>
            </a:r>
          </a:p>
          <a:p>
            <a:pPr marL="0" indent="0">
              <a:buNone/>
            </a:pPr>
            <a:r>
              <a:rPr lang="en-US" dirty="0"/>
              <a:t>child element is set to larger, the child element</a:t>
            </a:r>
          </a:p>
          <a:p>
            <a:pPr marL="0" indent="0">
              <a:buNone/>
            </a:pPr>
            <a:r>
              <a:rPr lang="en-US" dirty="0"/>
              <a:t>displays larger than the parent element on the </a:t>
            </a:r>
          </a:p>
          <a:p>
            <a:pPr marL="0" indent="0">
              <a:buNone/>
            </a:pPr>
            <a:r>
              <a:rPr lang="en-US" dirty="0"/>
              <a:t>page.</a:t>
            </a:r>
            <a:endParaRPr lang="en-IN" dirty="0"/>
          </a:p>
        </p:txBody>
      </p:sp>
      <p:pic>
        <p:nvPicPr>
          <p:cNvPr id="4" name="Picture 3">
            <a:extLst>
              <a:ext uri="{FF2B5EF4-FFF2-40B4-BE49-F238E27FC236}">
                <a16:creationId xmlns:a16="http://schemas.microsoft.com/office/drawing/2014/main" id="{6B4016C6-1CD5-F316-C7BA-2B038DDEC067}"/>
              </a:ext>
            </a:extLst>
          </p:cNvPr>
          <p:cNvPicPr>
            <a:picLocks noChangeAspect="1"/>
          </p:cNvPicPr>
          <p:nvPr/>
        </p:nvPicPr>
        <p:blipFill rotWithShape="1">
          <a:blip r:embed="rId2">
            <a:duotone>
              <a:schemeClr val="accent1">
                <a:shade val="45000"/>
                <a:satMod val="135000"/>
              </a:schemeClr>
              <a:prstClr val="white"/>
            </a:duotone>
          </a:blip>
          <a:srcRect l="22712" t="27575" r="49036" b="18456"/>
          <a:stretch/>
        </p:blipFill>
        <p:spPr bwMode="auto">
          <a:xfrm>
            <a:off x="7820025" y="1671638"/>
            <a:ext cx="3790950"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5883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2513-85A1-8DC7-9F7D-896EF7D1F1FF}"/>
              </a:ext>
            </a:extLst>
          </p:cNvPr>
          <p:cNvSpPr>
            <a:spLocks noGrp="1"/>
          </p:cNvSpPr>
          <p:nvPr>
            <p:ph type="title"/>
          </p:nvPr>
        </p:nvSpPr>
        <p:spPr/>
        <p:txBody>
          <a:bodyPr/>
          <a:lstStyle/>
          <a:p>
            <a:r>
              <a:rPr lang="en-IN" dirty="0"/>
              <a:t>font weight : </a:t>
            </a:r>
            <a:r>
              <a:rPr lang="en-US" dirty="0"/>
              <a:t>The font-weight CSS property sets the weight (or boldness) of the font</a:t>
            </a:r>
            <a:endParaRPr lang="en-IN" dirty="0"/>
          </a:p>
        </p:txBody>
      </p:sp>
      <p:pic>
        <p:nvPicPr>
          <p:cNvPr id="5" name="Content Placeholder 4">
            <a:extLst>
              <a:ext uri="{FF2B5EF4-FFF2-40B4-BE49-F238E27FC236}">
                <a16:creationId xmlns:a16="http://schemas.microsoft.com/office/drawing/2014/main" id="{CE62EC54-54E4-150F-A7FB-F18184C566B4}"/>
              </a:ext>
            </a:extLst>
          </p:cNvPr>
          <p:cNvPicPr>
            <a:picLocks noGrp="1" noChangeAspect="1"/>
          </p:cNvPicPr>
          <p:nvPr>
            <p:ph idx="1"/>
          </p:nvPr>
        </p:nvPicPr>
        <p:blipFill rotWithShape="1">
          <a:blip r:embed="rId2">
            <a:duotone>
              <a:schemeClr val="accent4">
                <a:shade val="45000"/>
                <a:satMod val="135000"/>
              </a:schemeClr>
              <a:prstClr val="white"/>
            </a:duotone>
          </a:blip>
          <a:srcRect l="24042" t="28364" r="51030" b="16880"/>
          <a:stretch/>
        </p:blipFill>
        <p:spPr bwMode="auto">
          <a:xfrm>
            <a:off x="944235" y="1690688"/>
            <a:ext cx="4170690" cy="51531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6413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150E-9B44-2CEF-A11C-348ECE7C3310}"/>
              </a:ext>
            </a:extLst>
          </p:cNvPr>
          <p:cNvSpPr>
            <a:spLocks noGrp="1"/>
          </p:cNvSpPr>
          <p:nvPr>
            <p:ph type="title"/>
          </p:nvPr>
        </p:nvSpPr>
        <p:spPr/>
        <p:txBody>
          <a:bodyPr>
            <a:normAutofit fontScale="90000"/>
          </a:bodyPr>
          <a:lstStyle/>
          <a:p>
            <a:r>
              <a:rPr lang="en-IN" dirty="0"/>
              <a:t>Line height: </a:t>
            </a:r>
            <a:r>
              <a:rPr lang="en-US" dirty="0"/>
              <a:t>The line-height CSS property sets the height of a line box. It's commonly used to set the distance between lines of text</a:t>
            </a:r>
            <a:endParaRPr lang="en-IN" dirty="0"/>
          </a:p>
        </p:txBody>
      </p:sp>
      <p:sp>
        <p:nvSpPr>
          <p:cNvPr id="3" name="Content Placeholder 2">
            <a:extLst>
              <a:ext uri="{FF2B5EF4-FFF2-40B4-BE49-F238E27FC236}">
                <a16:creationId xmlns:a16="http://schemas.microsoft.com/office/drawing/2014/main" id="{239D7827-603B-2864-4D73-2DD9F9E329A7}"/>
              </a:ext>
            </a:extLst>
          </p:cNvPr>
          <p:cNvSpPr>
            <a:spLocks noGrp="1"/>
          </p:cNvSpPr>
          <p:nvPr>
            <p:ph idx="1"/>
          </p:nvPr>
        </p:nvSpPr>
        <p:spPr>
          <a:xfrm>
            <a:off x="361950" y="2038349"/>
            <a:ext cx="10991850" cy="4819651"/>
          </a:xfrm>
        </p:spPr>
        <p:txBody>
          <a:bodyPr>
            <a:normAutofit fontScale="55000" lnSpcReduction="20000"/>
          </a:bodyPr>
          <a:lstStyle/>
          <a:p>
            <a:pPr marL="0" indent="0">
              <a:buNone/>
            </a:pPr>
            <a:r>
              <a:rPr lang="en-US" dirty="0"/>
              <a:t>/* Keyword value */</a:t>
            </a:r>
          </a:p>
          <a:p>
            <a:r>
              <a:rPr lang="en-US" dirty="0"/>
              <a:t>line-height: normal;</a:t>
            </a:r>
          </a:p>
          <a:p>
            <a:endParaRPr lang="en-US" dirty="0"/>
          </a:p>
          <a:p>
            <a:pPr marL="0" indent="0">
              <a:buNone/>
            </a:pPr>
            <a:r>
              <a:rPr lang="en-US" dirty="0"/>
              <a:t>/* Unitless values: use this number multiplied</a:t>
            </a:r>
          </a:p>
          <a:p>
            <a:pPr marL="0" indent="0">
              <a:buNone/>
            </a:pPr>
            <a:r>
              <a:rPr lang="en-US" dirty="0"/>
              <a:t>by the element's font size */</a:t>
            </a:r>
          </a:p>
          <a:p>
            <a:r>
              <a:rPr lang="en-US" dirty="0"/>
              <a:t>line-height: 3.5;</a:t>
            </a:r>
          </a:p>
          <a:p>
            <a:endParaRPr lang="en-US" dirty="0"/>
          </a:p>
          <a:p>
            <a:pPr marL="0" indent="0">
              <a:buNone/>
            </a:pPr>
            <a:r>
              <a:rPr lang="en-US" dirty="0"/>
              <a:t>/* &lt;length&gt; values */</a:t>
            </a:r>
          </a:p>
          <a:p>
            <a:r>
              <a:rPr lang="en-US" dirty="0"/>
              <a:t>line-height: 3em;</a:t>
            </a:r>
          </a:p>
          <a:p>
            <a:endParaRPr lang="en-US" dirty="0"/>
          </a:p>
          <a:p>
            <a:pPr marL="0" indent="0">
              <a:buNone/>
            </a:pPr>
            <a:r>
              <a:rPr lang="en-US" dirty="0"/>
              <a:t>/* &lt;percentage&gt; values */</a:t>
            </a:r>
          </a:p>
          <a:p>
            <a:r>
              <a:rPr lang="en-US" dirty="0"/>
              <a:t>line-height: 34%;</a:t>
            </a:r>
          </a:p>
          <a:p>
            <a:endParaRPr lang="en-US" dirty="0"/>
          </a:p>
          <a:p>
            <a:pPr marL="0" indent="0">
              <a:buNone/>
            </a:pPr>
            <a:r>
              <a:rPr lang="en-US" dirty="0"/>
              <a:t>/* Global values */</a:t>
            </a:r>
          </a:p>
          <a:p>
            <a:r>
              <a:rPr lang="en-US" dirty="0"/>
              <a:t>line-height: inherit;</a:t>
            </a:r>
          </a:p>
          <a:p>
            <a:r>
              <a:rPr lang="en-US" dirty="0"/>
              <a:t>line-height: initial;</a:t>
            </a:r>
            <a:endParaRPr lang="en-IN" dirty="0"/>
          </a:p>
        </p:txBody>
      </p:sp>
    </p:spTree>
    <p:extLst>
      <p:ext uri="{BB962C8B-B14F-4D97-AF65-F5344CB8AC3E}">
        <p14:creationId xmlns:p14="http://schemas.microsoft.com/office/powerpoint/2010/main" val="1565796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BEC4-CCB3-D4AD-A619-3FFA252C323E}"/>
              </a:ext>
            </a:extLst>
          </p:cNvPr>
          <p:cNvSpPr>
            <a:spLocks noGrp="1"/>
          </p:cNvSpPr>
          <p:nvPr>
            <p:ph type="title"/>
          </p:nvPr>
        </p:nvSpPr>
        <p:spPr/>
        <p:txBody>
          <a:bodyPr/>
          <a:lstStyle/>
          <a:p>
            <a:r>
              <a:rPr lang="en-IN" dirty="0"/>
              <a:t>shorthand property font</a:t>
            </a:r>
          </a:p>
        </p:txBody>
      </p:sp>
      <p:sp>
        <p:nvSpPr>
          <p:cNvPr id="3" name="Content Placeholder 2">
            <a:extLst>
              <a:ext uri="{FF2B5EF4-FFF2-40B4-BE49-F238E27FC236}">
                <a16:creationId xmlns:a16="http://schemas.microsoft.com/office/drawing/2014/main" id="{10E91E1A-71A0-588C-0BB8-35DFA525A490}"/>
              </a:ext>
            </a:extLst>
          </p:cNvPr>
          <p:cNvSpPr>
            <a:spLocks noGrp="1"/>
          </p:cNvSpPr>
          <p:nvPr>
            <p:ph idx="1"/>
          </p:nvPr>
        </p:nvSpPr>
        <p:spPr>
          <a:xfrm>
            <a:off x="104775" y="1587500"/>
            <a:ext cx="10515600" cy="4351338"/>
          </a:xfrm>
        </p:spPr>
        <p:txBody>
          <a:bodyPr/>
          <a:lstStyle/>
          <a:p>
            <a:r>
              <a:rPr lang="fr-FR" dirty="0"/>
              <a:t>font: 1.2em "</a:t>
            </a:r>
            <a:r>
              <a:rPr lang="fr-FR" dirty="0" err="1"/>
              <a:t>Fira</a:t>
            </a:r>
            <a:r>
              <a:rPr lang="fr-FR" dirty="0"/>
              <a:t> Sans", sans-</a:t>
            </a:r>
            <a:r>
              <a:rPr lang="fr-FR" dirty="0" err="1"/>
              <a:t>serif</a:t>
            </a:r>
            <a:r>
              <a:rPr lang="fr-FR" dirty="0"/>
              <a:t>;</a:t>
            </a:r>
          </a:p>
          <a:p>
            <a:r>
              <a:rPr lang="fr-FR" dirty="0"/>
              <a:t>font: </a:t>
            </a:r>
            <a:r>
              <a:rPr lang="fr-FR" dirty="0" err="1"/>
              <a:t>italic</a:t>
            </a:r>
            <a:r>
              <a:rPr lang="fr-FR" dirty="0"/>
              <a:t> 1.2em "</a:t>
            </a:r>
            <a:r>
              <a:rPr lang="fr-FR" dirty="0" err="1"/>
              <a:t>Fira</a:t>
            </a:r>
            <a:r>
              <a:rPr lang="fr-FR" dirty="0"/>
              <a:t> Sans", </a:t>
            </a:r>
            <a:r>
              <a:rPr lang="fr-FR" dirty="0" err="1"/>
              <a:t>serif</a:t>
            </a:r>
            <a:r>
              <a:rPr lang="fr-FR" dirty="0"/>
              <a:t>;</a:t>
            </a:r>
          </a:p>
          <a:p>
            <a:r>
              <a:rPr lang="en-US" dirty="0"/>
              <a:t>font: italic small-caps bold 16px/2 cursive;</a:t>
            </a:r>
            <a:endParaRPr lang="fr-FR" dirty="0"/>
          </a:p>
          <a:p>
            <a:r>
              <a:rPr lang="en-IN" dirty="0"/>
              <a:t>font: small-caps bold 24px/1 sans-serif;</a:t>
            </a:r>
          </a:p>
        </p:txBody>
      </p:sp>
      <p:pic>
        <p:nvPicPr>
          <p:cNvPr id="5122" name="Picture 2" descr="enter image description here">
            <a:extLst>
              <a:ext uri="{FF2B5EF4-FFF2-40B4-BE49-F238E27FC236}">
                <a16:creationId xmlns:a16="http://schemas.microsoft.com/office/drawing/2014/main" id="{CD54DF2F-8B7B-1D5E-0349-F4011BFF8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
            <a:ext cx="5610225" cy="661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368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711D-B512-BC28-8A72-2A5AF3D08054}"/>
              </a:ext>
            </a:extLst>
          </p:cNvPr>
          <p:cNvSpPr>
            <a:spLocks noGrp="1"/>
          </p:cNvSpPr>
          <p:nvPr>
            <p:ph type="title"/>
          </p:nvPr>
        </p:nvSpPr>
        <p:spPr>
          <a:xfrm>
            <a:off x="838200" y="365125"/>
            <a:ext cx="10515600" cy="2368550"/>
          </a:xfrm>
        </p:spPr>
        <p:txBody>
          <a:bodyPr>
            <a:normAutofit fontScale="90000"/>
          </a:bodyPr>
          <a:lstStyle/>
          <a:p>
            <a:r>
              <a:rPr lang="en-IN" dirty="0"/>
              <a:t>background:</a:t>
            </a:r>
            <a:r>
              <a:rPr lang="en-US" dirty="0"/>
              <a:t>The background shorthand CSS property sets all background style properties at once, such as color, image, origin and size, or repeat method.</a:t>
            </a:r>
            <a:r>
              <a:rPr lang="en-IN" dirty="0"/>
              <a:t> </a:t>
            </a:r>
          </a:p>
        </p:txBody>
      </p:sp>
      <p:sp>
        <p:nvSpPr>
          <p:cNvPr id="3" name="Content Placeholder 2">
            <a:extLst>
              <a:ext uri="{FF2B5EF4-FFF2-40B4-BE49-F238E27FC236}">
                <a16:creationId xmlns:a16="http://schemas.microsoft.com/office/drawing/2014/main" id="{05895720-A6CF-7B88-60BA-648D39D2885E}"/>
              </a:ext>
            </a:extLst>
          </p:cNvPr>
          <p:cNvSpPr>
            <a:spLocks noGrp="1"/>
          </p:cNvSpPr>
          <p:nvPr>
            <p:ph idx="1"/>
          </p:nvPr>
        </p:nvSpPr>
        <p:spPr>
          <a:xfrm>
            <a:off x="838200" y="3086099"/>
            <a:ext cx="10515600" cy="3090863"/>
          </a:xfrm>
        </p:spPr>
        <p:txBody>
          <a:bodyPr>
            <a:normAutofit fontScale="85000" lnSpcReduction="20000"/>
          </a:bodyPr>
          <a:lstStyle/>
          <a:p>
            <a:r>
              <a:rPr lang="en-US" dirty="0"/>
              <a:t>background-attachment</a:t>
            </a:r>
          </a:p>
          <a:p>
            <a:r>
              <a:rPr lang="en-US" dirty="0"/>
              <a:t>background-clip</a:t>
            </a:r>
          </a:p>
          <a:p>
            <a:r>
              <a:rPr lang="en-US" dirty="0"/>
              <a:t>background-color</a:t>
            </a:r>
          </a:p>
          <a:p>
            <a:r>
              <a:rPr lang="en-US" dirty="0"/>
              <a:t>background-image</a:t>
            </a:r>
          </a:p>
          <a:p>
            <a:r>
              <a:rPr lang="en-US" dirty="0"/>
              <a:t>background-origin</a:t>
            </a:r>
          </a:p>
          <a:p>
            <a:r>
              <a:rPr lang="en-US" dirty="0"/>
              <a:t>background-position</a:t>
            </a:r>
          </a:p>
          <a:p>
            <a:r>
              <a:rPr lang="en-US" dirty="0"/>
              <a:t>background-repeat</a:t>
            </a:r>
          </a:p>
          <a:p>
            <a:r>
              <a:rPr lang="en-US" dirty="0"/>
              <a:t>background-size</a:t>
            </a:r>
            <a:endParaRPr lang="en-IN" dirty="0"/>
          </a:p>
        </p:txBody>
      </p:sp>
    </p:spTree>
    <p:extLst>
      <p:ext uri="{BB962C8B-B14F-4D97-AF65-F5344CB8AC3E}">
        <p14:creationId xmlns:p14="http://schemas.microsoft.com/office/powerpoint/2010/main" val="78088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25A4A-6800-EE20-A680-1FAA220695C0}"/>
              </a:ext>
            </a:extLst>
          </p:cNvPr>
          <p:cNvSpPr>
            <a:spLocks noGrp="1"/>
          </p:cNvSpPr>
          <p:nvPr>
            <p:ph idx="1"/>
          </p:nvPr>
        </p:nvSpPr>
        <p:spPr>
          <a:xfrm>
            <a:off x="0" y="0"/>
            <a:ext cx="11353800" cy="6858000"/>
          </a:xfrm>
        </p:spPr>
        <p:txBody>
          <a:bodyPr>
            <a:normAutofit fontScale="92500" lnSpcReduction="10000"/>
          </a:bodyPr>
          <a:lstStyle/>
          <a:p>
            <a:pPr marL="0" indent="0">
              <a:buNone/>
            </a:pPr>
            <a:r>
              <a:rPr lang="en-IN" dirty="0"/>
              <a:t>/* Using a &lt;background-</a:t>
            </a:r>
            <a:r>
              <a:rPr lang="en-IN" dirty="0" err="1"/>
              <a:t>color</a:t>
            </a:r>
            <a:r>
              <a:rPr lang="en-IN" dirty="0"/>
              <a:t>&gt; */</a:t>
            </a:r>
          </a:p>
          <a:p>
            <a:r>
              <a:rPr lang="en-IN" dirty="0"/>
              <a:t>background: green;</a:t>
            </a:r>
          </a:p>
          <a:p>
            <a:endParaRPr lang="en-IN" dirty="0"/>
          </a:p>
          <a:p>
            <a:pPr marL="0" indent="0">
              <a:buNone/>
            </a:pPr>
            <a:r>
              <a:rPr lang="en-IN" dirty="0"/>
              <a:t>/* Using a &lt;</a:t>
            </a:r>
            <a:r>
              <a:rPr lang="en-IN" dirty="0" err="1"/>
              <a:t>bg</a:t>
            </a:r>
            <a:r>
              <a:rPr lang="en-IN" dirty="0"/>
              <a:t>-image&gt; and &lt;repeat-style&gt; */</a:t>
            </a:r>
          </a:p>
          <a:p>
            <a:r>
              <a:rPr lang="en-IN" dirty="0"/>
              <a:t>background: </a:t>
            </a:r>
            <a:r>
              <a:rPr lang="en-IN" dirty="0" err="1"/>
              <a:t>url</a:t>
            </a:r>
            <a:r>
              <a:rPr lang="en-IN" dirty="0"/>
              <a:t>("test.jpg") repeat-y;</a:t>
            </a:r>
          </a:p>
          <a:p>
            <a:endParaRPr lang="en-IN" dirty="0"/>
          </a:p>
          <a:p>
            <a:pPr marL="0" indent="0">
              <a:buNone/>
            </a:pPr>
            <a:r>
              <a:rPr lang="en-IN" dirty="0"/>
              <a:t>/* Using a &lt;box&gt; and &lt;background-</a:t>
            </a:r>
            <a:r>
              <a:rPr lang="en-IN" dirty="0" err="1"/>
              <a:t>color</a:t>
            </a:r>
            <a:r>
              <a:rPr lang="en-IN" dirty="0"/>
              <a:t>&gt; */</a:t>
            </a:r>
          </a:p>
          <a:p>
            <a:r>
              <a:rPr lang="en-IN" dirty="0"/>
              <a:t>background: border-box red;</a:t>
            </a:r>
          </a:p>
          <a:p>
            <a:endParaRPr lang="en-IN" dirty="0"/>
          </a:p>
          <a:p>
            <a:pPr marL="0" indent="0">
              <a:buNone/>
            </a:pPr>
            <a:r>
              <a:rPr lang="en-IN" dirty="0"/>
              <a:t>/* A single image, </a:t>
            </a:r>
            <a:r>
              <a:rPr lang="en-IN" dirty="0" err="1"/>
              <a:t>centered</a:t>
            </a:r>
            <a:r>
              <a:rPr lang="en-IN" dirty="0"/>
              <a:t> and scaled */</a:t>
            </a:r>
          </a:p>
          <a:p>
            <a:r>
              <a:rPr lang="en-IN" dirty="0"/>
              <a:t>background: no-repeat </a:t>
            </a:r>
            <a:r>
              <a:rPr lang="en-IN" dirty="0" err="1"/>
              <a:t>center</a:t>
            </a:r>
            <a:r>
              <a:rPr lang="en-IN" dirty="0"/>
              <a:t>/80% </a:t>
            </a:r>
            <a:r>
              <a:rPr lang="en-IN" dirty="0" err="1"/>
              <a:t>url</a:t>
            </a:r>
            <a:r>
              <a:rPr lang="en-IN" dirty="0"/>
              <a:t>("../</a:t>
            </a:r>
            <a:r>
              <a:rPr lang="en-IN" dirty="0" err="1"/>
              <a:t>img</a:t>
            </a:r>
            <a:r>
              <a:rPr lang="en-IN" dirty="0"/>
              <a:t>/image.png");</a:t>
            </a:r>
          </a:p>
          <a:p>
            <a:endParaRPr lang="en-IN" dirty="0"/>
          </a:p>
          <a:p>
            <a:pPr marL="0" indent="0">
              <a:buNone/>
            </a:pPr>
            <a:r>
              <a:rPr lang="en-IN" dirty="0"/>
              <a:t>/* Global values */</a:t>
            </a:r>
          </a:p>
          <a:p>
            <a:r>
              <a:rPr lang="en-IN" dirty="0"/>
              <a:t>background: inherit;</a:t>
            </a:r>
          </a:p>
          <a:p>
            <a:r>
              <a:rPr lang="en-IN" dirty="0"/>
              <a:t>background: initial;</a:t>
            </a:r>
          </a:p>
        </p:txBody>
      </p:sp>
    </p:spTree>
    <p:extLst>
      <p:ext uri="{BB962C8B-B14F-4D97-AF65-F5344CB8AC3E}">
        <p14:creationId xmlns:p14="http://schemas.microsoft.com/office/powerpoint/2010/main" val="15857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FFA4-514D-863C-37BA-2CC040A6941F}"/>
              </a:ext>
            </a:extLst>
          </p:cNvPr>
          <p:cNvSpPr>
            <a:spLocks noGrp="1"/>
          </p:cNvSpPr>
          <p:nvPr>
            <p:ph type="title"/>
          </p:nvPr>
        </p:nvSpPr>
        <p:spPr/>
        <p:txBody>
          <a:bodyPr/>
          <a:lstStyle/>
          <a:p>
            <a:r>
              <a:rPr lang="en-IN" dirty="0"/>
              <a:t>Cascading style sheet</a:t>
            </a:r>
          </a:p>
        </p:txBody>
      </p:sp>
      <p:sp>
        <p:nvSpPr>
          <p:cNvPr id="3" name="Content Placeholder 2">
            <a:extLst>
              <a:ext uri="{FF2B5EF4-FFF2-40B4-BE49-F238E27FC236}">
                <a16:creationId xmlns:a16="http://schemas.microsoft.com/office/drawing/2014/main" id="{35472111-2BB3-F921-FC7E-57201600A891}"/>
              </a:ext>
            </a:extLst>
          </p:cNvPr>
          <p:cNvSpPr>
            <a:spLocks noGrp="1"/>
          </p:cNvSpPr>
          <p:nvPr>
            <p:ph idx="1"/>
          </p:nvPr>
        </p:nvSpPr>
        <p:spPr/>
        <p:txBody>
          <a:bodyPr/>
          <a:lstStyle/>
          <a:p>
            <a:r>
              <a:rPr lang="en-US" dirty="0"/>
              <a:t>Not a language</a:t>
            </a:r>
          </a:p>
          <a:p>
            <a:r>
              <a:rPr lang="en-US" dirty="0"/>
              <a:t>Describes the appearance, layout, and presentation of information on a web page</a:t>
            </a:r>
          </a:p>
          <a:p>
            <a:pPr lvl="1"/>
            <a:r>
              <a:rPr lang="en-US" dirty="0"/>
              <a:t>HTML describes </a:t>
            </a:r>
            <a:r>
              <a:rPr lang="en-US" b="1" dirty="0"/>
              <a:t>the content </a:t>
            </a:r>
            <a:r>
              <a:rPr lang="en-US" dirty="0"/>
              <a:t>of the page</a:t>
            </a:r>
          </a:p>
          <a:p>
            <a:r>
              <a:rPr lang="en-US" dirty="0"/>
              <a:t>Describes </a:t>
            </a:r>
            <a:r>
              <a:rPr lang="en-US" i="1" dirty="0"/>
              <a:t>how </a:t>
            </a:r>
            <a:r>
              <a:rPr lang="en-US" dirty="0"/>
              <a:t>information is to be displayed, not </a:t>
            </a:r>
            <a:r>
              <a:rPr lang="en-US" i="1" dirty="0"/>
              <a:t>what </a:t>
            </a:r>
            <a:r>
              <a:rPr lang="en-US" dirty="0"/>
              <a:t>is being displayed</a:t>
            </a:r>
          </a:p>
          <a:p>
            <a:r>
              <a:rPr lang="en-US" dirty="0"/>
              <a:t>Can be embedded in HTML document or placed into separate .</a:t>
            </a:r>
            <a:r>
              <a:rPr lang="en-US" dirty="0" err="1"/>
              <a:t>css</a:t>
            </a:r>
            <a:r>
              <a:rPr lang="en-US" dirty="0"/>
              <a:t> file</a:t>
            </a:r>
          </a:p>
          <a:p>
            <a:endParaRPr lang="en-US" dirty="0"/>
          </a:p>
          <a:p>
            <a:endParaRPr lang="en-IN" dirty="0"/>
          </a:p>
        </p:txBody>
      </p:sp>
    </p:spTree>
    <p:extLst>
      <p:ext uri="{BB962C8B-B14F-4D97-AF65-F5344CB8AC3E}">
        <p14:creationId xmlns:p14="http://schemas.microsoft.com/office/powerpoint/2010/main" val="2199838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951E-3DB9-26F4-BEA2-FC5795E2A9C7}"/>
              </a:ext>
            </a:extLst>
          </p:cNvPr>
          <p:cNvSpPr>
            <a:spLocks noGrp="1"/>
          </p:cNvSpPr>
          <p:nvPr>
            <p:ph type="title"/>
          </p:nvPr>
        </p:nvSpPr>
        <p:spPr>
          <a:xfrm>
            <a:off x="838200" y="981075"/>
            <a:ext cx="10515600" cy="709613"/>
          </a:xfrm>
        </p:spPr>
        <p:txBody>
          <a:bodyPr>
            <a:normAutofit fontScale="90000"/>
          </a:bodyPr>
          <a:lstStyle/>
          <a:p>
            <a:r>
              <a:rPr lang="en-US" dirty="0"/>
              <a:t>The background-attachment CSS property sets whether a background image's position is fixed within the viewport, or scrolls with its containing block.</a:t>
            </a:r>
            <a:endParaRPr lang="en-IN" dirty="0"/>
          </a:p>
        </p:txBody>
      </p:sp>
      <p:sp>
        <p:nvSpPr>
          <p:cNvPr id="3" name="Content Placeholder 2">
            <a:extLst>
              <a:ext uri="{FF2B5EF4-FFF2-40B4-BE49-F238E27FC236}">
                <a16:creationId xmlns:a16="http://schemas.microsoft.com/office/drawing/2014/main" id="{2B79B993-B824-57BF-5CDF-1D47214F17A7}"/>
              </a:ext>
            </a:extLst>
          </p:cNvPr>
          <p:cNvSpPr>
            <a:spLocks noGrp="1"/>
          </p:cNvSpPr>
          <p:nvPr>
            <p:ph idx="1"/>
          </p:nvPr>
        </p:nvSpPr>
        <p:spPr>
          <a:xfrm>
            <a:off x="838200" y="2409825"/>
            <a:ext cx="10515600" cy="4333875"/>
          </a:xfrm>
        </p:spPr>
        <p:txBody>
          <a:bodyPr>
            <a:normAutofit/>
          </a:bodyPr>
          <a:lstStyle/>
          <a:p>
            <a:r>
              <a:rPr lang="en-US" dirty="0"/>
              <a:t>background-attachment: scroll;</a:t>
            </a:r>
          </a:p>
          <a:p>
            <a:pPr marL="0" indent="0">
              <a:buNone/>
            </a:pPr>
            <a:r>
              <a:rPr lang="en-US" dirty="0">
                <a:solidFill>
                  <a:srgbClr val="FF0000"/>
                </a:solidFill>
              </a:rPr>
              <a:t>The background is fixed relative to the element itself and does not scroll with its contents.</a:t>
            </a:r>
          </a:p>
          <a:p>
            <a:r>
              <a:rPr lang="en-US" dirty="0"/>
              <a:t>background-attachment: fixed;</a:t>
            </a:r>
          </a:p>
          <a:p>
            <a:pPr marL="0" indent="0">
              <a:buNone/>
            </a:pPr>
            <a:r>
              <a:rPr lang="en-US" sz="2800" dirty="0">
                <a:solidFill>
                  <a:srgbClr val="FF0000"/>
                </a:solidFill>
              </a:rPr>
              <a:t>The background is fixed relative to the viewport. Even if an element has a scrolling mechanism, the background doesn't move with the element.</a:t>
            </a:r>
            <a:endParaRPr lang="en-US" dirty="0"/>
          </a:p>
          <a:p>
            <a:endParaRPr lang="en-US" dirty="0"/>
          </a:p>
          <a:p>
            <a:endParaRPr lang="en-IN" dirty="0"/>
          </a:p>
        </p:txBody>
      </p:sp>
    </p:spTree>
    <p:extLst>
      <p:ext uri="{BB962C8B-B14F-4D97-AF65-F5344CB8AC3E}">
        <p14:creationId xmlns:p14="http://schemas.microsoft.com/office/powerpoint/2010/main" val="3756810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07E7-EF1A-634F-C7FC-13561FDD9F83}"/>
              </a:ext>
            </a:extLst>
          </p:cNvPr>
          <p:cNvSpPr>
            <a:spLocks noGrp="1"/>
          </p:cNvSpPr>
          <p:nvPr>
            <p:ph type="title"/>
          </p:nvPr>
        </p:nvSpPr>
        <p:spPr/>
        <p:txBody>
          <a:bodyPr/>
          <a:lstStyle/>
          <a:p>
            <a:r>
              <a:rPr lang="en-US" dirty="0"/>
              <a:t>The background-image CSS property sets one or more background images on an element.</a:t>
            </a:r>
            <a:endParaRPr lang="en-IN" dirty="0"/>
          </a:p>
        </p:txBody>
      </p:sp>
      <p:sp>
        <p:nvSpPr>
          <p:cNvPr id="3" name="Content Placeholder 2">
            <a:extLst>
              <a:ext uri="{FF2B5EF4-FFF2-40B4-BE49-F238E27FC236}">
                <a16:creationId xmlns:a16="http://schemas.microsoft.com/office/drawing/2014/main" id="{02EF36CC-E1EB-2C51-D7F1-3805FBE6D692}"/>
              </a:ext>
            </a:extLst>
          </p:cNvPr>
          <p:cNvSpPr>
            <a:spLocks noGrp="1"/>
          </p:cNvSpPr>
          <p:nvPr>
            <p:ph idx="1"/>
          </p:nvPr>
        </p:nvSpPr>
        <p:spPr/>
        <p:txBody>
          <a:bodyPr/>
          <a:lstStyle/>
          <a:p>
            <a:r>
              <a:rPr lang="en-IN" dirty="0"/>
              <a:t>background-image: </a:t>
            </a:r>
            <a:r>
              <a:rPr lang="en-IN" dirty="0" err="1"/>
              <a:t>url</a:t>
            </a:r>
            <a:r>
              <a:rPr lang="en-IN" dirty="0"/>
              <a:t>(“sample.jpg”);</a:t>
            </a:r>
          </a:p>
          <a:p>
            <a:r>
              <a:rPr lang="en-IN" dirty="0"/>
              <a:t>background-image: </a:t>
            </a:r>
            <a:r>
              <a:rPr lang="en-IN" dirty="0" err="1"/>
              <a:t>url</a:t>
            </a:r>
            <a:r>
              <a:rPr lang="en-IN" dirty="0"/>
              <a:t>(“sample.jpg"), </a:t>
            </a:r>
            <a:r>
              <a:rPr lang="en-IN" dirty="0" err="1"/>
              <a:t>url</a:t>
            </a:r>
            <a:r>
              <a:rPr lang="en-IN" dirty="0"/>
              <a:t>(“sample1.png");</a:t>
            </a:r>
          </a:p>
        </p:txBody>
      </p:sp>
    </p:spTree>
    <p:extLst>
      <p:ext uri="{BB962C8B-B14F-4D97-AF65-F5344CB8AC3E}">
        <p14:creationId xmlns:p14="http://schemas.microsoft.com/office/powerpoint/2010/main" val="408641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13F7-E9FF-2A3E-3145-E1A70D734A68}"/>
              </a:ext>
            </a:extLst>
          </p:cNvPr>
          <p:cNvSpPr>
            <a:spLocks noGrp="1"/>
          </p:cNvSpPr>
          <p:nvPr>
            <p:ph type="title"/>
          </p:nvPr>
        </p:nvSpPr>
        <p:spPr>
          <a:xfrm>
            <a:off x="838200" y="1123950"/>
            <a:ext cx="10515600" cy="566738"/>
          </a:xfrm>
        </p:spPr>
        <p:txBody>
          <a:bodyPr>
            <a:noAutofit/>
          </a:bodyPr>
          <a:lstStyle/>
          <a:p>
            <a:r>
              <a:rPr lang="en-US" sz="3200" dirty="0"/>
              <a:t>The background-position CSS property sets the initial position for each background image. The position is relative to the position layer set by background-origin.</a:t>
            </a:r>
            <a:endParaRPr lang="en-IN" sz="3200" dirty="0"/>
          </a:p>
        </p:txBody>
      </p:sp>
      <p:graphicFrame>
        <p:nvGraphicFramePr>
          <p:cNvPr id="5" name="Table 5">
            <a:extLst>
              <a:ext uri="{FF2B5EF4-FFF2-40B4-BE49-F238E27FC236}">
                <a16:creationId xmlns:a16="http://schemas.microsoft.com/office/drawing/2014/main" id="{D388E998-806B-16FB-A163-ED6EEA80DE3D}"/>
              </a:ext>
            </a:extLst>
          </p:cNvPr>
          <p:cNvGraphicFramePr>
            <a:graphicFrameLocks noGrp="1"/>
          </p:cNvGraphicFramePr>
          <p:nvPr>
            <p:ph idx="1"/>
            <p:extLst>
              <p:ext uri="{D42A27DB-BD31-4B8C-83A1-F6EECF244321}">
                <p14:modId xmlns:p14="http://schemas.microsoft.com/office/powerpoint/2010/main" val="3779248201"/>
              </p:ext>
            </p:extLst>
          </p:nvPr>
        </p:nvGraphicFramePr>
        <p:xfrm>
          <a:off x="904875" y="2209800"/>
          <a:ext cx="10515600" cy="4698365"/>
        </p:xfrm>
        <a:graphic>
          <a:graphicData uri="http://schemas.openxmlformats.org/drawingml/2006/table">
            <a:tbl>
              <a:tblPr firstRow="1" bandRow="1">
                <a:tableStyleId>{C083E6E3-FA7D-4D7B-A595-EF9225AFEA82}</a:tableStyleId>
              </a:tblPr>
              <a:tblGrid>
                <a:gridCol w="3505200">
                  <a:extLst>
                    <a:ext uri="{9D8B030D-6E8A-4147-A177-3AD203B41FA5}">
                      <a16:colId xmlns:a16="http://schemas.microsoft.com/office/drawing/2014/main" val="4025098233"/>
                    </a:ext>
                  </a:extLst>
                </a:gridCol>
                <a:gridCol w="3505200">
                  <a:extLst>
                    <a:ext uri="{9D8B030D-6E8A-4147-A177-3AD203B41FA5}">
                      <a16:colId xmlns:a16="http://schemas.microsoft.com/office/drawing/2014/main" val="373797279"/>
                    </a:ext>
                  </a:extLst>
                </a:gridCol>
                <a:gridCol w="3505200">
                  <a:extLst>
                    <a:ext uri="{9D8B030D-6E8A-4147-A177-3AD203B41FA5}">
                      <a16:colId xmlns:a16="http://schemas.microsoft.com/office/drawing/2014/main" val="182115061"/>
                    </a:ext>
                  </a:extLst>
                </a:gridCol>
              </a:tblGrid>
              <a:tr h="4698365">
                <a:tc>
                  <a:txBody>
                    <a:bodyPr/>
                    <a:lstStyle/>
                    <a:p>
                      <a:r>
                        <a:rPr lang="en-US" dirty="0"/>
                        <a:t>/* Keyword values */</a:t>
                      </a:r>
                    </a:p>
                    <a:p>
                      <a:r>
                        <a:rPr lang="en-US" dirty="0"/>
                        <a:t>background-position: top;</a:t>
                      </a:r>
                    </a:p>
                    <a:p>
                      <a:r>
                        <a:rPr lang="en-US" dirty="0"/>
                        <a:t>background-position: bottom;</a:t>
                      </a:r>
                    </a:p>
                    <a:p>
                      <a:r>
                        <a:rPr lang="en-US" dirty="0"/>
                        <a:t>background-position: left;</a:t>
                      </a:r>
                    </a:p>
                    <a:p>
                      <a:r>
                        <a:rPr lang="en-US" dirty="0"/>
                        <a:t>background-position: right;</a:t>
                      </a:r>
                    </a:p>
                    <a:p>
                      <a:r>
                        <a:rPr lang="en-US" dirty="0"/>
                        <a:t>background-position: center;</a:t>
                      </a:r>
                    </a:p>
                    <a:p>
                      <a:endParaRPr lang="en-US" dirty="0"/>
                    </a:p>
                    <a:p>
                      <a:r>
                        <a:rPr lang="en-US" dirty="0"/>
                        <a:t>/* &lt;percentage&gt; values */</a:t>
                      </a:r>
                    </a:p>
                    <a:p>
                      <a:r>
                        <a:rPr lang="en-US" dirty="0"/>
                        <a:t>background-position: 50% 50%;</a:t>
                      </a:r>
                    </a:p>
                    <a:p>
                      <a:endParaRPr lang="en-US" dirty="0"/>
                    </a:p>
                    <a:p>
                      <a:endParaRPr lang="en-US" dirty="0"/>
                    </a:p>
                    <a:p>
                      <a:r>
                        <a:rPr lang="en-US" dirty="0"/>
                        <a:t>/* &lt;length&gt; values */</a:t>
                      </a:r>
                    </a:p>
                    <a:p>
                      <a:r>
                        <a:rPr lang="en-US" dirty="0"/>
                        <a:t>background-position: 0 0;</a:t>
                      </a:r>
                    </a:p>
                    <a:p>
                      <a:r>
                        <a:rPr lang="en-US" dirty="0"/>
                        <a:t>background-position: 1cm 2cm;</a:t>
                      </a:r>
                    </a:p>
                    <a:p>
                      <a:r>
                        <a:rPr lang="en-US" dirty="0"/>
                        <a:t>background-position: 10px 8em;</a:t>
                      </a:r>
                      <a:endParaRPr lang="en-IN" dirty="0"/>
                    </a:p>
                  </a:txBody>
                  <a:tcPr/>
                </a:tc>
                <a:tc>
                  <a:txBody>
                    <a:bodyPr/>
                    <a:lstStyle/>
                    <a:p>
                      <a:endParaRPr lang="en-IN" dirty="0"/>
                    </a:p>
                  </a:txBody>
                  <a:tcPr/>
                </a:tc>
                <a:tc>
                  <a:txBody>
                    <a:bodyPr/>
                    <a:lstStyle/>
                    <a:p>
                      <a:r>
                        <a:rPr lang="en-IN" dirty="0"/>
                        <a:t>/* Multiple images */</a:t>
                      </a:r>
                    </a:p>
                    <a:p>
                      <a:r>
                        <a:rPr lang="en-IN" dirty="0"/>
                        <a:t>background-position: 0 0, </a:t>
                      </a:r>
                      <a:r>
                        <a:rPr lang="en-IN" dirty="0" err="1"/>
                        <a:t>center</a:t>
                      </a:r>
                      <a:r>
                        <a:rPr lang="en-IN" dirty="0"/>
                        <a:t>;</a:t>
                      </a:r>
                    </a:p>
                    <a:p>
                      <a:endParaRPr lang="en-IN" dirty="0"/>
                    </a:p>
                    <a:p>
                      <a:r>
                        <a:rPr lang="en-IN" dirty="0"/>
                        <a:t>/* Edge offsets values */</a:t>
                      </a:r>
                    </a:p>
                    <a:p>
                      <a:r>
                        <a:rPr lang="en-IN" dirty="0"/>
                        <a:t>background-position: bottom 10px right 20px;</a:t>
                      </a:r>
                    </a:p>
                    <a:p>
                      <a:r>
                        <a:rPr lang="en-IN" dirty="0"/>
                        <a:t>background-position: right 3em bottom 10px;</a:t>
                      </a:r>
                    </a:p>
                    <a:p>
                      <a:r>
                        <a:rPr lang="en-IN" dirty="0"/>
                        <a:t>background-position: bottom 10px right;</a:t>
                      </a:r>
                    </a:p>
                    <a:p>
                      <a:r>
                        <a:rPr lang="en-IN" dirty="0"/>
                        <a:t>background-position: top right 10px;</a:t>
                      </a:r>
                    </a:p>
                  </a:txBody>
                  <a:tcPr/>
                </a:tc>
                <a:extLst>
                  <a:ext uri="{0D108BD9-81ED-4DB2-BD59-A6C34878D82A}">
                    <a16:rowId xmlns:a16="http://schemas.microsoft.com/office/drawing/2014/main" val="2777953526"/>
                  </a:ext>
                </a:extLst>
              </a:tr>
            </a:tbl>
          </a:graphicData>
        </a:graphic>
      </p:graphicFrame>
    </p:spTree>
    <p:extLst>
      <p:ext uri="{BB962C8B-B14F-4D97-AF65-F5344CB8AC3E}">
        <p14:creationId xmlns:p14="http://schemas.microsoft.com/office/powerpoint/2010/main" val="3101157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999D-1771-A978-9071-A79160917A11}"/>
              </a:ext>
            </a:extLst>
          </p:cNvPr>
          <p:cNvSpPr>
            <a:spLocks noGrp="1"/>
          </p:cNvSpPr>
          <p:nvPr>
            <p:ph type="title"/>
          </p:nvPr>
        </p:nvSpPr>
        <p:spPr/>
        <p:txBody>
          <a:bodyPr>
            <a:noAutofit/>
          </a:bodyPr>
          <a:lstStyle/>
          <a:p>
            <a:r>
              <a:rPr lang="en-US" sz="3200" dirty="0"/>
              <a:t>The background-size CSS property sets the size of the element's background image. The image can be left to its natural size, stretched, or constrained to fit the available space.</a:t>
            </a:r>
            <a:endParaRPr lang="en-IN" sz="3200" dirty="0"/>
          </a:p>
        </p:txBody>
      </p:sp>
      <p:graphicFrame>
        <p:nvGraphicFramePr>
          <p:cNvPr id="4" name="Table 4">
            <a:extLst>
              <a:ext uri="{FF2B5EF4-FFF2-40B4-BE49-F238E27FC236}">
                <a16:creationId xmlns:a16="http://schemas.microsoft.com/office/drawing/2014/main" id="{1C3B8577-2446-E4BD-A853-89752BE6C3ED}"/>
              </a:ext>
            </a:extLst>
          </p:cNvPr>
          <p:cNvGraphicFramePr>
            <a:graphicFrameLocks noGrp="1"/>
          </p:cNvGraphicFramePr>
          <p:nvPr>
            <p:ph idx="1"/>
            <p:extLst>
              <p:ext uri="{D42A27DB-BD31-4B8C-83A1-F6EECF244321}">
                <p14:modId xmlns:p14="http://schemas.microsoft.com/office/powerpoint/2010/main" val="4110295684"/>
              </p:ext>
            </p:extLst>
          </p:nvPr>
        </p:nvGraphicFramePr>
        <p:xfrm>
          <a:off x="838200" y="1825625"/>
          <a:ext cx="10515600" cy="5029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438181083"/>
                    </a:ext>
                  </a:extLst>
                </a:gridCol>
                <a:gridCol w="5257800">
                  <a:extLst>
                    <a:ext uri="{9D8B030D-6E8A-4147-A177-3AD203B41FA5}">
                      <a16:colId xmlns:a16="http://schemas.microsoft.com/office/drawing/2014/main" val="3899148492"/>
                    </a:ext>
                  </a:extLst>
                </a:gridCol>
              </a:tblGrid>
              <a:tr h="370840">
                <a:tc>
                  <a:txBody>
                    <a:bodyPr/>
                    <a:lstStyle/>
                    <a:p>
                      <a:r>
                        <a:rPr lang="en-US" dirty="0"/>
                        <a:t>/* Keyword values */</a:t>
                      </a:r>
                    </a:p>
                    <a:p>
                      <a:r>
                        <a:rPr lang="en-US" dirty="0"/>
                        <a:t>background-size: cover;</a:t>
                      </a:r>
                    </a:p>
                    <a:p>
                      <a:r>
                        <a:rPr lang="en-US" dirty="0"/>
                        <a:t>background-size: contain;</a:t>
                      </a:r>
                    </a:p>
                    <a:p>
                      <a:endParaRPr lang="en-US" dirty="0"/>
                    </a:p>
                    <a:p>
                      <a:r>
                        <a:rPr lang="en-US" dirty="0"/>
                        <a:t>/* One-value syntax */</a:t>
                      </a:r>
                    </a:p>
                    <a:p>
                      <a:r>
                        <a:rPr lang="en-US" dirty="0"/>
                        <a:t>/* the width of the image (height becomes 'auto') */</a:t>
                      </a:r>
                    </a:p>
                    <a:p>
                      <a:r>
                        <a:rPr lang="en-US" dirty="0"/>
                        <a:t>background-size: 50%;</a:t>
                      </a:r>
                    </a:p>
                    <a:p>
                      <a:r>
                        <a:rPr lang="en-US" dirty="0"/>
                        <a:t>background-size: 3.2em;</a:t>
                      </a:r>
                    </a:p>
                    <a:p>
                      <a:r>
                        <a:rPr lang="en-US" dirty="0"/>
                        <a:t>background-size: 12px;</a:t>
                      </a:r>
                    </a:p>
                    <a:p>
                      <a:r>
                        <a:rPr lang="en-US" dirty="0"/>
                        <a:t>background-size: auto;</a:t>
                      </a:r>
                    </a:p>
                    <a:p>
                      <a:endParaRPr lang="en-US" dirty="0"/>
                    </a:p>
                    <a:p>
                      <a:r>
                        <a:rPr lang="en-US" dirty="0"/>
                        <a:t>/* Two-value syntax */</a:t>
                      </a:r>
                    </a:p>
                    <a:p>
                      <a:r>
                        <a:rPr lang="en-US" dirty="0"/>
                        <a:t>/* first value: width of the image, second value: height */</a:t>
                      </a:r>
                    </a:p>
                    <a:p>
                      <a:r>
                        <a:rPr lang="en-US" dirty="0"/>
                        <a:t>background-size: 50% auto;</a:t>
                      </a:r>
                    </a:p>
                    <a:p>
                      <a:r>
                        <a:rPr lang="en-US" dirty="0"/>
                        <a:t>background-size: 3em 25%;</a:t>
                      </a:r>
                    </a:p>
                    <a:p>
                      <a:r>
                        <a:rPr lang="en-US" dirty="0"/>
                        <a:t>background-size: auto 6px;</a:t>
                      </a:r>
                    </a:p>
                    <a:p>
                      <a:r>
                        <a:rPr lang="en-US" dirty="0"/>
                        <a:t>background-size: auto </a:t>
                      </a:r>
                      <a:r>
                        <a:rPr lang="en-US" dirty="0" err="1"/>
                        <a:t>auto</a:t>
                      </a:r>
                      <a:r>
                        <a:rPr lang="en-US" dirty="0"/>
                        <a:t>;</a:t>
                      </a:r>
                      <a:endParaRPr lang="en-IN" dirty="0"/>
                    </a:p>
                  </a:txBody>
                  <a:tcPr/>
                </a:tc>
                <a:tc>
                  <a:txBody>
                    <a:bodyPr/>
                    <a:lstStyle/>
                    <a:p>
                      <a:r>
                        <a:rPr lang="en-US" dirty="0"/>
                        <a:t>/* Multiple backgrounds */</a:t>
                      </a:r>
                    </a:p>
                    <a:p>
                      <a:r>
                        <a:rPr lang="en-US" dirty="0"/>
                        <a:t>background-size: auto, auto; </a:t>
                      </a:r>
                    </a:p>
                    <a:p>
                      <a:r>
                        <a:rPr lang="en-US" dirty="0"/>
                        <a:t>background-size: 50%, 25%, 25%;</a:t>
                      </a:r>
                    </a:p>
                    <a:p>
                      <a:r>
                        <a:rPr lang="en-US" dirty="0"/>
                        <a:t>background-size: 6px, auto, contain;</a:t>
                      </a:r>
                    </a:p>
                    <a:p>
                      <a:endParaRPr lang="en-IN" dirty="0"/>
                    </a:p>
                  </a:txBody>
                  <a:tcPr/>
                </a:tc>
                <a:extLst>
                  <a:ext uri="{0D108BD9-81ED-4DB2-BD59-A6C34878D82A}">
                    <a16:rowId xmlns:a16="http://schemas.microsoft.com/office/drawing/2014/main" val="2388150093"/>
                  </a:ext>
                </a:extLst>
              </a:tr>
            </a:tbl>
          </a:graphicData>
        </a:graphic>
      </p:graphicFrame>
    </p:spTree>
    <p:extLst>
      <p:ext uri="{BB962C8B-B14F-4D97-AF65-F5344CB8AC3E}">
        <p14:creationId xmlns:p14="http://schemas.microsoft.com/office/powerpoint/2010/main" val="3971288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7CB7-300E-DA4C-889D-C81C7E9CE9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7B72F6-D8EF-65C4-6ECA-7B69C57A8E96}"/>
              </a:ext>
            </a:extLst>
          </p:cNvPr>
          <p:cNvSpPr>
            <a:spLocks noGrp="1"/>
          </p:cNvSpPr>
          <p:nvPr>
            <p:ph idx="1"/>
          </p:nvPr>
        </p:nvSpPr>
        <p:spPr/>
        <p:txBody>
          <a:bodyPr/>
          <a:lstStyle/>
          <a:p>
            <a:r>
              <a:rPr lang="en-IN" dirty="0"/>
              <a:t>contain : </a:t>
            </a:r>
            <a:r>
              <a:rPr lang="en-US" dirty="0"/>
              <a:t>Scales the image as large as possible within its container without cropping or stretching the image</a:t>
            </a:r>
          </a:p>
          <a:p>
            <a:r>
              <a:rPr lang="en-US" dirty="0"/>
              <a:t>Cover: Scales the image (while preserving its ratio) to the smallest possible size to fill the container</a:t>
            </a:r>
          </a:p>
          <a:p>
            <a:r>
              <a:rPr lang="en-US" dirty="0"/>
              <a:t>Auto: Default value. The background image is displayed in its original size</a:t>
            </a:r>
          </a:p>
          <a:p>
            <a:endParaRPr lang="en-IN" dirty="0"/>
          </a:p>
        </p:txBody>
      </p:sp>
    </p:spTree>
    <p:extLst>
      <p:ext uri="{BB962C8B-B14F-4D97-AF65-F5344CB8AC3E}">
        <p14:creationId xmlns:p14="http://schemas.microsoft.com/office/powerpoint/2010/main" val="3780922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7A5A-F2DD-EEEF-E033-A7D1841F4EDB}"/>
              </a:ext>
            </a:extLst>
          </p:cNvPr>
          <p:cNvSpPr>
            <a:spLocks noGrp="1"/>
          </p:cNvSpPr>
          <p:nvPr>
            <p:ph type="title"/>
          </p:nvPr>
        </p:nvSpPr>
        <p:spPr/>
        <p:txBody>
          <a:bodyPr>
            <a:normAutofit/>
          </a:bodyPr>
          <a:lstStyle/>
          <a:p>
            <a:r>
              <a:rPr lang="en-US" sz="2800" dirty="0"/>
              <a:t>The background-repeat CSS property sets how background images are repeated. A background image can be repeated along the horizontal and vertical axes, or not repeated at all.</a:t>
            </a:r>
            <a:endParaRPr lang="en-IN" sz="2800" dirty="0"/>
          </a:p>
        </p:txBody>
      </p:sp>
      <p:graphicFrame>
        <p:nvGraphicFramePr>
          <p:cNvPr id="4" name="Table 4">
            <a:extLst>
              <a:ext uri="{FF2B5EF4-FFF2-40B4-BE49-F238E27FC236}">
                <a16:creationId xmlns:a16="http://schemas.microsoft.com/office/drawing/2014/main" id="{3FB8A9F3-22A7-445E-F1F9-C4C214B375B6}"/>
              </a:ext>
            </a:extLst>
          </p:cNvPr>
          <p:cNvGraphicFramePr>
            <a:graphicFrameLocks noGrp="1"/>
          </p:cNvGraphicFramePr>
          <p:nvPr>
            <p:ph idx="1"/>
            <p:extLst>
              <p:ext uri="{D42A27DB-BD31-4B8C-83A1-F6EECF244321}">
                <p14:modId xmlns:p14="http://schemas.microsoft.com/office/powerpoint/2010/main" val="3461683463"/>
              </p:ext>
            </p:extLst>
          </p:nvPr>
        </p:nvGraphicFramePr>
        <p:xfrm>
          <a:off x="838200" y="1825625"/>
          <a:ext cx="10515600" cy="3657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056605647"/>
                    </a:ext>
                  </a:extLst>
                </a:gridCol>
                <a:gridCol w="5257800">
                  <a:extLst>
                    <a:ext uri="{9D8B030D-6E8A-4147-A177-3AD203B41FA5}">
                      <a16:colId xmlns:a16="http://schemas.microsoft.com/office/drawing/2014/main" val="186327065"/>
                    </a:ext>
                  </a:extLst>
                </a:gridCol>
              </a:tblGrid>
              <a:tr h="370840">
                <a:tc>
                  <a:txBody>
                    <a:bodyPr/>
                    <a:lstStyle/>
                    <a:p>
                      <a:r>
                        <a:rPr lang="en-IN" dirty="0"/>
                        <a:t>* Keyword values */</a:t>
                      </a:r>
                    </a:p>
                    <a:p>
                      <a:r>
                        <a:rPr lang="en-IN" dirty="0"/>
                        <a:t>background-repeat: repeat-x;</a:t>
                      </a:r>
                    </a:p>
                    <a:p>
                      <a:r>
                        <a:rPr lang="en-IN" dirty="0"/>
                        <a:t>background-repeat: repeat-y;</a:t>
                      </a:r>
                    </a:p>
                    <a:p>
                      <a:r>
                        <a:rPr lang="en-IN" dirty="0"/>
                        <a:t>background-repeat: repeat;</a:t>
                      </a:r>
                    </a:p>
                    <a:p>
                      <a:r>
                        <a:rPr lang="en-IN" dirty="0"/>
                        <a:t>background-repeat: space;</a:t>
                      </a:r>
                    </a:p>
                    <a:p>
                      <a:r>
                        <a:rPr lang="en-IN" dirty="0"/>
                        <a:t>background-repeat: round;</a:t>
                      </a:r>
                    </a:p>
                    <a:p>
                      <a:r>
                        <a:rPr lang="en-IN" dirty="0"/>
                        <a:t>background-repeat: no-repeat;</a:t>
                      </a:r>
                    </a:p>
                    <a:p>
                      <a:endParaRPr lang="en-IN" dirty="0"/>
                    </a:p>
                    <a:p>
                      <a:r>
                        <a:rPr lang="en-IN" dirty="0"/>
                        <a:t>/* Two-value syntax: horizontal | vertical */</a:t>
                      </a:r>
                    </a:p>
                    <a:p>
                      <a:r>
                        <a:rPr lang="en-IN" dirty="0"/>
                        <a:t>background-repeat: repeat space;</a:t>
                      </a:r>
                    </a:p>
                    <a:p>
                      <a:r>
                        <a:rPr lang="en-IN" dirty="0"/>
                        <a:t>background-repeat: repeat </a:t>
                      </a:r>
                      <a:r>
                        <a:rPr lang="en-IN" dirty="0" err="1"/>
                        <a:t>repeat</a:t>
                      </a:r>
                      <a:r>
                        <a:rPr lang="en-IN" dirty="0"/>
                        <a:t>;</a:t>
                      </a:r>
                    </a:p>
                    <a:p>
                      <a:r>
                        <a:rPr lang="en-IN" dirty="0"/>
                        <a:t>background-repeat: round space;</a:t>
                      </a:r>
                    </a:p>
                    <a:p>
                      <a:r>
                        <a:rPr lang="en-IN" dirty="0"/>
                        <a:t>background-repeat: no-repeat round;</a:t>
                      </a:r>
                    </a:p>
                  </a:txBody>
                  <a:tcPr/>
                </a:tc>
                <a:tc>
                  <a:txBody>
                    <a:bodyPr/>
                    <a:lstStyle/>
                    <a:p>
                      <a:r>
                        <a:rPr lang="en-US" dirty="0"/>
                        <a:t>/* Global values */</a:t>
                      </a:r>
                    </a:p>
                    <a:p>
                      <a:r>
                        <a:rPr lang="en-US" dirty="0"/>
                        <a:t>background-repeat: inherit;</a:t>
                      </a:r>
                    </a:p>
                    <a:p>
                      <a:r>
                        <a:rPr lang="en-US" dirty="0"/>
                        <a:t>background-repeat: initial;</a:t>
                      </a:r>
                      <a:endParaRPr lang="en-IN" dirty="0"/>
                    </a:p>
                  </a:txBody>
                  <a:tcPr/>
                </a:tc>
                <a:extLst>
                  <a:ext uri="{0D108BD9-81ED-4DB2-BD59-A6C34878D82A}">
                    <a16:rowId xmlns:a16="http://schemas.microsoft.com/office/drawing/2014/main" val="3225819418"/>
                  </a:ext>
                </a:extLst>
              </a:tr>
            </a:tbl>
          </a:graphicData>
        </a:graphic>
      </p:graphicFrame>
    </p:spTree>
    <p:extLst>
      <p:ext uri="{BB962C8B-B14F-4D97-AF65-F5344CB8AC3E}">
        <p14:creationId xmlns:p14="http://schemas.microsoft.com/office/powerpoint/2010/main" val="617579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80F0-EC6F-B8DA-005F-3F40E6D9EA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F7E741-57E3-2708-F9CF-DD3575E719F7}"/>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5F3BD31E-D68E-4283-1872-C92D337B83B5}"/>
              </a:ext>
            </a:extLst>
          </p:cNvPr>
          <p:cNvPicPr>
            <a:picLocks noChangeAspect="1"/>
          </p:cNvPicPr>
          <p:nvPr/>
        </p:nvPicPr>
        <p:blipFill rotWithShape="1">
          <a:blip r:embed="rId2"/>
          <a:srcRect l="23266" t="26197" r="30423" b="5259"/>
          <a:stretch/>
        </p:blipFill>
        <p:spPr bwMode="auto">
          <a:xfrm>
            <a:off x="838200" y="1825624"/>
            <a:ext cx="5010150" cy="448627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F72FE5B7-3CCE-C976-230A-68B9D225F03A}"/>
              </a:ext>
            </a:extLst>
          </p:cNvPr>
          <p:cNvPicPr>
            <a:picLocks noChangeAspect="1"/>
          </p:cNvPicPr>
          <p:nvPr/>
        </p:nvPicPr>
        <p:blipFill rotWithShape="1">
          <a:blip r:embed="rId3"/>
          <a:srcRect l="23820" t="26590" r="45934" b="18259"/>
          <a:stretch/>
        </p:blipFill>
        <p:spPr bwMode="auto">
          <a:xfrm>
            <a:off x="6448424" y="1825624"/>
            <a:ext cx="4905375"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4517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C7435-DA7B-46D5-3ADA-2344282F1171}"/>
              </a:ext>
            </a:extLst>
          </p:cNvPr>
          <p:cNvSpPr>
            <a:spLocks noGrp="1"/>
          </p:cNvSpPr>
          <p:nvPr>
            <p:ph type="title"/>
          </p:nvPr>
        </p:nvSpPr>
        <p:spPr/>
        <p:txBody>
          <a:bodyPr>
            <a:normAutofit/>
          </a:bodyPr>
          <a:lstStyle/>
          <a:p>
            <a:r>
              <a:rPr lang="en-IN" sz="2800" dirty="0"/>
              <a:t>Border: T</a:t>
            </a:r>
            <a:r>
              <a:rPr lang="en-US" sz="2800" dirty="0"/>
              <a:t>he border shorthand CSS property sets an element's border. It sets the values of border-width, border-style, and border-color.</a:t>
            </a:r>
            <a:endParaRPr lang="en-IN" sz="2800" dirty="0"/>
          </a:p>
        </p:txBody>
      </p:sp>
      <p:sp>
        <p:nvSpPr>
          <p:cNvPr id="3" name="Content Placeholder 2">
            <a:extLst>
              <a:ext uri="{FF2B5EF4-FFF2-40B4-BE49-F238E27FC236}">
                <a16:creationId xmlns:a16="http://schemas.microsoft.com/office/drawing/2014/main" id="{7C0259BB-7A1F-AE55-F7E7-0DCFAB05ACEF}"/>
              </a:ext>
            </a:extLst>
          </p:cNvPr>
          <p:cNvSpPr>
            <a:spLocks noGrp="1"/>
          </p:cNvSpPr>
          <p:nvPr>
            <p:ph idx="1"/>
          </p:nvPr>
        </p:nvSpPr>
        <p:spPr/>
        <p:txBody>
          <a:bodyPr>
            <a:normAutofit fontScale="55000" lnSpcReduction="20000"/>
          </a:bodyPr>
          <a:lstStyle/>
          <a:p>
            <a:r>
              <a:rPr lang="en-IN" dirty="0"/>
              <a:t>/* style */</a:t>
            </a:r>
          </a:p>
          <a:p>
            <a:r>
              <a:rPr lang="en-IN" dirty="0"/>
              <a:t>border: solid;</a:t>
            </a:r>
          </a:p>
          <a:p>
            <a:endParaRPr lang="en-IN" dirty="0"/>
          </a:p>
          <a:p>
            <a:r>
              <a:rPr lang="en-IN" dirty="0"/>
              <a:t>/* width | style */</a:t>
            </a:r>
          </a:p>
          <a:p>
            <a:r>
              <a:rPr lang="en-IN" dirty="0"/>
              <a:t>border: 2px dotted;</a:t>
            </a:r>
          </a:p>
          <a:p>
            <a:endParaRPr lang="en-IN" dirty="0"/>
          </a:p>
          <a:p>
            <a:r>
              <a:rPr lang="en-IN" dirty="0"/>
              <a:t>/* style | </a:t>
            </a:r>
            <a:r>
              <a:rPr lang="en-IN" dirty="0" err="1"/>
              <a:t>color</a:t>
            </a:r>
            <a:r>
              <a:rPr lang="en-IN" dirty="0"/>
              <a:t> */</a:t>
            </a:r>
          </a:p>
          <a:p>
            <a:r>
              <a:rPr lang="en-IN" dirty="0"/>
              <a:t>border: outset #f33;</a:t>
            </a:r>
          </a:p>
          <a:p>
            <a:endParaRPr lang="en-IN" dirty="0"/>
          </a:p>
          <a:p>
            <a:r>
              <a:rPr lang="en-IN" dirty="0"/>
              <a:t>/* width | style | </a:t>
            </a:r>
            <a:r>
              <a:rPr lang="en-IN" dirty="0" err="1"/>
              <a:t>color</a:t>
            </a:r>
            <a:r>
              <a:rPr lang="en-IN" dirty="0"/>
              <a:t> */</a:t>
            </a:r>
          </a:p>
          <a:p>
            <a:r>
              <a:rPr lang="en-IN" dirty="0"/>
              <a:t>border: medium dashed green;</a:t>
            </a:r>
          </a:p>
          <a:p>
            <a:endParaRPr lang="en-IN" dirty="0"/>
          </a:p>
          <a:p>
            <a:r>
              <a:rPr lang="en-IN" dirty="0"/>
              <a:t>/* Global values */</a:t>
            </a:r>
          </a:p>
          <a:p>
            <a:r>
              <a:rPr lang="en-IN" dirty="0"/>
              <a:t>border: inherit;</a:t>
            </a:r>
          </a:p>
          <a:p>
            <a:r>
              <a:rPr lang="en-IN" dirty="0"/>
              <a:t>border: initial;</a:t>
            </a:r>
          </a:p>
        </p:txBody>
      </p:sp>
    </p:spTree>
    <p:extLst>
      <p:ext uri="{BB962C8B-B14F-4D97-AF65-F5344CB8AC3E}">
        <p14:creationId xmlns:p14="http://schemas.microsoft.com/office/powerpoint/2010/main" val="4245321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BB00-74F6-2FD1-3D87-8ED7AB0549EA}"/>
              </a:ext>
            </a:extLst>
          </p:cNvPr>
          <p:cNvSpPr>
            <a:spLocks noGrp="1"/>
          </p:cNvSpPr>
          <p:nvPr>
            <p:ph type="title"/>
          </p:nvPr>
        </p:nvSpPr>
        <p:spPr/>
        <p:txBody>
          <a:bodyPr/>
          <a:lstStyle/>
          <a:p>
            <a:r>
              <a:rPr lang="en-IN" dirty="0"/>
              <a:t>CSS box model</a:t>
            </a:r>
          </a:p>
        </p:txBody>
      </p:sp>
      <p:sp>
        <p:nvSpPr>
          <p:cNvPr id="3" name="Content Placeholder 2">
            <a:extLst>
              <a:ext uri="{FF2B5EF4-FFF2-40B4-BE49-F238E27FC236}">
                <a16:creationId xmlns:a16="http://schemas.microsoft.com/office/drawing/2014/main" id="{9468DD1B-4390-8D37-F46A-14BD2C6B3B17}"/>
              </a:ext>
            </a:extLst>
          </p:cNvPr>
          <p:cNvSpPr>
            <a:spLocks noGrp="1"/>
          </p:cNvSpPr>
          <p:nvPr>
            <p:ph idx="1"/>
          </p:nvPr>
        </p:nvSpPr>
        <p:spPr/>
        <p:txBody>
          <a:bodyPr/>
          <a:lstStyle/>
          <a:p>
            <a:endParaRPr lang="en-IN" dirty="0"/>
          </a:p>
        </p:txBody>
      </p:sp>
      <p:pic>
        <p:nvPicPr>
          <p:cNvPr id="1026" name="Picture 2" descr="CSS-Box-Model">
            <a:extLst>
              <a:ext uri="{FF2B5EF4-FFF2-40B4-BE49-F238E27FC236}">
                <a16:creationId xmlns:a16="http://schemas.microsoft.com/office/drawing/2014/main" id="{80946075-82C7-697D-DE32-7A664F505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4" y="1562100"/>
            <a:ext cx="11142661"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699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800C6-29C9-85A1-41CE-4CCF7A455038}"/>
              </a:ext>
            </a:extLst>
          </p:cNvPr>
          <p:cNvSpPr>
            <a:spLocks noGrp="1"/>
          </p:cNvSpPr>
          <p:nvPr>
            <p:ph idx="1"/>
          </p:nvPr>
        </p:nvSpPr>
        <p:spPr>
          <a:xfrm>
            <a:off x="171450" y="333375"/>
            <a:ext cx="11182350" cy="6248400"/>
          </a:xfrm>
        </p:spPr>
        <p:txBody>
          <a:bodyPr>
            <a:normAutofit/>
          </a:bodyPr>
          <a:lstStyle/>
          <a:p>
            <a:pPr marL="0" indent="0">
              <a:buNone/>
            </a:pPr>
            <a:r>
              <a:rPr lang="en-US" dirty="0"/>
              <a:t>Content</a:t>
            </a:r>
          </a:p>
          <a:p>
            <a:r>
              <a:rPr lang="en-US" dirty="0"/>
              <a:t>The content area consists of content like image, text, or other forms of media content. The height and width properties help to modify the box dimensions. </a:t>
            </a:r>
          </a:p>
          <a:p>
            <a:pPr marL="0" indent="0">
              <a:buNone/>
            </a:pPr>
            <a:endParaRPr lang="en-US" dirty="0"/>
          </a:p>
          <a:p>
            <a:r>
              <a:rPr lang="en-US" dirty="0"/>
              <a:t>The width CSS property sets an element's width. </a:t>
            </a:r>
            <a:r>
              <a:rPr lang="en-US" dirty="0">
                <a:solidFill>
                  <a:srgbClr val="FF0000"/>
                </a:solidFill>
              </a:rPr>
              <a:t>By default, it sets the width of the content area, but if box-sizing is set to border-box, it sets the width of the border area.</a:t>
            </a:r>
          </a:p>
          <a:p>
            <a:endParaRPr lang="en-US" dirty="0"/>
          </a:p>
          <a:p>
            <a:r>
              <a:rPr lang="en-US" dirty="0"/>
              <a:t>An example for the same is given in next slide</a:t>
            </a:r>
          </a:p>
          <a:p>
            <a:endParaRPr lang="en-US" dirty="0"/>
          </a:p>
          <a:p>
            <a:endParaRPr lang="en-US" dirty="0"/>
          </a:p>
        </p:txBody>
      </p:sp>
    </p:spTree>
    <p:extLst>
      <p:ext uri="{BB962C8B-B14F-4D97-AF65-F5344CB8AC3E}">
        <p14:creationId xmlns:p14="http://schemas.microsoft.com/office/powerpoint/2010/main" val="10079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1B7B-8F89-33D2-A4C7-5A93536B9249}"/>
              </a:ext>
            </a:extLst>
          </p:cNvPr>
          <p:cNvSpPr>
            <a:spLocks noGrp="1"/>
          </p:cNvSpPr>
          <p:nvPr>
            <p:ph type="title"/>
          </p:nvPr>
        </p:nvSpPr>
        <p:spPr/>
        <p:txBody>
          <a:bodyPr/>
          <a:lstStyle/>
          <a:p>
            <a:r>
              <a:rPr lang="en-US" dirty="0"/>
              <a:t>Basic CSS rule syntax</a:t>
            </a:r>
            <a:endParaRPr lang="en-IN" dirty="0"/>
          </a:p>
        </p:txBody>
      </p:sp>
      <p:sp>
        <p:nvSpPr>
          <p:cNvPr id="4" name="Content Placeholder 3">
            <a:extLst>
              <a:ext uri="{FF2B5EF4-FFF2-40B4-BE49-F238E27FC236}">
                <a16:creationId xmlns:a16="http://schemas.microsoft.com/office/drawing/2014/main" id="{05CEBC62-1662-54CB-680C-CD6E1D12DABF}"/>
              </a:ext>
            </a:extLst>
          </p:cNvPr>
          <p:cNvSpPr txBox="1">
            <a:spLocks noGrp="1"/>
          </p:cNvSpPr>
          <p:nvPr>
            <p:ph idx="1"/>
          </p:nvPr>
        </p:nvSpPr>
        <p:spPr>
          <a:xfrm>
            <a:off x="838200" y="1825625"/>
            <a:ext cx="10515600" cy="2555058"/>
          </a:xfrm>
          <a:prstGeom prst="rect">
            <a:avLst/>
          </a:prstGeom>
          <a:solidFill>
            <a:schemeClr val="bg1">
              <a:lumMod val="85000"/>
            </a:schemeClr>
          </a:solidFill>
          <a:ln w="19050">
            <a:solidFill>
              <a:schemeClr val="tx1"/>
            </a:solidFill>
          </a:ln>
        </p:spPr>
        <p:txBody>
          <a:bodyPr wrap="square" rtlCol="0">
            <a:spAutoFit/>
          </a:bodyPr>
          <a:lstStyle/>
          <a:p>
            <a:pPr marL="0" indent="0">
              <a:buNone/>
            </a:pPr>
            <a:r>
              <a:rPr lang="en-US" i="1" dirty="0">
                <a:latin typeface="Courier New" pitchFamily="49" charset="0"/>
                <a:cs typeface="Courier New" pitchFamily="49" charset="0"/>
              </a:rPr>
              <a:t>selector </a:t>
            </a:r>
            <a:r>
              <a:rPr lang="en-US" dirty="0">
                <a:latin typeface="Courier New" pitchFamily="49" charset="0"/>
                <a:cs typeface="Courier New" pitchFamily="49" charset="0"/>
              </a:rPr>
              <a:t>{</a:t>
            </a:r>
          </a:p>
          <a:p>
            <a:pPr marL="0" indent="0">
              <a:buNone/>
            </a:pPr>
            <a:r>
              <a:rPr lang="en-US" i="1" dirty="0">
                <a:latin typeface="Courier New" pitchFamily="49" charset="0"/>
                <a:cs typeface="Courier New" pitchFamily="49" charset="0"/>
              </a:rPr>
              <a:t>property</a:t>
            </a:r>
            <a:r>
              <a:rPr lang="en-US" dirty="0">
                <a:latin typeface="Courier New" pitchFamily="49" charset="0"/>
                <a:cs typeface="Courier New" pitchFamily="49" charset="0"/>
              </a:rPr>
              <a:t>: </a:t>
            </a:r>
            <a:r>
              <a:rPr lang="en-US" i="1" dirty="0">
                <a:latin typeface="Courier New" pitchFamily="49" charset="0"/>
                <a:cs typeface="Courier New" pitchFamily="49" charset="0"/>
              </a:rPr>
              <a:t>value</a:t>
            </a:r>
            <a:r>
              <a:rPr lang="en-US" dirty="0">
                <a:latin typeface="Courier New" pitchFamily="49" charset="0"/>
                <a:cs typeface="Courier New" pitchFamily="49" charset="0"/>
              </a:rPr>
              <a:t>;</a:t>
            </a:r>
          </a:p>
          <a:p>
            <a:pPr marL="0" indent="0">
              <a:buNone/>
            </a:pPr>
            <a:r>
              <a:rPr lang="en-US" i="1" dirty="0">
                <a:latin typeface="Courier New" pitchFamily="49" charset="0"/>
                <a:cs typeface="Courier New" pitchFamily="49" charset="0"/>
              </a:rPr>
              <a:t>property</a:t>
            </a:r>
            <a:r>
              <a:rPr lang="en-US" dirty="0">
                <a:latin typeface="Courier New" pitchFamily="49" charset="0"/>
                <a:cs typeface="Courier New" pitchFamily="49" charset="0"/>
              </a:rPr>
              <a:t>: </a:t>
            </a:r>
            <a:r>
              <a:rPr lang="en-US" i="1" dirty="0">
                <a:latin typeface="Courier New" pitchFamily="49" charset="0"/>
                <a:cs typeface="Courier New" pitchFamily="49" charset="0"/>
              </a:rPr>
              <a:t>value</a:t>
            </a:r>
            <a:r>
              <a:rPr lang="en-US" dirty="0">
                <a:latin typeface="Courier New" pitchFamily="49" charset="0"/>
                <a:cs typeface="Courier New" pitchFamily="49" charset="0"/>
              </a:rPr>
              <a:t>;</a:t>
            </a:r>
            <a:endParaRPr lang="en-US" i="1" dirty="0">
              <a:latin typeface="Courier New" pitchFamily="49" charset="0"/>
              <a:cs typeface="Courier New" pitchFamily="49" charset="0"/>
            </a:endParaRPr>
          </a:p>
          <a:p>
            <a:pPr marL="0" indent="0">
              <a:buNone/>
            </a:pPr>
            <a:r>
              <a:rPr lang="en-US" i="1" dirty="0">
                <a:latin typeface="Courier New" pitchFamily="49" charset="0"/>
                <a:cs typeface="Courier New" pitchFamily="49" charset="0"/>
              </a:rPr>
              <a:t>property: value;</a:t>
            </a:r>
          </a:p>
          <a:p>
            <a:pPr marL="0" indent="0">
              <a:buNone/>
            </a:pPr>
            <a:r>
              <a:rPr lang="en-US" i="1" dirty="0">
                <a:latin typeface="Courier New" pitchFamily="49" charset="0"/>
                <a:cs typeface="Courier New" pitchFamily="49" charset="0"/>
              </a:rPr>
              <a:t>}</a:t>
            </a:r>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6" name="TextBox 5">
            <a:extLst>
              <a:ext uri="{FF2B5EF4-FFF2-40B4-BE49-F238E27FC236}">
                <a16:creationId xmlns:a16="http://schemas.microsoft.com/office/drawing/2014/main" id="{812F6021-5ABE-04C5-CEC2-4BB709E4B9CC}"/>
              </a:ext>
            </a:extLst>
          </p:cNvPr>
          <p:cNvSpPr txBox="1"/>
          <p:nvPr/>
        </p:nvSpPr>
        <p:spPr>
          <a:xfrm>
            <a:off x="571499" y="4615438"/>
            <a:ext cx="11020425" cy="1200329"/>
          </a:xfrm>
          <a:prstGeom prst="rect">
            <a:avLst/>
          </a:prstGeom>
          <a:noFill/>
        </p:spPr>
        <p:txBody>
          <a:bodyPr wrap="square">
            <a:spAutoFit/>
          </a:bodyPr>
          <a:lstStyle/>
          <a:p>
            <a:r>
              <a:rPr lang="en-US" sz="2400" dirty="0"/>
              <a:t>A CSS file consists of one or more </a:t>
            </a:r>
            <a:r>
              <a:rPr lang="en-US" sz="2400" b="1" dirty="0"/>
              <a:t>rules</a:t>
            </a:r>
          </a:p>
          <a:p>
            <a:r>
              <a:rPr lang="en-US" sz="2400" dirty="0"/>
              <a:t>Each rule starts with a </a:t>
            </a:r>
            <a:r>
              <a:rPr lang="en-US" sz="2400" b="1" dirty="0"/>
              <a:t>selector </a:t>
            </a:r>
          </a:p>
          <a:p>
            <a:r>
              <a:rPr lang="en-US" sz="2400" dirty="0"/>
              <a:t>A selector specifies an HTML element(s) and then applies style </a:t>
            </a:r>
            <a:r>
              <a:rPr lang="en-US" sz="2400" b="1" dirty="0"/>
              <a:t>properties </a:t>
            </a:r>
            <a:r>
              <a:rPr lang="en-US" sz="2400" dirty="0"/>
              <a:t>to them</a:t>
            </a:r>
          </a:p>
        </p:txBody>
      </p:sp>
      <p:pic>
        <p:nvPicPr>
          <p:cNvPr id="7170" name="Picture 2" descr="CSS p declaration color red">
            <a:extLst>
              <a:ext uri="{FF2B5EF4-FFF2-40B4-BE49-F238E27FC236}">
                <a16:creationId xmlns:a16="http://schemas.microsoft.com/office/drawing/2014/main" id="{8EC147A7-EC08-10D9-8127-46B1CB9E2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975" y="1825624"/>
            <a:ext cx="5143500" cy="2555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383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56F15DA-9038-BBDA-F7FD-728362BD1830}"/>
              </a:ext>
            </a:extLst>
          </p:cNvPr>
          <p:cNvGraphicFramePr>
            <a:graphicFrameLocks noGrp="1"/>
          </p:cNvGraphicFramePr>
          <p:nvPr>
            <p:ph idx="1"/>
            <p:extLst>
              <p:ext uri="{D42A27DB-BD31-4B8C-83A1-F6EECF244321}">
                <p14:modId xmlns:p14="http://schemas.microsoft.com/office/powerpoint/2010/main" val="1006502299"/>
              </p:ext>
            </p:extLst>
          </p:nvPr>
        </p:nvGraphicFramePr>
        <p:xfrm>
          <a:off x="838200" y="476250"/>
          <a:ext cx="10515600" cy="6115050"/>
        </p:xfrm>
        <a:graphic>
          <a:graphicData uri="http://schemas.openxmlformats.org/drawingml/2006/table">
            <a:tbl>
              <a:tblPr firstRow="1" bandRow="1">
                <a:tableStyleId>{ED083AE6-46FA-4A59-8FB0-9F97EB10719F}</a:tableStyleId>
              </a:tblPr>
              <a:tblGrid>
                <a:gridCol w="2628900">
                  <a:extLst>
                    <a:ext uri="{9D8B030D-6E8A-4147-A177-3AD203B41FA5}">
                      <a16:colId xmlns:a16="http://schemas.microsoft.com/office/drawing/2014/main" val="315662721"/>
                    </a:ext>
                  </a:extLst>
                </a:gridCol>
                <a:gridCol w="2628900">
                  <a:extLst>
                    <a:ext uri="{9D8B030D-6E8A-4147-A177-3AD203B41FA5}">
                      <a16:colId xmlns:a16="http://schemas.microsoft.com/office/drawing/2014/main" val="2337269687"/>
                    </a:ext>
                  </a:extLst>
                </a:gridCol>
                <a:gridCol w="2628900">
                  <a:extLst>
                    <a:ext uri="{9D8B030D-6E8A-4147-A177-3AD203B41FA5}">
                      <a16:colId xmlns:a16="http://schemas.microsoft.com/office/drawing/2014/main" val="3355002774"/>
                    </a:ext>
                  </a:extLst>
                </a:gridCol>
                <a:gridCol w="2628900">
                  <a:extLst>
                    <a:ext uri="{9D8B030D-6E8A-4147-A177-3AD203B41FA5}">
                      <a16:colId xmlns:a16="http://schemas.microsoft.com/office/drawing/2014/main" val="274258500"/>
                    </a:ext>
                  </a:extLst>
                </a:gridCol>
              </a:tblGrid>
              <a:tr h="6115050">
                <a:tc>
                  <a:txBody>
                    <a:bodyPr/>
                    <a:lstStyle/>
                    <a:p>
                      <a:r>
                        <a:rPr lang="en-IN" sz="2800" b="0" i="0" kern="1200" dirty="0">
                          <a:solidFill>
                            <a:schemeClr val="tx1"/>
                          </a:solidFill>
                          <a:effectLst/>
                          <a:latin typeface="+mn-lt"/>
                          <a:ea typeface="+mn-ea"/>
                          <a:cs typeface="+mn-cs"/>
                        </a:rPr>
                        <a:t>.div1 {</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  width: 300px;</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  height: 100px;</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  border: 1px solid blue;</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 </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a:t>
                      </a:r>
                    </a:p>
                    <a:p>
                      <a:endParaRPr lang="en-IN" dirty="0"/>
                    </a:p>
                  </a:txBody>
                  <a:tcPr/>
                </a:tc>
                <a:tc>
                  <a:txBody>
                    <a:bodyPr/>
                    <a:lstStyle/>
                    <a:p>
                      <a:r>
                        <a:rPr lang="en-IN" sz="2800" b="0" i="0" kern="1200" dirty="0">
                          <a:solidFill>
                            <a:schemeClr val="tx1"/>
                          </a:solidFill>
                          <a:effectLst/>
                          <a:latin typeface="+mn-lt"/>
                          <a:ea typeface="+mn-ea"/>
                          <a:cs typeface="+mn-cs"/>
                        </a:rPr>
                        <a:t>.div2 {</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  width: 300px;</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  height: 100px;</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  padding: 50px;</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  border: 1px solid red;</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a:t>
                      </a:r>
                      <a:endParaRPr lang="en-IN" sz="2800" dirty="0"/>
                    </a:p>
                  </a:txBody>
                  <a:tcPr/>
                </a:tc>
                <a:tc>
                  <a:txBody>
                    <a:bodyPr/>
                    <a:lstStyle/>
                    <a:p>
                      <a:r>
                        <a:rPr lang="en-IN" sz="2800" b="0" i="0" kern="1200" dirty="0">
                          <a:solidFill>
                            <a:schemeClr val="tx1"/>
                          </a:solidFill>
                          <a:effectLst/>
                          <a:latin typeface="+mn-lt"/>
                          <a:ea typeface="+mn-ea"/>
                          <a:cs typeface="+mn-cs"/>
                        </a:rPr>
                        <a:t>.div1 {</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  width: 300px;</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  height: 100px;</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  border: 1px solid blue;</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  box-sizing: border-box;</a:t>
                      </a:r>
                      <a:br>
                        <a:rPr lang="en-IN" sz="2800" b="0" i="0" kern="1200" dirty="0">
                          <a:solidFill>
                            <a:schemeClr val="tx1"/>
                          </a:solidFill>
                          <a:effectLst/>
                          <a:latin typeface="+mn-lt"/>
                          <a:ea typeface="+mn-ea"/>
                          <a:cs typeface="+mn-cs"/>
                        </a:rPr>
                      </a:br>
                      <a:r>
                        <a:rPr lang="en-IN" sz="2800" b="0" i="0" kern="1200" dirty="0">
                          <a:solidFill>
                            <a:schemeClr val="tx1"/>
                          </a:solidFill>
                          <a:effectLst/>
                          <a:latin typeface="+mn-lt"/>
                          <a:ea typeface="+mn-ea"/>
                          <a:cs typeface="+mn-cs"/>
                        </a:rPr>
                        <a:t>}</a:t>
                      </a:r>
                      <a:endParaRPr lang="en-IN" sz="2800" dirty="0"/>
                    </a:p>
                  </a:txBody>
                  <a:tcPr/>
                </a:tc>
                <a:tc>
                  <a:txBody>
                    <a:bodyPr/>
                    <a:lstStyle/>
                    <a:p>
                      <a:endParaRPr lang="en-IN" dirty="0"/>
                    </a:p>
                  </a:txBody>
                  <a:tcPr/>
                </a:tc>
                <a:extLst>
                  <a:ext uri="{0D108BD9-81ED-4DB2-BD59-A6C34878D82A}">
                    <a16:rowId xmlns:a16="http://schemas.microsoft.com/office/drawing/2014/main" val="2943645009"/>
                  </a:ext>
                </a:extLst>
              </a:tr>
            </a:tbl>
          </a:graphicData>
        </a:graphic>
      </p:graphicFrame>
      <p:pic>
        <p:nvPicPr>
          <p:cNvPr id="5" name="Picture 4">
            <a:extLst>
              <a:ext uri="{FF2B5EF4-FFF2-40B4-BE49-F238E27FC236}">
                <a16:creationId xmlns:a16="http://schemas.microsoft.com/office/drawing/2014/main" id="{24A0C925-EB07-4282-B36D-2C4C32694094}"/>
              </a:ext>
            </a:extLst>
          </p:cNvPr>
          <p:cNvPicPr>
            <a:picLocks noChangeAspect="1"/>
          </p:cNvPicPr>
          <p:nvPr/>
        </p:nvPicPr>
        <p:blipFill rotWithShape="1">
          <a:blip r:embed="rId2"/>
          <a:srcRect l="50298" t="43727" r="4056" b="6441"/>
          <a:stretch/>
        </p:blipFill>
        <p:spPr bwMode="auto">
          <a:xfrm>
            <a:off x="8737600" y="428625"/>
            <a:ext cx="3454400" cy="3213102"/>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4D4380BD-99EA-A6F1-65A4-CC5F54CEBCDB}"/>
              </a:ext>
            </a:extLst>
          </p:cNvPr>
          <p:cNvPicPr>
            <a:picLocks noChangeAspect="1"/>
          </p:cNvPicPr>
          <p:nvPr/>
        </p:nvPicPr>
        <p:blipFill rotWithShape="1">
          <a:blip r:embed="rId3"/>
          <a:srcRect l="49745" t="39393" b="33228"/>
          <a:stretch/>
        </p:blipFill>
        <p:spPr bwMode="auto">
          <a:xfrm>
            <a:off x="5989320" y="4768850"/>
            <a:ext cx="2880360" cy="18224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97687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2BAA-DEC5-55A6-ADA0-99D7027237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1E1036-AB35-1A3D-6A3F-E20590C65D0C}"/>
              </a:ext>
            </a:extLst>
          </p:cNvPr>
          <p:cNvSpPr>
            <a:spLocks noGrp="1"/>
          </p:cNvSpPr>
          <p:nvPr>
            <p:ph idx="1"/>
          </p:nvPr>
        </p:nvSpPr>
        <p:spPr/>
        <p:txBody>
          <a:bodyPr/>
          <a:lstStyle/>
          <a:p>
            <a:pPr marL="0" indent="0">
              <a:buNone/>
            </a:pPr>
            <a:r>
              <a:rPr lang="en-US" dirty="0"/>
              <a:t>Padding</a:t>
            </a:r>
          </a:p>
          <a:p>
            <a:r>
              <a:rPr lang="en-US" dirty="0"/>
              <a:t>The padding area is the space around the content area and within the border-box. It can be applied to all sides of the box or to the specific, selected side(s) - top, right, bottom, and/or left.</a:t>
            </a:r>
          </a:p>
          <a:p>
            <a:r>
              <a:rPr lang="en-US" dirty="0"/>
              <a:t>The thickness of the padding is determined by the padding-top, padding-right, padding-bottom, padding-left, and shorthand padding properties.</a:t>
            </a:r>
          </a:p>
          <a:p>
            <a:endParaRPr lang="en-IN" dirty="0"/>
          </a:p>
        </p:txBody>
      </p:sp>
    </p:spTree>
    <p:extLst>
      <p:ext uri="{BB962C8B-B14F-4D97-AF65-F5344CB8AC3E}">
        <p14:creationId xmlns:p14="http://schemas.microsoft.com/office/powerpoint/2010/main" val="245285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B9D4-F72D-4FD8-749A-4E39F18F86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5689A1-0CD5-A248-17CE-2333C5C37B9A}"/>
              </a:ext>
            </a:extLst>
          </p:cNvPr>
          <p:cNvSpPr>
            <a:spLocks noGrp="1"/>
          </p:cNvSpPr>
          <p:nvPr>
            <p:ph idx="1"/>
          </p:nvPr>
        </p:nvSpPr>
        <p:spPr/>
        <p:txBody>
          <a:bodyPr>
            <a:normAutofit/>
          </a:bodyPr>
          <a:lstStyle/>
          <a:p>
            <a:pPr marL="0" indent="0">
              <a:buNone/>
            </a:pPr>
            <a:r>
              <a:rPr lang="en-US" dirty="0"/>
              <a:t>Border</a:t>
            </a:r>
          </a:p>
          <a:p>
            <a:r>
              <a:rPr lang="en-US" dirty="0"/>
              <a:t>The border area surrounds the padding and the content, and can be applied to all the sides of the box or to selected side(s) - top, right, bottom, and/or left.</a:t>
            </a:r>
            <a:endParaRPr lang="en-IN" dirty="0"/>
          </a:p>
          <a:p>
            <a:pPr marL="0" indent="0">
              <a:buNone/>
            </a:pPr>
            <a:endParaRPr lang="en-US" dirty="0"/>
          </a:p>
        </p:txBody>
      </p:sp>
    </p:spTree>
    <p:extLst>
      <p:ext uri="{BB962C8B-B14F-4D97-AF65-F5344CB8AC3E}">
        <p14:creationId xmlns:p14="http://schemas.microsoft.com/office/powerpoint/2010/main" val="4129373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AF07-6E48-10C3-5042-1653CE607C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F4F1CE-2637-A804-9F05-FDEBD2DD36FC}"/>
              </a:ext>
            </a:extLst>
          </p:cNvPr>
          <p:cNvSpPr>
            <a:spLocks noGrp="1"/>
          </p:cNvSpPr>
          <p:nvPr>
            <p:ph idx="1"/>
          </p:nvPr>
        </p:nvSpPr>
        <p:spPr/>
        <p:txBody>
          <a:bodyPr/>
          <a:lstStyle/>
          <a:p>
            <a:pPr marL="0" indent="0">
              <a:buNone/>
            </a:pPr>
            <a:r>
              <a:rPr lang="en-US" dirty="0"/>
              <a:t>Margin</a:t>
            </a:r>
          </a:p>
          <a:p>
            <a:r>
              <a:rPr lang="en-US" dirty="0"/>
              <a:t>The margin area consists of space between the border and the margin. The margin does not possess its own background color and is completely transparent. It shows the background color of the element, like the body element.</a:t>
            </a:r>
            <a:endParaRPr lang="en-IN" dirty="0"/>
          </a:p>
          <a:p>
            <a:pPr marL="0" indent="0">
              <a:buNone/>
            </a:pPr>
            <a:endParaRPr lang="en-US" dirty="0"/>
          </a:p>
          <a:p>
            <a:r>
              <a:rPr lang="en-US" dirty="0"/>
              <a:t>The size of the margin area is determined by the margin-top, margin-right, margin-bottom, margin-left, and shorthand margin properties. When margin collapsing occurs, the margin area is not clearly defined since margins are shared between boxes.</a:t>
            </a:r>
            <a:endParaRPr lang="en-IN" dirty="0"/>
          </a:p>
        </p:txBody>
      </p:sp>
    </p:spTree>
    <p:extLst>
      <p:ext uri="{BB962C8B-B14F-4D97-AF65-F5344CB8AC3E}">
        <p14:creationId xmlns:p14="http://schemas.microsoft.com/office/powerpoint/2010/main" val="4161715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B637-E31B-D005-9E60-A42BD7EF3E77}"/>
              </a:ext>
            </a:extLst>
          </p:cNvPr>
          <p:cNvSpPr>
            <a:spLocks noGrp="1"/>
          </p:cNvSpPr>
          <p:nvPr>
            <p:ph type="title"/>
          </p:nvPr>
        </p:nvSpPr>
        <p:spPr/>
        <p:txBody>
          <a:bodyPr/>
          <a:lstStyle/>
          <a:p>
            <a:r>
              <a:rPr lang="en-IN" dirty="0"/>
              <a:t>display property</a:t>
            </a:r>
          </a:p>
        </p:txBody>
      </p:sp>
      <p:sp>
        <p:nvSpPr>
          <p:cNvPr id="3" name="Content Placeholder 2">
            <a:extLst>
              <a:ext uri="{FF2B5EF4-FFF2-40B4-BE49-F238E27FC236}">
                <a16:creationId xmlns:a16="http://schemas.microsoft.com/office/drawing/2014/main" id="{55EE2607-D0E8-B245-61A6-101D3BA04EA3}"/>
              </a:ext>
            </a:extLst>
          </p:cNvPr>
          <p:cNvSpPr>
            <a:spLocks noGrp="1"/>
          </p:cNvSpPr>
          <p:nvPr>
            <p:ph idx="1"/>
          </p:nvPr>
        </p:nvSpPr>
        <p:spPr/>
        <p:txBody>
          <a:bodyPr/>
          <a:lstStyle/>
          <a:p>
            <a:r>
              <a:rPr lang="en-US" dirty="0"/>
              <a:t>The display CSS property sets whether an element is treated as a </a:t>
            </a:r>
            <a:r>
              <a:rPr lang="en-US" dirty="0">
                <a:solidFill>
                  <a:srgbClr val="FF0000"/>
                </a:solidFill>
              </a:rPr>
              <a:t>block or inline element </a:t>
            </a:r>
            <a:r>
              <a:rPr lang="en-US" dirty="0"/>
              <a:t>and the layout used for its children, such as </a:t>
            </a:r>
            <a:r>
              <a:rPr lang="en-US" dirty="0">
                <a:solidFill>
                  <a:srgbClr val="FF0000"/>
                </a:solidFill>
              </a:rPr>
              <a:t>flow layout, grid or flex.</a:t>
            </a:r>
          </a:p>
          <a:p>
            <a:r>
              <a:rPr lang="en-US" u="sng" dirty="0"/>
              <a:t>Outside properties</a:t>
            </a:r>
          </a:p>
          <a:p>
            <a:endParaRPr lang="en-US" dirty="0"/>
          </a:p>
          <a:p>
            <a:r>
              <a:rPr lang="en-US" dirty="0" err="1"/>
              <a:t>display:block</a:t>
            </a:r>
            <a:endParaRPr lang="en-US" dirty="0"/>
          </a:p>
          <a:p>
            <a:endParaRPr lang="en-US" dirty="0"/>
          </a:p>
          <a:p>
            <a:r>
              <a:rPr lang="en-US" dirty="0"/>
              <a:t>The element generates a block element box, generating line breaks both before and after the element when in the normal flow.</a:t>
            </a:r>
            <a:endParaRPr lang="en-IN" dirty="0"/>
          </a:p>
        </p:txBody>
      </p:sp>
      <p:pic>
        <p:nvPicPr>
          <p:cNvPr id="4" name="Picture 3">
            <a:extLst>
              <a:ext uri="{FF2B5EF4-FFF2-40B4-BE49-F238E27FC236}">
                <a16:creationId xmlns:a16="http://schemas.microsoft.com/office/drawing/2014/main" id="{4F7F4D92-5D36-B01E-0BA7-6CEA651C1E0E}"/>
              </a:ext>
            </a:extLst>
          </p:cNvPr>
          <p:cNvPicPr>
            <a:picLocks noChangeAspect="1"/>
          </p:cNvPicPr>
          <p:nvPr/>
        </p:nvPicPr>
        <p:blipFill rotWithShape="1">
          <a:blip r:embed="rId2"/>
          <a:srcRect l="49524" t="40772" r="24330" b="46425"/>
          <a:stretch/>
        </p:blipFill>
        <p:spPr bwMode="auto">
          <a:xfrm>
            <a:off x="4438649" y="3908424"/>
            <a:ext cx="4295775" cy="9874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05059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B6FF-B720-1185-40CB-0FBDF4253A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52355F-288D-4393-78BE-C454E831155D}"/>
              </a:ext>
            </a:extLst>
          </p:cNvPr>
          <p:cNvSpPr>
            <a:spLocks noGrp="1"/>
          </p:cNvSpPr>
          <p:nvPr>
            <p:ph idx="1"/>
          </p:nvPr>
        </p:nvSpPr>
        <p:spPr/>
        <p:txBody>
          <a:bodyPr/>
          <a:lstStyle/>
          <a:p>
            <a:r>
              <a:rPr lang="en-IN" dirty="0" err="1"/>
              <a:t>display:inline</a:t>
            </a:r>
            <a:endParaRPr lang="en-IN" dirty="0"/>
          </a:p>
          <a:p>
            <a:endParaRPr lang="en-IN" dirty="0"/>
          </a:p>
          <a:p>
            <a:endParaRPr lang="en-IN" dirty="0"/>
          </a:p>
          <a:p>
            <a:endParaRPr lang="en-IN" dirty="0"/>
          </a:p>
          <a:p>
            <a:r>
              <a:rPr lang="en-IN" dirty="0" err="1"/>
              <a:t>display:inline-block</a:t>
            </a:r>
            <a:endParaRPr lang="en-IN" dirty="0"/>
          </a:p>
          <a:p>
            <a:endParaRPr lang="en-IN" dirty="0"/>
          </a:p>
          <a:p>
            <a:endParaRPr lang="en-IN" dirty="0"/>
          </a:p>
        </p:txBody>
      </p:sp>
      <p:pic>
        <p:nvPicPr>
          <p:cNvPr id="4" name="Picture 3">
            <a:extLst>
              <a:ext uri="{FF2B5EF4-FFF2-40B4-BE49-F238E27FC236}">
                <a16:creationId xmlns:a16="http://schemas.microsoft.com/office/drawing/2014/main" id="{2B2F7507-4DA8-D7F9-0378-0B5F4F614AAC}"/>
              </a:ext>
            </a:extLst>
          </p:cNvPr>
          <p:cNvPicPr>
            <a:picLocks noChangeAspect="1"/>
          </p:cNvPicPr>
          <p:nvPr/>
        </p:nvPicPr>
        <p:blipFill rotWithShape="1">
          <a:blip r:embed="rId2"/>
          <a:srcRect l="51850" t="27969" r="26214" b="57456"/>
          <a:stretch/>
        </p:blipFill>
        <p:spPr bwMode="auto">
          <a:xfrm>
            <a:off x="4362449" y="3606800"/>
            <a:ext cx="2771775" cy="1035916"/>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DC378384-16FE-BBE9-D577-5E6943E34390}"/>
              </a:ext>
            </a:extLst>
          </p:cNvPr>
          <p:cNvPicPr>
            <a:picLocks noChangeAspect="1"/>
          </p:cNvPicPr>
          <p:nvPr/>
        </p:nvPicPr>
        <p:blipFill rotWithShape="1">
          <a:blip r:embed="rId3"/>
          <a:srcRect l="50964" t="65590" r="26324" b="17274"/>
          <a:stretch/>
        </p:blipFill>
        <p:spPr bwMode="auto">
          <a:xfrm>
            <a:off x="3495674" y="1887538"/>
            <a:ext cx="4010025" cy="11414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3684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D870C-9901-BF1F-A229-A2BDEC38C398}"/>
              </a:ext>
            </a:extLst>
          </p:cNvPr>
          <p:cNvSpPr>
            <a:spLocks noGrp="1"/>
          </p:cNvSpPr>
          <p:nvPr>
            <p:ph idx="1"/>
          </p:nvPr>
        </p:nvSpPr>
        <p:spPr>
          <a:xfrm>
            <a:off x="838200" y="485775"/>
            <a:ext cx="10515600" cy="5691188"/>
          </a:xfrm>
        </p:spPr>
        <p:txBody>
          <a:bodyPr/>
          <a:lstStyle/>
          <a:p>
            <a:r>
              <a:rPr lang="en-IN" u="sng" dirty="0"/>
              <a:t>Inside Properties</a:t>
            </a:r>
          </a:p>
          <a:p>
            <a:r>
              <a:rPr lang="en-IN" dirty="0"/>
              <a:t>display: flex</a:t>
            </a:r>
          </a:p>
          <a:p>
            <a:r>
              <a:rPr lang="en-IN" dirty="0"/>
              <a:t>display: flow</a:t>
            </a:r>
          </a:p>
          <a:p>
            <a:r>
              <a:rPr lang="en-IN" dirty="0" err="1"/>
              <a:t>display:grid</a:t>
            </a:r>
            <a:endParaRPr lang="en-IN" dirty="0"/>
          </a:p>
        </p:txBody>
      </p:sp>
    </p:spTree>
    <p:extLst>
      <p:ext uri="{BB962C8B-B14F-4D97-AF65-F5344CB8AC3E}">
        <p14:creationId xmlns:p14="http://schemas.microsoft.com/office/powerpoint/2010/main" val="399214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1DA3-F1B3-6F16-1945-2D7B97CECC7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478F288D-11E2-B0CC-C137-2F0BAEE6A678}"/>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BE4D74A3-2BA8-40AE-94B7-A025D571DA2A}"/>
              </a:ext>
            </a:extLst>
          </p:cNvPr>
          <p:cNvSpPr txBox="1"/>
          <p:nvPr/>
        </p:nvSpPr>
        <p:spPr>
          <a:xfrm>
            <a:off x="838200" y="1320800"/>
            <a:ext cx="9801225" cy="5078313"/>
          </a:xfrm>
          <a:prstGeom prst="rect">
            <a:avLst/>
          </a:prstGeom>
          <a:solidFill>
            <a:schemeClr val="bg2">
              <a:lumMod val="90000"/>
            </a:schemeClr>
          </a:solidFill>
          <a:ln w="19050">
            <a:solidFill>
              <a:schemeClr val="tx1"/>
            </a:solidFill>
          </a:ln>
        </p:spPr>
        <p:txBody>
          <a:bodyPr wrap="square" rtlCol="0">
            <a:spAutoFit/>
          </a:bodyPr>
          <a:lstStyle/>
          <a:p>
            <a:r>
              <a:rPr lang="en-US" sz="3600" dirty="0">
                <a:latin typeface="Courier New" pitchFamily="49" charset="0"/>
                <a:cs typeface="Courier New" pitchFamily="49" charset="0"/>
              </a:rPr>
              <a:t>p {</a:t>
            </a:r>
          </a:p>
          <a:p>
            <a:r>
              <a:rPr lang="en-US" sz="3600" dirty="0">
                <a:solidFill>
                  <a:srgbClr val="FF0000"/>
                </a:solidFill>
                <a:latin typeface="Courier New" pitchFamily="49" charset="0"/>
                <a:cs typeface="Courier New" pitchFamily="49" charset="0"/>
              </a:rPr>
              <a:t>font-family: sans-serif;</a:t>
            </a:r>
          </a:p>
          <a:p>
            <a:r>
              <a:rPr lang="en-US" sz="3600" dirty="0">
                <a:latin typeface="Courier New" pitchFamily="49" charset="0"/>
                <a:cs typeface="Courier New" pitchFamily="49" charset="0"/>
              </a:rPr>
              <a:t>}</a:t>
            </a:r>
          </a:p>
          <a:p>
            <a:r>
              <a:rPr lang="en-US" sz="3600" dirty="0">
                <a:latin typeface="Courier New" pitchFamily="49" charset="0"/>
                <a:cs typeface="Courier New" pitchFamily="49" charset="0"/>
              </a:rPr>
              <a:t>#xyz{ </a:t>
            </a:r>
          </a:p>
          <a:p>
            <a:r>
              <a:rPr lang="en-US" sz="3600" dirty="0">
                <a:solidFill>
                  <a:srgbClr val="FF0000"/>
                </a:solidFill>
                <a:latin typeface="Courier New" pitchFamily="49" charset="0"/>
                <a:cs typeface="Courier New" pitchFamily="49" charset="0"/>
              </a:rPr>
              <a:t>color: red;</a:t>
            </a:r>
          </a:p>
          <a:p>
            <a:r>
              <a:rPr lang="en-US" sz="3600" dirty="0">
                <a:latin typeface="Courier New" pitchFamily="49" charset="0"/>
                <a:cs typeface="Courier New" pitchFamily="49" charset="0"/>
              </a:rPr>
              <a:t>}</a:t>
            </a:r>
          </a:p>
          <a:p>
            <a:r>
              <a:rPr lang="en-US" sz="3600" dirty="0" err="1">
                <a:latin typeface="Courier New" pitchFamily="49" charset="0"/>
                <a:cs typeface="Courier New" pitchFamily="49" charset="0"/>
              </a:rPr>
              <a:t>abc</a:t>
            </a:r>
            <a:r>
              <a:rPr lang="en-US" sz="3600" dirty="0">
                <a:latin typeface="Courier New" pitchFamily="49" charset="0"/>
                <a:cs typeface="Courier New" pitchFamily="49" charset="0"/>
              </a:rPr>
              <a:t>{ </a:t>
            </a:r>
          </a:p>
          <a:p>
            <a:r>
              <a:rPr lang="en-IN" sz="3600" dirty="0">
                <a:solidFill>
                  <a:srgbClr val="FF0000"/>
                </a:solidFill>
                <a:latin typeface="SFMono-Regular"/>
              </a:rPr>
              <a:t>font-style: italic;</a:t>
            </a:r>
            <a:endParaRPr lang="en-US" sz="3600" dirty="0">
              <a:solidFill>
                <a:srgbClr val="FF0000"/>
              </a:solidFill>
              <a:latin typeface="Courier New" pitchFamily="49" charset="0"/>
              <a:cs typeface="Courier New" pitchFamily="49" charset="0"/>
            </a:endParaRPr>
          </a:p>
          <a:p>
            <a:r>
              <a:rPr lang="en-US" sz="3600" dirty="0">
                <a:latin typeface="Courier New" pitchFamily="49" charset="0"/>
                <a:cs typeface="Courier New" pitchFamily="49" charset="0"/>
              </a:rPr>
              <a:t>}</a:t>
            </a:r>
            <a:r>
              <a:rPr lang="en-US" dirty="0">
                <a:latin typeface="Courier New" pitchFamily="49" charset="0"/>
                <a:cs typeface="Courier New" pitchFamily="49" charset="0"/>
              </a:rPr>
              <a:t>								  </a:t>
            </a:r>
            <a:endParaRPr lang="en-US" i="1" dirty="0">
              <a:solidFill>
                <a:schemeClr val="tx1">
                  <a:lumMod val="50000"/>
                  <a:lumOff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246324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97FB-1E12-003F-DA85-1A2F71ED6B9F}"/>
              </a:ext>
            </a:extLst>
          </p:cNvPr>
          <p:cNvSpPr>
            <a:spLocks noGrp="1"/>
          </p:cNvSpPr>
          <p:nvPr>
            <p:ph type="title"/>
          </p:nvPr>
        </p:nvSpPr>
        <p:spPr/>
        <p:txBody>
          <a:bodyPr/>
          <a:lstStyle/>
          <a:p>
            <a:r>
              <a:rPr lang="en-IN" dirty="0"/>
              <a:t>3 ways of writing </a:t>
            </a:r>
            <a:r>
              <a:rPr lang="en-IN" dirty="0" err="1"/>
              <a:t>css</a:t>
            </a:r>
            <a:endParaRPr lang="en-IN" dirty="0"/>
          </a:p>
        </p:txBody>
      </p:sp>
      <p:sp>
        <p:nvSpPr>
          <p:cNvPr id="3" name="Content Placeholder 2">
            <a:extLst>
              <a:ext uri="{FF2B5EF4-FFF2-40B4-BE49-F238E27FC236}">
                <a16:creationId xmlns:a16="http://schemas.microsoft.com/office/drawing/2014/main" id="{72B53F2C-EA1B-B222-479A-C25EA0CDF7A2}"/>
              </a:ext>
            </a:extLst>
          </p:cNvPr>
          <p:cNvSpPr>
            <a:spLocks noGrp="1"/>
          </p:cNvSpPr>
          <p:nvPr>
            <p:ph idx="1"/>
          </p:nvPr>
        </p:nvSpPr>
        <p:spPr/>
        <p:txBody>
          <a:bodyPr/>
          <a:lstStyle/>
          <a:p>
            <a:r>
              <a:rPr lang="en-IN" sz="4000" dirty="0"/>
              <a:t>Inline</a:t>
            </a:r>
          </a:p>
          <a:p>
            <a:r>
              <a:rPr lang="en-IN" sz="4000" dirty="0"/>
              <a:t>Internal</a:t>
            </a:r>
          </a:p>
          <a:p>
            <a:r>
              <a:rPr lang="en-IN" sz="4000" dirty="0"/>
              <a:t>external</a:t>
            </a:r>
          </a:p>
          <a:p>
            <a:endParaRPr lang="en-IN" dirty="0"/>
          </a:p>
        </p:txBody>
      </p:sp>
    </p:spTree>
    <p:extLst>
      <p:ext uri="{BB962C8B-B14F-4D97-AF65-F5344CB8AC3E}">
        <p14:creationId xmlns:p14="http://schemas.microsoft.com/office/powerpoint/2010/main" val="9174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9C47-8799-7582-4786-536AE6D2BED3}"/>
              </a:ext>
            </a:extLst>
          </p:cNvPr>
          <p:cNvSpPr>
            <a:spLocks noGrp="1"/>
          </p:cNvSpPr>
          <p:nvPr>
            <p:ph type="title"/>
          </p:nvPr>
        </p:nvSpPr>
        <p:spPr/>
        <p:txBody>
          <a:bodyPr/>
          <a:lstStyle/>
          <a:p>
            <a:r>
              <a:rPr lang="en-IN" dirty="0"/>
              <a:t>Inline CSS</a:t>
            </a:r>
          </a:p>
        </p:txBody>
      </p:sp>
      <p:sp>
        <p:nvSpPr>
          <p:cNvPr id="3" name="Content Placeholder 2">
            <a:extLst>
              <a:ext uri="{FF2B5EF4-FFF2-40B4-BE49-F238E27FC236}">
                <a16:creationId xmlns:a16="http://schemas.microsoft.com/office/drawing/2014/main" id="{367F60C0-4C25-EF25-EDE5-021D945A02F9}"/>
              </a:ext>
            </a:extLst>
          </p:cNvPr>
          <p:cNvSpPr>
            <a:spLocks noGrp="1"/>
          </p:cNvSpPr>
          <p:nvPr>
            <p:ph idx="1"/>
          </p:nvPr>
        </p:nvSpPr>
        <p:spPr/>
        <p:txBody>
          <a:bodyPr/>
          <a:lstStyle/>
          <a:p>
            <a:r>
              <a:rPr lang="en-IN" dirty="0"/>
              <a:t>Rule is written in the tag itself and </a:t>
            </a:r>
            <a:r>
              <a:rPr lang="en-US" dirty="0"/>
              <a:t>You can apply these rules only to that element</a:t>
            </a:r>
          </a:p>
          <a:p>
            <a:r>
              <a:rPr lang="en-US" dirty="0"/>
              <a:t>Use</a:t>
            </a:r>
            <a:r>
              <a:rPr lang="en-US" dirty="0">
                <a:solidFill>
                  <a:srgbClr val="FF0000"/>
                </a:solidFill>
              </a:rPr>
              <a:t> style attribute</a:t>
            </a:r>
            <a:r>
              <a:rPr lang="en-US" dirty="0"/>
              <a:t> to do it.</a:t>
            </a:r>
          </a:p>
          <a:p>
            <a:endParaRPr lang="en-US" dirty="0"/>
          </a:p>
          <a:p>
            <a:endParaRPr lang="en-US" dirty="0"/>
          </a:p>
          <a:p>
            <a:r>
              <a:rPr lang="en-US" sz="2800" dirty="0"/>
              <a:t>Higher precedence than embedded or linked styles</a:t>
            </a:r>
          </a:p>
          <a:p>
            <a:r>
              <a:rPr lang="en-US" sz="2800" dirty="0"/>
              <a:t>Used for one-time overrides and styling a particular element</a:t>
            </a:r>
          </a:p>
          <a:p>
            <a:r>
              <a:rPr lang="en-US" sz="2800" i="1" dirty="0"/>
              <a:t>Bad style </a:t>
            </a:r>
            <a:r>
              <a:rPr lang="en-US" sz="2800" dirty="0"/>
              <a:t>and should be avoided when possible (</a:t>
            </a:r>
            <a:r>
              <a:rPr lang="en-US" sz="2800" b="1" dirty="0"/>
              <a:t>why</a:t>
            </a:r>
            <a:r>
              <a:rPr lang="en-US" sz="2800" dirty="0"/>
              <a:t>?)</a:t>
            </a:r>
            <a:endParaRPr lang="en-US" sz="2400" dirty="0"/>
          </a:p>
          <a:p>
            <a:endParaRPr lang="en-US" dirty="0"/>
          </a:p>
          <a:p>
            <a:endParaRPr lang="en-IN" dirty="0"/>
          </a:p>
        </p:txBody>
      </p:sp>
    </p:spTree>
    <p:extLst>
      <p:ext uri="{BB962C8B-B14F-4D97-AF65-F5344CB8AC3E}">
        <p14:creationId xmlns:p14="http://schemas.microsoft.com/office/powerpoint/2010/main" val="257346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8E94-0472-34A4-18D0-BF78DEC37EDF}"/>
              </a:ext>
            </a:extLst>
          </p:cNvPr>
          <p:cNvSpPr>
            <a:spLocks noGrp="1"/>
          </p:cNvSpPr>
          <p:nvPr>
            <p:ph type="title"/>
          </p:nvPr>
        </p:nvSpPr>
        <p:spPr/>
        <p:txBody>
          <a:bodyPr/>
          <a:lstStyle/>
          <a:p>
            <a:r>
              <a:rPr lang="en-IN" dirty="0"/>
              <a:t>Example</a:t>
            </a:r>
          </a:p>
        </p:txBody>
      </p:sp>
      <p:sp>
        <p:nvSpPr>
          <p:cNvPr id="4" name="Content Placeholder 3">
            <a:extLst>
              <a:ext uri="{FF2B5EF4-FFF2-40B4-BE49-F238E27FC236}">
                <a16:creationId xmlns:a16="http://schemas.microsoft.com/office/drawing/2014/main" id="{E7F89482-C2CE-CE07-7D4C-E69F96AA8BDF}"/>
              </a:ext>
            </a:extLst>
          </p:cNvPr>
          <p:cNvSpPr txBox="1">
            <a:spLocks noGrp="1"/>
          </p:cNvSpPr>
          <p:nvPr>
            <p:ph idx="1"/>
          </p:nvPr>
        </p:nvSpPr>
        <p:spPr>
          <a:xfrm>
            <a:off x="838200" y="1825625"/>
            <a:ext cx="10515600" cy="1910779"/>
          </a:xfrm>
          <a:prstGeom prst="rect">
            <a:avLst/>
          </a:prstGeom>
          <a:solidFill>
            <a:schemeClr val="accent6">
              <a:lumMod val="40000"/>
              <a:lumOff val="60000"/>
            </a:schemeClr>
          </a:solidFill>
          <a:ln w="19050">
            <a:solidFill>
              <a:schemeClr val="tx1"/>
            </a:solidFill>
          </a:ln>
        </p:spPr>
        <p:txBody>
          <a:bodyPr wrap="square" rtlCol="0">
            <a:spAutoFit/>
          </a:bodyPr>
          <a:lstStyle/>
          <a:p>
            <a:pPr marL="0" indent="0">
              <a:buNone/>
            </a:pPr>
            <a:r>
              <a:rPr lang="en-US" dirty="0">
                <a:latin typeface="Courier New" pitchFamily="49" charset="0"/>
                <a:cs typeface="Courier New" pitchFamily="49" charset="0"/>
              </a:rPr>
              <a:t>&lt;p </a:t>
            </a:r>
            <a:r>
              <a:rPr lang="en-US" b="1" dirty="0">
                <a:latin typeface="Courier New" pitchFamily="49" charset="0"/>
                <a:cs typeface="Courier New" pitchFamily="49" charset="0"/>
              </a:rPr>
              <a:t>style="font-family: sans-serif; color: red;"</a:t>
            </a:r>
            <a:r>
              <a:rPr lang="en-US" dirty="0">
                <a:latin typeface="Courier New" pitchFamily="49" charset="0"/>
                <a:cs typeface="Courier New" pitchFamily="49" charset="0"/>
              </a:rPr>
              <a:t>&gt;</a:t>
            </a:r>
          </a:p>
          <a:p>
            <a:pPr marL="0" indent="0">
              <a:buNone/>
            </a:pPr>
            <a:r>
              <a:rPr lang="en-US" dirty="0">
                <a:latin typeface="Courier New" pitchFamily="49" charset="0"/>
                <a:cs typeface="Courier New" pitchFamily="49" charset="0"/>
              </a:rPr>
              <a:t>This is a paragraph</a:t>
            </a:r>
          </a:p>
          <a:p>
            <a:pPr marL="0" indent="0">
              <a:buNone/>
            </a:pPr>
            <a:r>
              <a:rPr lang="en-US" dirty="0">
                <a:latin typeface="Courier New" pitchFamily="49" charset="0"/>
                <a:cs typeface="Courier New" pitchFamily="49" charset="0"/>
              </a:rPr>
              <a:t>&lt;/p&gt; 												</a:t>
            </a:r>
            <a:endParaRPr lang="en-US" i="1" dirty="0">
              <a:solidFill>
                <a:schemeClr val="tx1">
                  <a:lumMod val="50000"/>
                  <a:lumOff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2337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4AFC-EE2A-E536-CA8A-74A5E29F0A3A}"/>
              </a:ext>
            </a:extLst>
          </p:cNvPr>
          <p:cNvSpPr>
            <a:spLocks noGrp="1"/>
          </p:cNvSpPr>
          <p:nvPr>
            <p:ph type="title"/>
          </p:nvPr>
        </p:nvSpPr>
        <p:spPr/>
        <p:txBody>
          <a:bodyPr/>
          <a:lstStyle/>
          <a:p>
            <a:r>
              <a:rPr lang="en-IN" dirty="0"/>
              <a:t>Internal CSS</a:t>
            </a:r>
          </a:p>
        </p:txBody>
      </p:sp>
      <p:sp>
        <p:nvSpPr>
          <p:cNvPr id="3" name="Content Placeholder 2">
            <a:extLst>
              <a:ext uri="{FF2B5EF4-FFF2-40B4-BE49-F238E27FC236}">
                <a16:creationId xmlns:a16="http://schemas.microsoft.com/office/drawing/2014/main" id="{23323D34-9EC7-3B0C-07A3-EFEEB70FC8F8}"/>
              </a:ext>
            </a:extLst>
          </p:cNvPr>
          <p:cNvSpPr>
            <a:spLocks noGrp="1"/>
          </p:cNvSpPr>
          <p:nvPr>
            <p:ph idx="1"/>
          </p:nvPr>
        </p:nvSpPr>
        <p:spPr/>
        <p:txBody>
          <a:bodyPr/>
          <a:lstStyle/>
          <a:p>
            <a:r>
              <a:rPr lang="en-US" dirty="0"/>
              <a:t>You simply put the CSS code within the &lt;head&gt; &lt;/head&gt; tags of each HTML file you want to style.</a:t>
            </a:r>
          </a:p>
          <a:p>
            <a:r>
              <a:rPr lang="en-US" dirty="0"/>
              <a:t>Use </a:t>
            </a:r>
            <a:r>
              <a:rPr lang="en-US" dirty="0">
                <a:solidFill>
                  <a:srgbClr val="FF0000"/>
                </a:solidFill>
              </a:rPr>
              <a:t>style tag </a:t>
            </a:r>
            <a:r>
              <a:rPr lang="en-US" dirty="0"/>
              <a:t>to do it</a:t>
            </a:r>
            <a:endParaRPr lang="en-IN" dirty="0"/>
          </a:p>
        </p:txBody>
      </p:sp>
    </p:spTree>
    <p:extLst>
      <p:ext uri="{BB962C8B-B14F-4D97-AF65-F5344CB8AC3E}">
        <p14:creationId xmlns:p14="http://schemas.microsoft.com/office/powerpoint/2010/main" val="1665686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2662</Words>
  <Application>Microsoft Office PowerPoint</Application>
  <PresentationFormat>Widescreen</PresentationFormat>
  <Paragraphs>377</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Calibri Light</vt:lpstr>
      <vt:lpstr>Consolas</vt:lpstr>
      <vt:lpstr>Courier New</vt:lpstr>
      <vt:lpstr>SFMono-Regular</vt:lpstr>
      <vt:lpstr>Times New Roman</vt:lpstr>
      <vt:lpstr>Wingdings</vt:lpstr>
      <vt:lpstr>Office Theme</vt:lpstr>
      <vt:lpstr>Cascading style sheets</vt:lpstr>
      <vt:lpstr>The good, the bad and the… ugly!</vt:lpstr>
      <vt:lpstr>Cascading style sheet</vt:lpstr>
      <vt:lpstr>Basic CSS rule syntax</vt:lpstr>
      <vt:lpstr>Example</vt:lpstr>
      <vt:lpstr>3 ways of writing css</vt:lpstr>
      <vt:lpstr>Inline CSS</vt:lpstr>
      <vt:lpstr>Example</vt:lpstr>
      <vt:lpstr>Internal CSS</vt:lpstr>
      <vt:lpstr>Example</vt:lpstr>
      <vt:lpstr>External Style sheet:</vt:lpstr>
      <vt:lpstr>Selectors</vt:lpstr>
      <vt:lpstr>PowerPoint Presentation</vt:lpstr>
      <vt:lpstr>Some child selectors</vt:lpstr>
      <vt:lpstr>PowerPoint Presentation</vt:lpstr>
      <vt:lpstr>PowerPoint Presentation</vt:lpstr>
      <vt:lpstr>PowerPoint Presentation</vt:lpstr>
      <vt:lpstr>Additional selectors</vt:lpstr>
      <vt:lpstr>Comments in CSS</vt:lpstr>
      <vt:lpstr>Some exercises to solve: Identify where to use the following rules?</vt:lpstr>
      <vt:lpstr>The font property</vt:lpstr>
      <vt:lpstr>font family: The font-family CSS property specifies a prioritized list of one or more font family names and/or generic family names for the selected element.</vt:lpstr>
      <vt:lpstr>font style: The font-style CSS property sets whether a font should be styled with a normal, italic, or oblique face from its font-family.</vt:lpstr>
      <vt:lpstr>font size : The font-size CSS property sets the size of the font</vt:lpstr>
      <vt:lpstr>font weight : The font-weight CSS property sets the weight (or boldness) of the font</vt:lpstr>
      <vt:lpstr>Line height: The line-height CSS property sets the height of a line box. It's commonly used to set the distance between lines of text</vt:lpstr>
      <vt:lpstr>shorthand property font</vt:lpstr>
      <vt:lpstr>background:The background shorthand CSS property sets all background style properties at once, such as color, image, origin and size, or repeat method. </vt:lpstr>
      <vt:lpstr>PowerPoint Presentation</vt:lpstr>
      <vt:lpstr>The background-attachment CSS property sets whether a background image's position is fixed within the viewport, or scrolls with its containing block.</vt:lpstr>
      <vt:lpstr>The background-image CSS property sets one or more background images on an element.</vt:lpstr>
      <vt:lpstr>The background-position CSS property sets the initial position for each background image. The position is relative to the position layer set by background-origin.</vt:lpstr>
      <vt:lpstr>The background-size CSS property sets the size of the element's background image. The image can be left to its natural size, stretched, or constrained to fit the available space.</vt:lpstr>
      <vt:lpstr>PowerPoint Presentation</vt:lpstr>
      <vt:lpstr>The background-repeat CSS property sets how background images are repeated. A background image can be repeated along the horizontal and vertical axes, or not repeated at all.</vt:lpstr>
      <vt:lpstr>PowerPoint Presentation</vt:lpstr>
      <vt:lpstr>Border: The border shorthand CSS property sets an element's border. It sets the values of border-width, border-style, and border-color.</vt:lpstr>
      <vt:lpstr>CSS box model</vt:lpstr>
      <vt:lpstr>PowerPoint Presentation</vt:lpstr>
      <vt:lpstr>PowerPoint Presentation</vt:lpstr>
      <vt:lpstr>PowerPoint Presentation</vt:lpstr>
      <vt:lpstr>PowerPoint Presentation</vt:lpstr>
      <vt:lpstr>PowerPoint Presentation</vt:lpstr>
      <vt:lpstr>display property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sheets</dc:title>
  <dc:creator>viji zuber</dc:creator>
  <cp:lastModifiedBy>viji zuber</cp:lastModifiedBy>
  <cp:revision>24</cp:revision>
  <dcterms:created xsi:type="dcterms:W3CDTF">2023-01-03T10:29:34Z</dcterms:created>
  <dcterms:modified xsi:type="dcterms:W3CDTF">2023-01-09T05:30:17Z</dcterms:modified>
</cp:coreProperties>
</file>