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4"/>
  </p:notesMasterIdLst>
  <p:handoutMasterIdLst>
    <p:handoutMasterId r:id="rId15"/>
  </p:handoutMasterIdLst>
  <p:sldIdLst>
    <p:sldId id="256" r:id="rId6"/>
    <p:sldId id="271" r:id="rId7"/>
    <p:sldId id="272" r:id="rId8"/>
    <p:sldId id="273" r:id="rId9"/>
    <p:sldId id="274" r:id="rId10"/>
    <p:sldId id="275" r:id="rId11"/>
    <p:sldId id="276" r:id="rId12"/>
    <p:sldId id="277"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06" d="100"/>
          <a:sy n="106" d="100"/>
        </p:scale>
        <p:origin x="758"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8/16/2021</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pPr>
              <a:defRPr/>
            </a:pPr>
            <a:r>
              <a:rPr lang="en-US" sz="2800" b="1" dirty="0">
                <a:solidFill>
                  <a:schemeClr val="bg1">
                    <a:lumMod val="10000"/>
                  </a:schemeClr>
                </a:solidFill>
              </a:rPr>
              <a:t>ONLINE BANKING SYSTEM</a:t>
            </a:r>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EF69497-3434-498F-BDCD-17C975967BB2}"/>
              </a:ext>
            </a:extLst>
          </p:cNvPr>
          <p:cNvGraphicFramePr>
            <a:graphicFrameLocks noGrp="1"/>
          </p:cNvGraphicFramePr>
          <p:nvPr>
            <p:ph idx="1"/>
            <p:extLst>
              <p:ext uri="{D42A27DB-BD31-4B8C-83A1-F6EECF244321}">
                <p14:modId xmlns:p14="http://schemas.microsoft.com/office/powerpoint/2010/main" val="1393862047"/>
              </p:ext>
            </p:extLst>
          </p:nvPr>
        </p:nvGraphicFramePr>
        <p:xfrm>
          <a:off x="269878" y="1830070"/>
          <a:ext cx="8615360" cy="1783080"/>
        </p:xfrm>
        <a:graphic>
          <a:graphicData uri="http://schemas.openxmlformats.org/drawingml/2006/table">
            <a:tbl>
              <a:tblPr firstRow="1" bandRow="1">
                <a:tableStyleId>{5C22544A-7EE6-4342-B048-85BDC9FD1C3A}</a:tableStyleId>
              </a:tblPr>
              <a:tblGrid>
                <a:gridCol w="1723072">
                  <a:extLst>
                    <a:ext uri="{9D8B030D-6E8A-4147-A177-3AD203B41FA5}">
                      <a16:colId xmlns:a16="http://schemas.microsoft.com/office/drawing/2014/main" val="2649215880"/>
                    </a:ext>
                  </a:extLst>
                </a:gridCol>
                <a:gridCol w="1723072">
                  <a:extLst>
                    <a:ext uri="{9D8B030D-6E8A-4147-A177-3AD203B41FA5}">
                      <a16:colId xmlns:a16="http://schemas.microsoft.com/office/drawing/2014/main" val="3318806684"/>
                    </a:ext>
                  </a:extLst>
                </a:gridCol>
                <a:gridCol w="1723072">
                  <a:extLst>
                    <a:ext uri="{9D8B030D-6E8A-4147-A177-3AD203B41FA5}">
                      <a16:colId xmlns:a16="http://schemas.microsoft.com/office/drawing/2014/main" val="1140246112"/>
                    </a:ext>
                  </a:extLst>
                </a:gridCol>
                <a:gridCol w="1723072">
                  <a:extLst>
                    <a:ext uri="{9D8B030D-6E8A-4147-A177-3AD203B41FA5}">
                      <a16:colId xmlns:a16="http://schemas.microsoft.com/office/drawing/2014/main" val="4210546603"/>
                    </a:ext>
                  </a:extLst>
                </a:gridCol>
                <a:gridCol w="1723072">
                  <a:extLst>
                    <a:ext uri="{9D8B030D-6E8A-4147-A177-3AD203B41FA5}">
                      <a16:colId xmlns:a16="http://schemas.microsoft.com/office/drawing/2014/main" val="3738446485"/>
                    </a:ext>
                  </a:extLst>
                </a:gridCol>
              </a:tblGrid>
              <a:tr h="370840">
                <a:tc>
                  <a:txBody>
                    <a:bodyPr/>
                    <a:lstStyle/>
                    <a:p>
                      <a:r>
                        <a:rPr lang="en-US" dirty="0"/>
                        <a:t>Team Lead</a:t>
                      </a:r>
                      <a:endParaRPr lang="en-IN" dirty="0"/>
                    </a:p>
                  </a:txBody>
                  <a:tcPr/>
                </a:tc>
                <a:tc>
                  <a:txBody>
                    <a:bodyPr/>
                    <a:lstStyle/>
                    <a:p>
                      <a:r>
                        <a:rPr lang="en-US" dirty="0"/>
                        <a:t>Team Member</a:t>
                      </a:r>
                      <a:endParaRPr lang="en-IN" dirty="0"/>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dirty="0"/>
                        <a:t>Team Member</a:t>
                      </a:r>
                      <a:endParaRPr lang="en-IN" dirty="0"/>
                    </a:p>
                    <a:p>
                      <a:endParaRPr lang="en-IN" dirty="0"/>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dirty="0"/>
                        <a:t>Team Member</a:t>
                      </a:r>
                      <a:endParaRPr lang="en-IN" dirty="0"/>
                    </a:p>
                    <a:p>
                      <a:endParaRPr lang="en-IN" dirty="0"/>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dirty="0"/>
                        <a:t>Team Member</a:t>
                      </a:r>
                      <a:endParaRPr lang="en-IN" dirty="0"/>
                    </a:p>
                    <a:p>
                      <a:endParaRPr lang="en-IN" dirty="0"/>
                    </a:p>
                  </a:txBody>
                  <a:tcPr/>
                </a:tc>
                <a:extLst>
                  <a:ext uri="{0D108BD9-81ED-4DB2-BD59-A6C34878D82A}">
                    <a16:rowId xmlns:a16="http://schemas.microsoft.com/office/drawing/2014/main" val="306307947"/>
                  </a:ext>
                </a:extLst>
              </a:tr>
              <a:tr h="370840">
                <a:tc>
                  <a:txBody>
                    <a:bodyPr/>
                    <a:lstStyle/>
                    <a:p>
                      <a:r>
                        <a:rPr lang="en-US" dirty="0"/>
                        <a:t>Harshit Verma</a:t>
                      </a:r>
                    </a:p>
                    <a:p>
                      <a:endParaRPr lang="en-US" dirty="0"/>
                    </a:p>
                    <a:p>
                      <a:endParaRPr lang="en-US" dirty="0"/>
                    </a:p>
                    <a:p>
                      <a:r>
                        <a:rPr lang="en-US" dirty="0"/>
                        <a:t>10683301</a:t>
                      </a:r>
                    </a:p>
                    <a:p>
                      <a:endParaRPr lang="en-IN" dirty="0"/>
                    </a:p>
                  </a:txBody>
                  <a:tcPr/>
                </a:tc>
                <a:tc>
                  <a:txBody>
                    <a:bodyPr/>
                    <a:lstStyle/>
                    <a:p>
                      <a:r>
                        <a:rPr lang="en-US" dirty="0"/>
                        <a:t>Pritesh Gavhane</a:t>
                      </a:r>
                    </a:p>
                    <a:p>
                      <a:endParaRPr lang="en-US" dirty="0"/>
                    </a:p>
                    <a:p>
                      <a:endParaRPr lang="en-US" dirty="0"/>
                    </a:p>
                    <a:p>
                      <a:r>
                        <a:rPr lang="en-US" dirty="0"/>
                        <a:t>10684055</a:t>
                      </a:r>
                      <a:endParaRPr lang="en-IN" dirty="0"/>
                    </a:p>
                  </a:txBody>
                  <a:tcPr/>
                </a:tc>
                <a:tc>
                  <a:txBody>
                    <a:bodyPr/>
                    <a:lstStyle/>
                    <a:p>
                      <a:r>
                        <a:rPr lang="en-US" dirty="0"/>
                        <a:t>Ponugoti Sai Nikhila</a:t>
                      </a:r>
                    </a:p>
                    <a:p>
                      <a:endParaRPr lang="en-US" dirty="0"/>
                    </a:p>
                    <a:p>
                      <a:r>
                        <a:rPr lang="en-US" dirty="0"/>
                        <a:t>10683742</a:t>
                      </a:r>
                      <a:endParaRPr lang="en-IN" dirty="0"/>
                    </a:p>
                  </a:txBody>
                  <a:tcPr/>
                </a:tc>
                <a:tc>
                  <a:txBody>
                    <a:bodyPr/>
                    <a:lstStyle/>
                    <a:p>
                      <a:r>
                        <a:rPr lang="en-US" dirty="0"/>
                        <a:t>Himanshu Pundir</a:t>
                      </a:r>
                    </a:p>
                    <a:p>
                      <a:endParaRPr lang="en-US" dirty="0"/>
                    </a:p>
                    <a:p>
                      <a:endParaRPr lang="en-US" dirty="0"/>
                    </a:p>
                    <a:p>
                      <a:r>
                        <a:rPr lang="en-US" dirty="0"/>
                        <a:t>10683468</a:t>
                      </a:r>
                      <a:endParaRPr lang="en-IN" dirty="0"/>
                    </a:p>
                  </a:txBody>
                  <a:tcPr/>
                </a:tc>
                <a:tc>
                  <a:txBody>
                    <a:bodyPr/>
                    <a:lstStyle/>
                    <a:p>
                      <a:r>
                        <a:rPr lang="en-US" dirty="0"/>
                        <a:t>Gopikrishna Revindran</a:t>
                      </a:r>
                    </a:p>
                    <a:p>
                      <a:endParaRPr lang="en-US" dirty="0"/>
                    </a:p>
                    <a:p>
                      <a:r>
                        <a:rPr lang="en-US" dirty="0"/>
                        <a:t>10684076</a:t>
                      </a:r>
                      <a:endParaRPr lang="en-IN" dirty="0"/>
                    </a:p>
                  </a:txBody>
                  <a:tcPr/>
                </a:tc>
                <a:extLst>
                  <a:ext uri="{0D108BD9-81ED-4DB2-BD59-A6C34878D82A}">
                    <a16:rowId xmlns:a16="http://schemas.microsoft.com/office/drawing/2014/main" val="2683763795"/>
                  </a:ext>
                </a:extLst>
              </a:tr>
            </a:tbl>
          </a:graphicData>
        </a:graphic>
      </p:graphicFrame>
      <p:sp>
        <p:nvSpPr>
          <p:cNvPr id="3" name="Title 2"/>
          <p:cNvSpPr>
            <a:spLocks noGrp="1"/>
          </p:cNvSpPr>
          <p:nvPr>
            <p:ph type="title"/>
          </p:nvPr>
        </p:nvSpPr>
        <p:spPr/>
        <p:txBody>
          <a:bodyPr/>
          <a:lstStyle/>
          <a:p>
            <a:r>
              <a:rPr lang="en-US" dirty="0"/>
              <a:t>Our Team- “Team A.C.H.I.E.V.E.R.S”</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B5D8C5-6EFF-43ED-AD8C-1061EEF07EDA}"/>
              </a:ext>
            </a:extLst>
          </p:cNvPr>
          <p:cNvSpPr>
            <a:spLocks noGrp="1"/>
          </p:cNvSpPr>
          <p:nvPr>
            <p:ph idx="1"/>
          </p:nvPr>
        </p:nvSpPr>
        <p:spPr/>
        <p:txBody>
          <a:bodyPr/>
          <a:lstStyle/>
          <a:p>
            <a:pPr>
              <a:buFont typeface="Arial" panose="020B0604020202020204" pitchFamily="34" charset="0"/>
              <a:buChar char="•"/>
            </a:pPr>
            <a:r>
              <a:rPr lang="en-US" dirty="0">
                <a:solidFill>
                  <a:schemeClr val="bg1">
                    <a:lumMod val="10000"/>
                  </a:schemeClr>
                </a:solidFill>
              </a:rPr>
              <a:t>Online banking system is specifically developed for internet banking for balance enquiry, funds transfer to another account, change of profile information and account statement.</a:t>
            </a:r>
          </a:p>
          <a:p>
            <a:pPr>
              <a:buFont typeface="Arial" panose="020B0604020202020204" pitchFamily="34" charset="0"/>
              <a:buChar char="•"/>
            </a:pPr>
            <a:r>
              <a:rPr lang="en-US" dirty="0"/>
              <a:t>The traditional way of maintaining details of a user in a bank was to enter the details and record them. </a:t>
            </a:r>
            <a:endParaRPr lang="en-US" dirty="0">
              <a:solidFill>
                <a:schemeClr val="bg1">
                  <a:lumMod val="10000"/>
                </a:schemeClr>
              </a:solidFill>
            </a:endParaRPr>
          </a:p>
          <a:p>
            <a:pPr>
              <a:buFont typeface="Arial" panose="020B0604020202020204" pitchFamily="34" charset="0"/>
              <a:buChar char="•"/>
            </a:pPr>
            <a:r>
              <a:rPr lang="en-US" dirty="0"/>
              <a:t>Every time the user needs to perform some transaction they have to go to bank and perform the necessary actions, which may not be so feasible all the time.</a:t>
            </a:r>
            <a:endParaRPr lang="en-IN" dirty="0">
              <a:solidFill>
                <a:schemeClr val="bg1">
                  <a:lumMod val="10000"/>
                </a:schemeClr>
              </a:solidFill>
            </a:endParaRPr>
          </a:p>
        </p:txBody>
      </p:sp>
      <p:sp>
        <p:nvSpPr>
          <p:cNvPr id="3" name="Title 2">
            <a:extLst>
              <a:ext uri="{FF2B5EF4-FFF2-40B4-BE49-F238E27FC236}">
                <a16:creationId xmlns:a16="http://schemas.microsoft.com/office/drawing/2014/main" id="{40879E60-0659-4A9F-94A8-AFF9548E87B5}"/>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19801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6F4C38-07BD-4874-9FAC-21F9FBF6BDBA}"/>
              </a:ext>
            </a:extLst>
          </p:cNvPr>
          <p:cNvSpPr>
            <a:spLocks noGrp="1"/>
          </p:cNvSpPr>
          <p:nvPr>
            <p:ph idx="1"/>
          </p:nvPr>
        </p:nvSpPr>
        <p:spPr/>
        <p:txBody>
          <a:bodyPr/>
          <a:lstStyle/>
          <a:p>
            <a:pPr>
              <a:buFont typeface="Arial" panose="020B0604020202020204" pitchFamily="34" charset="0"/>
              <a:buChar char="•"/>
            </a:pPr>
            <a:r>
              <a:rPr lang="en-US" dirty="0"/>
              <a:t>As a one stop solution for the stated problem, we provide an automation for banking system through Internet.</a:t>
            </a:r>
          </a:p>
          <a:p>
            <a:pPr>
              <a:buFont typeface="Arial" panose="020B0604020202020204" pitchFamily="34" charset="0"/>
              <a:buChar char="•"/>
            </a:pPr>
            <a:r>
              <a:rPr lang="en-US" dirty="0"/>
              <a:t>The aim is not only automation but also a better customer experience by providing a User Interface which is easily comprehendible by any person. </a:t>
            </a:r>
          </a:p>
          <a:p>
            <a:pPr>
              <a:buFont typeface="Arial" panose="020B0604020202020204" pitchFamily="34" charset="0"/>
              <a:buChar char="•"/>
            </a:pPr>
            <a:r>
              <a:rPr lang="en-US" dirty="0"/>
              <a:t>The website should also provide customer support so that the users get responded to their queries immediately and maintain the transparency so that the users should be aware of all the charges associated with the transaction.</a:t>
            </a:r>
            <a:endParaRPr lang="en-IN" dirty="0"/>
          </a:p>
        </p:txBody>
      </p:sp>
      <p:sp>
        <p:nvSpPr>
          <p:cNvPr id="3" name="Title 2">
            <a:extLst>
              <a:ext uri="{FF2B5EF4-FFF2-40B4-BE49-F238E27FC236}">
                <a16:creationId xmlns:a16="http://schemas.microsoft.com/office/drawing/2014/main" id="{8BF75925-A83A-4D68-93C1-8EF057C9408F}"/>
              </a:ext>
            </a:extLst>
          </p:cNvPr>
          <p:cNvSpPr>
            <a:spLocks noGrp="1"/>
          </p:cNvSpPr>
          <p:nvPr>
            <p:ph type="title"/>
          </p:nvPr>
        </p:nvSpPr>
        <p:spPr/>
        <p:txBody>
          <a:bodyPr/>
          <a:lstStyle/>
          <a:p>
            <a:r>
              <a:rPr lang="en-US" dirty="0"/>
              <a:t>Our Take On The Problem</a:t>
            </a:r>
            <a:endParaRPr lang="en-IN" dirty="0"/>
          </a:p>
        </p:txBody>
      </p:sp>
    </p:spTree>
    <p:extLst>
      <p:ext uri="{BB962C8B-B14F-4D97-AF65-F5344CB8AC3E}">
        <p14:creationId xmlns:p14="http://schemas.microsoft.com/office/powerpoint/2010/main" val="262220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5FD64A-6C3F-498E-A0BF-BD42895902E2}"/>
              </a:ext>
            </a:extLst>
          </p:cNvPr>
          <p:cNvSpPr>
            <a:spLocks noGrp="1"/>
          </p:cNvSpPr>
          <p:nvPr>
            <p:ph idx="1"/>
          </p:nvPr>
        </p:nvSpPr>
        <p:spPr/>
        <p:txBody>
          <a:bodyPr/>
          <a:lstStyle/>
          <a:p>
            <a:pPr marL="0" indent="0">
              <a:buNone/>
            </a:pPr>
            <a:r>
              <a:rPr lang="en-US" sz="2800" b="1" dirty="0">
                <a:latin typeface="Calibri Light" panose="020F0302020204030204" pitchFamily="34" charset="0"/>
                <a:cs typeface="Calibri Light" panose="020F0302020204030204" pitchFamily="34" charset="0"/>
              </a:rPr>
              <a:t>       </a:t>
            </a:r>
            <a:r>
              <a:rPr lang="en-US" sz="2000" b="1" dirty="0">
                <a:latin typeface="Calibri Light" panose="020F0302020204030204" pitchFamily="34" charset="0"/>
                <a:cs typeface="Calibri Light" panose="020F0302020204030204" pitchFamily="34" charset="0"/>
              </a:rPr>
              <a:t>Agile Methodology:</a:t>
            </a:r>
            <a:endParaRPr lang="en-US" sz="1800" b="1" dirty="0">
              <a:latin typeface="Calibri Light" panose="020F0302020204030204" pitchFamily="34" charset="0"/>
              <a:cs typeface="Calibri Light" panose="020F0302020204030204" pitchFamily="34" charset="0"/>
            </a:endParaRPr>
          </a:p>
          <a:p>
            <a:pPr lvl="5">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Project Roadmap Creation-</a:t>
            </a:r>
          </a:p>
          <a:p>
            <a:pPr lvl="6">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Planned for a basic solution and decided what technologies we can use to deliver our solution.</a:t>
            </a:r>
          </a:p>
          <a:p>
            <a:pPr marL="1365044" lvl="6" indent="0">
              <a:buNone/>
            </a:pPr>
            <a:endParaRPr lang="en-US" sz="1400" dirty="0">
              <a:solidFill>
                <a:srgbClr val="000000"/>
              </a:solidFill>
              <a:latin typeface="Calibri Light" panose="020F0302020204030204" pitchFamily="34" charset="0"/>
              <a:cs typeface="Calibri Light" panose="020F0302020204030204" pitchFamily="34" charset="0"/>
            </a:endParaRPr>
          </a:p>
          <a:p>
            <a:pPr lvl="5">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Sprint Planning-</a:t>
            </a:r>
          </a:p>
          <a:p>
            <a:pPr lvl="6">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Divided tasks in sprints and tried to get it all done within decided timeframe.</a:t>
            </a:r>
          </a:p>
          <a:p>
            <a:pPr marL="1365044" lvl="6" indent="0">
              <a:buNone/>
            </a:pPr>
            <a:endParaRPr lang="en-US" sz="1400" dirty="0">
              <a:solidFill>
                <a:srgbClr val="000000"/>
              </a:solidFill>
              <a:latin typeface="Calibri Light" panose="020F0302020204030204" pitchFamily="34" charset="0"/>
              <a:cs typeface="Calibri Light" panose="020F0302020204030204" pitchFamily="34" charset="0"/>
            </a:endParaRPr>
          </a:p>
          <a:p>
            <a:pPr lvl="5">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Daily Stand-Ups(Online)-</a:t>
            </a:r>
          </a:p>
          <a:p>
            <a:pPr lvl="6">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Daily team discussion on what tasks were completed/backlogs, if any and planned our day ahead.</a:t>
            </a:r>
          </a:p>
          <a:p>
            <a:pPr marL="1365044" lvl="6" indent="0">
              <a:buNone/>
            </a:pPr>
            <a:endParaRPr lang="en-US" sz="1400" dirty="0">
              <a:solidFill>
                <a:srgbClr val="000000"/>
              </a:solidFill>
              <a:latin typeface="Calibri Light" panose="020F0302020204030204" pitchFamily="34" charset="0"/>
              <a:cs typeface="Calibri Light" panose="020F0302020204030204" pitchFamily="34" charset="0"/>
            </a:endParaRPr>
          </a:p>
          <a:p>
            <a:pPr lvl="5">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Sprint Review and Retrospections-</a:t>
            </a:r>
          </a:p>
          <a:p>
            <a:pPr lvl="6">
              <a:buFont typeface="Arial" panose="020B0604020202020204" pitchFamily="34" charset="0"/>
              <a:buChar char="•"/>
            </a:pPr>
            <a:r>
              <a:rPr lang="en-US" sz="1400" dirty="0">
                <a:solidFill>
                  <a:srgbClr val="000000"/>
                </a:solidFill>
                <a:latin typeface="Calibri Light" panose="020F0302020204030204" pitchFamily="34" charset="0"/>
                <a:cs typeface="Calibri Light" panose="020F0302020204030204" pitchFamily="34" charset="0"/>
              </a:rPr>
              <a:t>Testing of all completed tasks and planning for impediments from previous sprint.</a:t>
            </a:r>
          </a:p>
          <a:p>
            <a:pPr marL="1365044" lvl="6" indent="0">
              <a:buNone/>
            </a:pPr>
            <a:endParaRPr lang="en-US" dirty="0"/>
          </a:p>
          <a:p>
            <a:pPr marL="1365044" lvl="6" indent="0">
              <a:buNone/>
            </a:pPr>
            <a:endParaRPr lang="en-US" dirty="0"/>
          </a:p>
          <a:p>
            <a:pPr marL="1365044" lvl="6" indent="0">
              <a:buNone/>
            </a:pPr>
            <a:endParaRPr lang="en-US" dirty="0"/>
          </a:p>
          <a:p>
            <a:pPr lvl="6">
              <a:buFont typeface="Arial" panose="020B0604020202020204" pitchFamily="34" charset="0"/>
              <a:buChar char="•"/>
            </a:pPr>
            <a:endParaRPr lang="en-US" dirty="0"/>
          </a:p>
          <a:p>
            <a:pPr lvl="6">
              <a:buFont typeface="Arial" panose="020B0604020202020204" pitchFamily="34" charset="0"/>
              <a:buChar char="•"/>
            </a:pPr>
            <a:endParaRPr lang="en-US" sz="800" dirty="0"/>
          </a:p>
          <a:p>
            <a:pPr marL="294925" lvl="2" indent="0">
              <a:buNone/>
            </a:pPr>
            <a:endParaRPr lang="en-US" b="1" dirty="0"/>
          </a:p>
          <a:p>
            <a:pPr lvl="2">
              <a:buFont typeface="Arial" panose="020B0604020202020204" pitchFamily="34" charset="0"/>
              <a:buChar char="•"/>
            </a:pPr>
            <a:endParaRPr lang="en-US" b="1" dirty="0"/>
          </a:p>
          <a:p>
            <a:pPr marL="0" indent="0">
              <a:buNone/>
            </a:pPr>
            <a:r>
              <a:rPr lang="en-US" sz="2000" b="1" dirty="0"/>
              <a:t>     </a:t>
            </a:r>
            <a:endParaRPr lang="en-IN" sz="2000" b="1" dirty="0"/>
          </a:p>
          <a:p>
            <a:pPr>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7A063A1C-F880-42AF-AA9C-42D09BD1344E}"/>
              </a:ext>
            </a:extLst>
          </p:cNvPr>
          <p:cNvSpPr>
            <a:spLocks noGrp="1"/>
          </p:cNvSpPr>
          <p:nvPr>
            <p:ph type="title"/>
          </p:nvPr>
        </p:nvSpPr>
        <p:spPr/>
        <p:txBody>
          <a:bodyPr/>
          <a:lstStyle/>
          <a:p>
            <a:r>
              <a:rPr lang="en-US" dirty="0"/>
              <a:t>Approach Used</a:t>
            </a:r>
            <a:endParaRPr lang="en-IN" dirty="0"/>
          </a:p>
        </p:txBody>
      </p:sp>
    </p:spTree>
    <p:extLst>
      <p:ext uri="{BB962C8B-B14F-4D97-AF65-F5344CB8AC3E}">
        <p14:creationId xmlns:p14="http://schemas.microsoft.com/office/powerpoint/2010/main" val="3143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3BEC5-E49D-445B-AE6D-869E18F824A8}"/>
              </a:ext>
            </a:extLst>
          </p:cNvPr>
          <p:cNvSpPr>
            <a:spLocks noGrp="1"/>
          </p:cNvSpPr>
          <p:nvPr>
            <p:ph idx="1"/>
          </p:nvPr>
        </p:nvSpPr>
        <p:spPr/>
        <p:txBody>
          <a:bodyPr/>
          <a:lstStyle/>
          <a:p>
            <a:r>
              <a:rPr lang="en-IN" dirty="0"/>
              <a:t>Oracle DBMS – for Database creation and management</a:t>
            </a:r>
          </a:p>
          <a:p>
            <a:r>
              <a:rPr lang="en-IN" dirty="0"/>
              <a:t>Core Java – for basic logics and OOPs concepts</a:t>
            </a:r>
          </a:p>
          <a:p>
            <a:r>
              <a:rPr lang="en-IN" dirty="0"/>
              <a:t>Spring – for RESTful web services</a:t>
            </a:r>
          </a:p>
          <a:p>
            <a:r>
              <a:rPr lang="en-IN" dirty="0"/>
              <a:t>Hibernate – as ORM tool</a:t>
            </a:r>
          </a:p>
          <a:p>
            <a:r>
              <a:rPr lang="en-IN" dirty="0"/>
              <a:t>HTML – Content display for application</a:t>
            </a:r>
          </a:p>
          <a:p>
            <a:r>
              <a:rPr lang="en-IN" dirty="0"/>
              <a:t>CSS – Styling our content</a:t>
            </a:r>
          </a:p>
          <a:p>
            <a:r>
              <a:rPr lang="en-IN" dirty="0"/>
              <a:t>Angular – SPAs and Client side logics</a:t>
            </a:r>
          </a:p>
          <a:p>
            <a:r>
              <a:rPr lang="en-IN" dirty="0"/>
              <a:t>Maven – as project management tool</a:t>
            </a:r>
          </a:p>
          <a:p>
            <a:r>
              <a:rPr lang="en-IN" dirty="0"/>
              <a:t>Git – for Versioning control</a:t>
            </a:r>
          </a:p>
        </p:txBody>
      </p:sp>
      <p:sp>
        <p:nvSpPr>
          <p:cNvPr id="3" name="Title 2">
            <a:extLst>
              <a:ext uri="{FF2B5EF4-FFF2-40B4-BE49-F238E27FC236}">
                <a16:creationId xmlns:a16="http://schemas.microsoft.com/office/drawing/2014/main" id="{520E03CF-5ABD-4F5C-9582-6E37BC4D2B6F}"/>
              </a:ext>
            </a:extLst>
          </p:cNvPr>
          <p:cNvSpPr>
            <a:spLocks noGrp="1"/>
          </p:cNvSpPr>
          <p:nvPr>
            <p:ph type="title"/>
          </p:nvPr>
        </p:nvSpPr>
        <p:spPr/>
        <p:txBody>
          <a:bodyPr/>
          <a:lstStyle/>
          <a:p>
            <a:r>
              <a:rPr lang="en-IN" dirty="0"/>
              <a:t>Technologies Used</a:t>
            </a:r>
          </a:p>
        </p:txBody>
      </p:sp>
    </p:spTree>
    <p:extLst>
      <p:ext uri="{BB962C8B-B14F-4D97-AF65-F5344CB8AC3E}">
        <p14:creationId xmlns:p14="http://schemas.microsoft.com/office/powerpoint/2010/main" val="218180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1AAEA-4886-4A14-9FFF-7A85043411B8}"/>
              </a:ext>
            </a:extLst>
          </p:cNvPr>
          <p:cNvSpPr>
            <a:spLocks noGrp="1"/>
          </p:cNvSpPr>
          <p:nvPr>
            <p:ph type="title"/>
          </p:nvPr>
        </p:nvSpPr>
        <p:spPr/>
        <p:txBody>
          <a:bodyPr/>
          <a:lstStyle/>
          <a:p>
            <a:r>
              <a:rPr lang="en-IN" dirty="0"/>
              <a:t>Database Schema</a:t>
            </a:r>
          </a:p>
        </p:txBody>
      </p:sp>
      <p:pic>
        <p:nvPicPr>
          <p:cNvPr id="5" name="Picture 4">
            <a:extLst>
              <a:ext uri="{FF2B5EF4-FFF2-40B4-BE49-F238E27FC236}">
                <a16:creationId xmlns:a16="http://schemas.microsoft.com/office/drawing/2014/main" id="{84CAA2D6-BFEC-4554-9AC9-80133F4658A2}"/>
              </a:ext>
            </a:extLst>
          </p:cNvPr>
          <p:cNvPicPr>
            <a:picLocks noChangeAspect="1"/>
          </p:cNvPicPr>
          <p:nvPr/>
        </p:nvPicPr>
        <p:blipFill>
          <a:blip r:embed="rId2"/>
          <a:stretch>
            <a:fillRect/>
          </a:stretch>
        </p:blipFill>
        <p:spPr>
          <a:xfrm>
            <a:off x="352800" y="678880"/>
            <a:ext cx="7783200" cy="4169813"/>
          </a:xfrm>
          <a:prstGeom prst="rect">
            <a:avLst/>
          </a:prstGeom>
        </p:spPr>
      </p:pic>
    </p:spTree>
    <p:extLst>
      <p:ext uri="{BB962C8B-B14F-4D97-AF65-F5344CB8AC3E}">
        <p14:creationId xmlns:p14="http://schemas.microsoft.com/office/powerpoint/2010/main" val="167763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234AE5C-818A-4EF3-B6A9-E14D6A80E730}"/>
              </a:ext>
            </a:extLst>
          </p:cNvPr>
          <p:cNvGraphicFramePr>
            <a:graphicFrameLocks noGrp="1"/>
          </p:cNvGraphicFramePr>
          <p:nvPr>
            <p:ph idx="1"/>
            <p:extLst>
              <p:ext uri="{D42A27DB-BD31-4B8C-83A1-F6EECF244321}">
                <p14:modId xmlns:p14="http://schemas.microsoft.com/office/powerpoint/2010/main" val="1066033538"/>
              </p:ext>
            </p:extLst>
          </p:nvPr>
        </p:nvGraphicFramePr>
        <p:xfrm>
          <a:off x="264320" y="939800"/>
          <a:ext cx="8615360" cy="2519680"/>
        </p:xfrm>
        <a:graphic>
          <a:graphicData uri="http://schemas.openxmlformats.org/drawingml/2006/table">
            <a:tbl>
              <a:tblPr firstRow="1" bandRow="1">
                <a:tableStyleId>{6E25E649-3F16-4E02-A733-19D2CDBF48F0}</a:tableStyleId>
              </a:tblPr>
              <a:tblGrid>
                <a:gridCol w="1787680">
                  <a:extLst>
                    <a:ext uri="{9D8B030D-6E8A-4147-A177-3AD203B41FA5}">
                      <a16:colId xmlns:a16="http://schemas.microsoft.com/office/drawing/2014/main" val="1999304097"/>
                    </a:ext>
                  </a:extLst>
                </a:gridCol>
                <a:gridCol w="1828800">
                  <a:extLst>
                    <a:ext uri="{9D8B030D-6E8A-4147-A177-3AD203B41FA5}">
                      <a16:colId xmlns:a16="http://schemas.microsoft.com/office/drawing/2014/main" val="889399152"/>
                    </a:ext>
                  </a:extLst>
                </a:gridCol>
                <a:gridCol w="2397600">
                  <a:extLst>
                    <a:ext uri="{9D8B030D-6E8A-4147-A177-3AD203B41FA5}">
                      <a16:colId xmlns:a16="http://schemas.microsoft.com/office/drawing/2014/main" val="2782794066"/>
                    </a:ext>
                  </a:extLst>
                </a:gridCol>
                <a:gridCol w="2601280">
                  <a:extLst>
                    <a:ext uri="{9D8B030D-6E8A-4147-A177-3AD203B41FA5}">
                      <a16:colId xmlns:a16="http://schemas.microsoft.com/office/drawing/2014/main" val="294318589"/>
                    </a:ext>
                  </a:extLst>
                </a:gridCol>
              </a:tblGrid>
              <a:tr h="370840">
                <a:tc>
                  <a:txBody>
                    <a:bodyPr/>
                    <a:lstStyle/>
                    <a:p>
                      <a:r>
                        <a:rPr lang="en-IN" dirty="0">
                          <a:latin typeface="Calibri Light" panose="020F0302020204030204" pitchFamily="34" charset="0"/>
                          <a:cs typeface="Calibri Light" panose="020F0302020204030204" pitchFamily="34" charset="0"/>
                        </a:rPr>
                        <a:t>Entities</a:t>
                      </a:r>
                    </a:p>
                  </a:txBody>
                  <a:tcPr/>
                </a:tc>
                <a:tc>
                  <a:txBody>
                    <a:bodyPr/>
                    <a:lstStyle/>
                    <a:p>
                      <a:r>
                        <a:rPr lang="en-IN" dirty="0">
                          <a:latin typeface="Calibri Light" panose="020F0302020204030204" pitchFamily="34" charset="0"/>
                          <a:cs typeface="Calibri Light" panose="020F0302020204030204" pitchFamily="34" charset="0"/>
                        </a:rPr>
                        <a:t>Repositories</a:t>
                      </a:r>
                    </a:p>
                  </a:txBody>
                  <a:tcPr/>
                </a:tc>
                <a:tc>
                  <a:txBody>
                    <a:bodyPr/>
                    <a:lstStyle/>
                    <a:p>
                      <a:r>
                        <a:rPr lang="en-IN" dirty="0">
                          <a:latin typeface="Calibri Light" panose="020F0302020204030204" pitchFamily="34" charset="0"/>
                          <a:cs typeface="Calibri Light" panose="020F0302020204030204" pitchFamily="34" charset="0"/>
                        </a:rPr>
                        <a:t>Services</a:t>
                      </a:r>
                    </a:p>
                  </a:txBody>
                  <a:tcPr/>
                </a:tc>
                <a:tc>
                  <a:txBody>
                    <a:bodyPr/>
                    <a:lstStyle/>
                    <a:p>
                      <a:r>
                        <a:rPr lang="en-IN" dirty="0">
                          <a:latin typeface="Calibri Light" panose="020F0302020204030204" pitchFamily="34" charset="0"/>
                          <a:cs typeface="Calibri Light" panose="020F0302020204030204" pitchFamily="34" charset="0"/>
                        </a:rPr>
                        <a:t>Controllers</a:t>
                      </a:r>
                    </a:p>
                  </a:txBody>
                  <a:tcPr/>
                </a:tc>
                <a:extLst>
                  <a:ext uri="{0D108BD9-81ED-4DB2-BD59-A6C34878D82A}">
                    <a16:rowId xmlns:a16="http://schemas.microsoft.com/office/drawing/2014/main" val="3168641846"/>
                  </a:ext>
                </a:extLst>
              </a:tr>
              <a:tr h="370840">
                <a:tc>
                  <a:txBody>
                    <a:bodyPr/>
                    <a:lstStyle/>
                    <a:p>
                      <a:r>
                        <a:rPr lang="en-IN" dirty="0">
                          <a:latin typeface="Calibri Light" panose="020F0302020204030204" pitchFamily="34" charset="0"/>
                          <a:cs typeface="Calibri Light" panose="020F0302020204030204" pitchFamily="34" charset="0"/>
                        </a:rPr>
                        <a:t>Accountdetail</a:t>
                      </a:r>
                    </a:p>
                    <a:p>
                      <a:r>
                        <a:rPr lang="en-IN" dirty="0">
                          <a:latin typeface="Calibri Light" panose="020F0302020204030204" pitchFamily="34" charset="0"/>
                          <a:cs typeface="Calibri Light" panose="020F0302020204030204" pitchFamily="34" charset="0"/>
                        </a:rPr>
                        <a:t>Admin</a:t>
                      </a:r>
                    </a:p>
                    <a:p>
                      <a:r>
                        <a:rPr lang="en-IN" dirty="0">
                          <a:latin typeface="Calibri Light" panose="020F0302020204030204" pitchFamily="34" charset="0"/>
                          <a:cs typeface="Calibri Light" panose="020F0302020204030204" pitchFamily="34" charset="0"/>
                        </a:rPr>
                        <a:t>Approval</a:t>
                      </a:r>
                    </a:p>
                    <a:p>
                      <a:r>
                        <a:rPr lang="en-IN" dirty="0">
                          <a:latin typeface="Calibri Light" panose="020F0302020204030204" pitchFamily="34" charset="0"/>
                          <a:cs typeface="Calibri Light" panose="020F0302020204030204" pitchFamily="34" charset="0"/>
                        </a:rPr>
                        <a:t>Customerdetail</a:t>
                      </a:r>
                    </a:p>
                    <a:p>
                      <a:r>
                        <a:rPr lang="en-IN" dirty="0">
                          <a:latin typeface="Calibri Light" panose="020F0302020204030204" pitchFamily="34" charset="0"/>
                          <a:cs typeface="Calibri Light" panose="020F0302020204030204" pitchFamily="34" charset="0"/>
                        </a:rPr>
                        <a:t>Payee</a:t>
                      </a:r>
                    </a:p>
                    <a:p>
                      <a:r>
                        <a:rPr lang="en-IN" dirty="0">
                          <a:latin typeface="Calibri Light" panose="020F0302020204030204" pitchFamily="34" charset="0"/>
                          <a:cs typeface="Calibri Light" panose="020F0302020204030204" pitchFamily="34" charset="0"/>
                        </a:rPr>
                        <a:t>Transaction</a:t>
                      </a:r>
                    </a:p>
                  </a:txBody>
                  <a:tcPr/>
                </a:tc>
                <a:tc>
                  <a:txBody>
                    <a:bodyPr/>
                    <a:lstStyle/>
                    <a:p>
                      <a:r>
                        <a:rPr lang="en-IN" dirty="0">
                          <a:latin typeface="Calibri Light" panose="020F0302020204030204" pitchFamily="34" charset="0"/>
                          <a:cs typeface="Calibri Light" panose="020F0302020204030204" pitchFamily="34" charset="0"/>
                        </a:rPr>
                        <a:t>AccountRepo</a:t>
                      </a:r>
                    </a:p>
                    <a:p>
                      <a:r>
                        <a:rPr lang="en-IN" dirty="0">
                          <a:latin typeface="Calibri Light" panose="020F0302020204030204" pitchFamily="34" charset="0"/>
                          <a:cs typeface="Calibri Light" panose="020F0302020204030204" pitchFamily="34" charset="0"/>
                        </a:rPr>
                        <a:t>BaseRepo</a:t>
                      </a:r>
                    </a:p>
                    <a:p>
                      <a:r>
                        <a:rPr lang="en-IN" dirty="0">
                          <a:latin typeface="Calibri Light" panose="020F0302020204030204" pitchFamily="34" charset="0"/>
                          <a:cs typeface="Calibri Light" panose="020F0302020204030204" pitchFamily="34" charset="0"/>
                        </a:rPr>
                        <a:t>CustomerRepo</a:t>
                      </a:r>
                    </a:p>
                    <a:p>
                      <a:r>
                        <a:rPr lang="en-IN" dirty="0">
                          <a:latin typeface="Calibri Light" panose="020F0302020204030204" pitchFamily="34" charset="0"/>
                          <a:cs typeface="Calibri Light" panose="020F0302020204030204" pitchFamily="34" charset="0"/>
                        </a:rPr>
                        <a:t>PayeeRepo</a:t>
                      </a:r>
                    </a:p>
                    <a:p>
                      <a:r>
                        <a:rPr lang="en-IN" dirty="0">
                          <a:latin typeface="Calibri Light" panose="020F0302020204030204" pitchFamily="34" charset="0"/>
                          <a:cs typeface="Calibri Light" panose="020F0302020204030204" pitchFamily="34" charset="0"/>
                        </a:rPr>
                        <a:t>TransactionRepo</a:t>
                      </a:r>
                    </a:p>
                  </a:txBody>
                  <a:tcPr/>
                </a:tc>
                <a:tc>
                  <a:txBody>
                    <a:bodyPr/>
                    <a:lstStyle/>
                    <a:p>
                      <a:r>
                        <a:rPr lang="en-IN" dirty="0">
                          <a:latin typeface="Calibri Light" panose="020F0302020204030204" pitchFamily="34" charset="0"/>
                          <a:cs typeface="Calibri Light" panose="020F0302020204030204" pitchFamily="34" charset="0"/>
                        </a:rPr>
                        <a:t>AccountService</a:t>
                      </a:r>
                    </a:p>
                    <a:p>
                      <a:r>
                        <a:rPr lang="en-IN" dirty="0">
                          <a:latin typeface="Calibri Light" panose="020F0302020204030204" pitchFamily="34" charset="0"/>
                          <a:cs typeface="Calibri Light" panose="020F0302020204030204" pitchFamily="34" charset="0"/>
                        </a:rPr>
                        <a:t>ApprovalService</a:t>
                      </a:r>
                    </a:p>
                    <a:p>
                      <a:r>
                        <a:rPr lang="en-IN" dirty="0">
                          <a:latin typeface="Calibri Light" panose="020F0302020204030204" pitchFamily="34" charset="0"/>
                          <a:cs typeface="Calibri Light" panose="020F0302020204030204" pitchFamily="34" charset="0"/>
                        </a:rPr>
                        <a:t>CustomerDetailsService</a:t>
                      </a:r>
                    </a:p>
                    <a:p>
                      <a:r>
                        <a:rPr lang="en-IN" dirty="0">
                          <a:latin typeface="Calibri Light" panose="020F0302020204030204" pitchFamily="34" charset="0"/>
                          <a:cs typeface="Calibri Light" panose="020F0302020204030204" pitchFamily="34" charset="0"/>
                        </a:rPr>
                        <a:t>FundTransferService</a:t>
                      </a:r>
                    </a:p>
                    <a:p>
                      <a:r>
                        <a:rPr lang="en-IN" dirty="0">
                          <a:latin typeface="Calibri Light" panose="020F0302020204030204" pitchFamily="34" charset="0"/>
                          <a:cs typeface="Calibri Light" panose="020F0302020204030204" pitchFamily="34" charset="0"/>
                        </a:rPr>
                        <a:t>LoginService</a:t>
                      </a:r>
                    </a:p>
                    <a:p>
                      <a:r>
                        <a:rPr lang="en-IN" dirty="0">
                          <a:latin typeface="Calibri Light" panose="020F0302020204030204" pitchFamily="34" charset="0"/>
                          <a:cs typeface="Calibri Light" panose="020F0302020204030204" pitchFamily="34" charset="0"/>
                        </a:rPr>
                        <a:t>PayeeService</a:t>
                      </a:r>
                    </a:p>
                    <a:p>
                      <a:r>
                        <a:rPr lang="en-IN" dirty="0">
                          <a:latin typeface="Calibri Light" panose="020F0302020204030204" pitchFamily="34" charset="0"/>
                          <a:cs typeface="Calibri Light" panose="020F0302020204030204" pitchFamily="34" charset="0"/>
                        </a:rPr>
                        <a:t>SetNewPasswordService</a:t>
                      </a:r>
                    </a:p>
                    <a:p>
                      <a:r>
                        <a:rPr lang="en-IN" dirty="0">
                          <a:latin typeface="Calibri Light" panose="020F0302020204030204" pitchFamily="34" charset="0"/>
                          <a:cs typeface="Calibri Light" panose="020F0302020204030204" pitchFamily="34" charset="0"/>
                        </a:rPr>
                        <a:t>TransactionService</a:t>
                      </a:r>
                    </a:p>
                    <a:p>
                      <a:endParaRPr lang="en-IN" dirty="0">
                        <a:latin typeface="Calibri Light" panose="020F0302020204030204" pitchFamily="34" charset="0"/>
                        <a:cs typeface="Calibri Light" panose="020F0302020204030204" pitchFamily="34" charset="0"/>
                      </a:endParaRPr>
                    </a:p>
                  </a:txBody>
                  <a:tcPr/>
                </a:tc>
                <a:tc>
                  <a:txBody>
                    <a:bodyPr/>
                    <a:lstStyle/>
                    <a:p>
                      <a:r>
                        <a:rPr lang="en-IN" dirty="0">
                          <a:latin typeface="Calibri Light" panose="020F0302020204030204" pitchFamily="34" charset="0"/>
                          <a:cs typeface="Calibri Light" panose="020F0302020204030204" pitchFamily="34" charset="0"/>
                        </a:rPr>
                        <a:t>AccountController</a:t>
                      </a:r>
                    </a:p>
                    <a:p>
                      <a:r>
                        <a:rPr lang="en-IN" dirty="0">
                          <a:latin typeface="Calibri Light" panose="020F0302020204030204" pitchFamily="34" charset="0"/>
                          <a:cs typeface="Calibri Light" panose="020F0302020204030204" pitchFamily="34" charset="0"/>
                        </a:rPr>
                        <a:t>ApprovalController</a:t>
                      </a:r>
                    </a:p>
                    <a:p>
                      <a:r>
                        <a:rPr lang="en-IN" dirty="0">
                          <a:latin typeface="Calibri Light" panose="020F0302020204030204" pitchFamily="34" charset="0"/>
                          <a:cs typeface="Calibri Light" panose="020F0302020204030204" pitchFamily="34" charset="0"/>
                        </a:rPr>
                        <a:t>CustomerController</a:t>
                      </a:r>
                    </a:p>
                    <a:p>
                      <a:r>
                        <a:rPr lang="en-IN" dirty="0">
                          <a:latin typeface="Calibri Light" panose="020F0302020204030204" pitchFamily="34" charset="0"/>
                          <a:cs typeface="Calibri Light" panose="020F0302020204030204" pitchFamily="34" charset="0"/>
                        </a:rPr>
                        <a:t>FundTransferController</a:t>
                      </a:r>
                    </a:p>
                    <a:p>
                      <a:r>
                        <a:rPr lang="en-IN" dirty="0">
                          <a:latin typeface="Calibri Light" panose="020F0302020204030204" pitchFamily="34" charset="0"/>
                          <a:cs typeface="Calibri Light" panose="020F0302020204030204" pitchFamily="34" charset="0"/>
                        </a:rPr>
                        <a:t>LoginController</a:t>
                      </a:r>
                    </a:p>
                    <a:p>
                      <a:r>
                        <a:rPr lang="en-IN" dirty="0">
                          <a:latin typeface="Calibri Light" panose="020F0302020204030204" pitchFamily="34" charset="0"/>
                          <a:cs typeface="Calibri Light" panose="020F0302020204030204" pitchFamily="34" charset="0"/>
                        </a:rPr>
                        <a:t>PayeeController</a:t>
                      </a:r>
                    </a:p>
                    <a:p>
                      <a:r>
                        <a:rPr lang="en-IN" dirty="0">
                          <a:latin typeface="Calibri Light" panose="020F0302020204030204" pitchFamily="34" charset="0"/>
                          <a:cs typeface="Calibri Light" panose="020F0302020204030204" pitchFamily="34" charset="0"/>
                        </a:rPr>
                        <a:t>SetNewPasswordController</a:t>
                      </a:r>
                    </a:p>
                    <a:p>
                      <a:r>
                        <a:rPr lang="en-IN" dirty="0">
                          <a:latin typeface="Calibri Light" panose="020F0302020204030204" pitchFamily="34" charset="0"/>
                          <a:cs typeface="Calibri Light" panose="020F0302020204030204" pitchFamily="34" charset="0"/>
                        </a:rPr>
                        <a:t>TransactionController</a:t>
                      </a:r>
                    </a:p>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736110837"/>
                  </a:ext>
                </a:extLst>
              </a:tr>
            </a:tbl>
          </a:graphicData>
        </a:graphic>
      </p:graphicFrame>
    </p:spTree>
    <p:extLst>
      <p:ext uri="{BB962C8B-B14F-4D97-AF65-F5344CB8AC3E}">
        <p14:creationId xmlns:p14="http://schemas.microsoft.com/office/powerpoint/2010/main" val="1660830830"/>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23574</TotalTime>
  <Words>396</Words>
  <Application>Microsoft Office PowerPoint</Application>
  <PresentationFormat>On-screen Show (16:9)</PresentationFormat>
  <Paragraphs>96</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 Light</vt:lpstr>
      <vt:lpstr>Symbol</vt:lpstr>
      <vt:lpstr>Wingdings</vt:lpstr>
      <vt:lpstr>L&amp;T Infotech</vt:lpstr>
      <vt:lpstr>Custom Design</vt:lpstr>
      <vt:lpstr>ONLINE BANKING SYSTEM</vt:lpstr>
      <vt:lpstr>Our Team- “Team A.C.H.I.E.V.E.R.S”</vt:lpstr>
      <vt:lpstr>Problem Statement</vt:lpstr>
      <vt:lpstr>Our Take On The Problem</vt:lpstr>
      <vt:lpstr>Approach Used</vt:lpstr>
      <vt:lpstr>Technologies Used</vt:lpstr>
      <vt:lpstr>Database Schema</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Shalini Singh</cp:lastModifiedBy>
  <cp:revision>1882</cp:revision>
  <cp:lastPrinted>2015-11-28T12:28:20Z</cp:lastPrinted>
  <dcterms:created xsi:type="dcterms:W3CDTF">2007-05-25T22:38:05Z</dcterms:created>
  <dcterms:modified xsi:type="dcterms:W3CDTF">2021-08-16T13:39:09Z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