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F9EC-746D-420D-AD16-5ED0C294E9B6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A425-382A-47D5-83AB-2386178EA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6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F9EC-746D-420D-AD16-5ED0C294E9B6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A425-382A-47D5-83AB-2386178EA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6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F9EC-746D-420D-AD16-5ED0C294E9B6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A425-382A-47D5-83AB-2386178EA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11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AD0318A-9060-47D4-B07A-BA3AD9AF1C4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4/4/2020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CB2431E-9C13-4DF3-81A4-939A720B8FD1}" type="slidenum">
              <a:rPr lang="ko-KR" altLang="en-US" smtClean="0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57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E319F03-E994-45F0-9952-D5681282094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4/4/2020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2838F3F-B069-4737-95F6-78DF967EDEBD}" type="slidenum">
              <a:rPr lang="ko-KR" altLang="en-US" smtClean="0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7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CAD650B-E40F-43B5-8544-D6F657AD3E4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4/4/2020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82D636F-593E-4D05-8CFA-3DD730F4F22B}" type="slidenum">
              <a:rPr lang="ko-KR" altLang="en-US" smtClean="0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75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B8ADDD7-C6CD-4B10-9E66-F52D37B27FD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4/4/2020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C7DCD4F-F823-49C2-A89A-B167456FE545}" type="slidenum">
              <a:rPr lang="ko-KR" altLang="en-US" smtClean="0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2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D9934BD-C10F-4468-AD6B-0B4AC3F703D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4/4/2020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31EB8A-28FF-411B-9CA4-B640E2A8C71E}" type="slidenum">
              <a:rPr lang="ko-KR" altLang="en-US" smtClean="0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25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ABBACB-CA79-45CF-B18F-CD065E1977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4/4/2020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F6947E0-C00B-49B6-9C84-2A2EE0AAE50E}" type="slidenum">
              <a:rPr lang="ko-KR" altLang="en-US" smtClean="0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76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617BC0-C2B8-4965-95B7-F56F8398914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4/4/2020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CD8B1A2-3A73-4897-AA90-4E270FB94A11}" type="slidenum">
              <a:rPr lang="ko-KR" altLang="en-US" smtClean="0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40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F0DADD-B57B-4B3F-8B33-5B3B83AB74D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4/4/2020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D57DF7C-25AE-483A-AE0C-178838E62E53}" type="slidenum">
              <a:rPr lang="ko-KR" altLang="en-US" smtClean="0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1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F9EC-746D-420D-AD16-5ED0C294E9B6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A425-382A-47D5-83AB-2386178EA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697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ACB2720-41C9-4347-B0CB-8EEF7CBD42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4/4/2020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07AAA06-AD14-4AC5-B2F7-315D1A5B0063}" type="slidenum">
              <a:rPr lang="ko-KR" altLang="en-US" smtClean="0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91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5CDB3E2-71A7-4BF4-9681-DA2E40708E9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4/4/2020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D43B19-E763-45B8-9040-4ACBF2CDBBB3}" type="slidenum">
              <a:rPr lang="ko-KR" altLang="en-US" smtClean="0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07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7BDF7E6-54DE-428D-9E99-04BE4338F4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4/4/2020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156310E-1E41-470C-BEDD-D76BA4B17448}" type="slidenum">
              <a:rPr lang="ko-KR" altLang="en-US" smtClean="0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8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550400" y="64770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CBC9065-4971-4BC9-A344-3C81D1EF0945}" type="slidenum">
              <a:rPr lang="ko-KR" altLang="en-US" smtClean="0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1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F9EC-746D-420D-AD16-5ED0C294E9B6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A425-382A-47D5-83AB-2386178EA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3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F9EC-746D-420D-AD16-5ED0C294E9B6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A425-382A-47D5-83AB-2386178EA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1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F9EC-746D-420D-AD16-5ED0C294E9B6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A425-382A-47D5-83AB-2386178EA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8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F9EC-746D-420D-AD16-5ED0C294E9B6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A425-382A-47D5-83AB-2386178EA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2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F9EC-746D-420D-AD16-5ED0C294E9B6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A425-382A-47D5-83AB-2386178EA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2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F9EC-746D-420D-AD16-5ED0C294E9B6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A425-382A-47D5-83AB-2386178EA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7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F9EC-746D-420D-AD16-5ED0C294E9B6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A425-382A-47D5-83AB-2386178EA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6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F9EC-746D-420D-AD16-5ED0C294E9B6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A425-382A-47D5-83AB-2386178EA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9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7714A45-ED67-4BE6-BDC0-43E960F3934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4/4/2020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520BC77-0864-460B-BAE2-ED1E9DEFFD31}" type="slidenum">
              <a:rPr lang="ko-KR" altLang="en-US" smtClean="0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Naive Bayes Classiﬁer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8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Combination of Classiﬁers:ADABOOST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0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Combination of Classiﬁers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8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0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>
                <a:solidFill>
                  <a:srgbClr val="00B0F0"/>
                </a:solidFill>
              </a:rPr>
              <a:t>Methods of Constructing Ensemble of Classifiers</a:t>
            </a:r>
            <a:endParaRPr lang="en-IN" altLang="en-US" sz="3300">
              <a:solidFill>
                <a:srgbClr val="00B0F0"/>
              </a:solidFill>
            </a:endParaRPr>
          </a:p>
        </p:txBody>
      </p:sp>
      <p:sp>
        <p:nvSpPr>
          <p:cNvPr id="15872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800">
                <a:latin typeface="CMR12"/>
              </a:rPr>
              <a:t>1. Subsampling the training set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>
                <a:latin typeface="CMR12"/>
              </a:rPr>
              <a:t>2. Varying features used in the training set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>
                <a:latin typeface="CMR12"/>
              </a:rPr>
              <a:t>3. Varying the classes by combining the classes and partitioning into </a:t>
            </a:r>
            <a:r>
              <a:rPr lang="en-IN" altLang="en-US" sz="2800">
                <a:latin typeface="CMR12"/>
              </a:rPr>
              <a:t>two or more blocks.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>
                <a:latin typeface="CMR12"/>
              </a:rPr>
              <a:t>4. Varying the classifier by using randomness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>
                <a:latin typeface="CMR12"/>
              </a:rPr>
              <a:t>5. Some methods specific to certain type of classifiers.</a:t>
            </a:r>
            <a:endParaRPr lang="en-IN" altLang="en-US" sz="280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4E69518-F31D-4DB1-9263-BB3F2FBC1019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13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300">
                <a:solidFill>
                  <a:srgbClr val="00B0F0"/>
                </a:solidFill>
              </a:rPr>
              <a:t>Subsampling the Training Set</a:t>
            </a:r>
          </a:p>
        </p:txBody>
      </p:sp>
      <p:pic>
        <p:nvPicPr>
          <p:cNvPr id="15974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954214"/>
            <a:ext cx="8229600" cy="4598987"/>
          </a:xfrm>
        </p:spPr>
      </p:pic>
      <p:sp>
        <p:nvSpPr>
          <p:cNvPr id="159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F03F441-1FC8-4775-985A-B2E0E66A390E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75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>
                <a:solidFill>
                  <a:srgbClr val="00B0F0"/>
                </a:solidFill>
              </a:rPr>
              <a:t>Bagging</a:t>
            </a:r>
            <a:endParaRPr lang="en-IN" altLang="en-US" sz="3300">
              <a:solidFill>
                <a:srgbClr val="00B0F0"/>
              </a:solidFill>
            </a:endParaRPr>
          </a:p>
        </p:txBody>
      </p:sp>
      <p:pic>
        <p:nvPicPr>
          <p:cNvPr id="16077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17638"/>
            <a:ext cx="8229600" cy="4525962"/>
          </a:xfrm>
        </p:spPr>
      </p:pic>
      <p:sp>
        <p:nvSpPr>
          <p:cNvPr id="160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3522F19-9309-4E93-B5B2-18D07C4D48A5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98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>
                <a:solidFill>
                  <a:srgbClr val="00B0F0"/>
                </a:solidFill>
              </a:rPr>
              <a:t>Ensemble Example</a:t>
            </a:r>
            <a:endParaRPr lang="en-IN" altLang="en-US" sz="3300">
              <a:solidFill>
                <a:srgbClr val="00B0F0"/>
              </a:solidFill>
            </a:endParaRPr>
          </a:p>
        </p:txBody>
      </p:sp>
      <p:pic>
        <p:nvPicPr>
          <p:cNvPr id="16179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600200"/>
            <a:ext cx="8229600" cy="5029200"/>
          </a:xfrm>
        </p:spPr>
      </p:pic>
      <p:sp>
        <p:nvSpPr>
          <p:cNvPr id="161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C748DC3-A1AE-4FA1-A18C-BA3836617642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67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>
                <a:solidFill>
                  <a:srgbClr val="00B0F0"/>
                </a:solidFill>
              </a:rPr>
              <a:t>Ensemble Example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dirty="0">
                <a:latin typeface="CMR12"/>
              </a:rPr>
              <a:t>Each triplet consists of feature 1, feature 2 and the class label</a:t>
            </a:r>
            <a:r>
              <a:rPr lang="en-US" dirty="0" smtClean="0">
                <a:latin typeface="CMR12"/>
              </a:rPr>
              <a:t>.</a:t>
            </a:r>
          </a:p>
          <a:p>
            <a:pPr marL="0" indent="0" algn="just">
              <a:buNone/>
              <a:defRPr/>
            </a:pPr>
            <a:endParaRPr lang="en-US" dirty="0">
              <a:latin typeface="CMR12"/>
            </a:endParaRPr>
          </a:p>
          <a:p>
            <a:pPr marL="0" indent="0" algn="just">
              <a:buNone/>
              <a:defRPr/>
            </a:pPr>
            <a:r>
              <a:rPr lang="en-US" dirty="0">
                <a:latin typeface="CMR12"/>
              </a:rPr>
              <a:t>Let us have a test pattern at (3,2</a:t>
            </a:r>
            <a:r>
              <a:rPr lang="en-US" dirty="0" smtClean="0">
                <a:latin typeface="CMR12"/>
              </a:rPr>
              <a:t>).</a:t>
            </a:r>
          </a:p>
          <a:p>
            <a:pPr marL="0" indent="0" algn="just">
              <a:buNone/>
              <a:defRPr/>
            </a:pPr>
            <a:endParaRPr lang="en-US" dirty="0" smtClean="0">
              <a:latin typeface="CMR12"/>
            </a:endParaRPr>
          </a:p>
          <a:p>
            <a:pPr marL="0" indent="0" algn="just">
              <a:buNone/>
              <a:defRPr/>
            </a:pPr>
            <a:r>
              <a:rPr lang="en-US" dirty="0" smtClean="0">
                <a:latin typeface="CMR12"/>
              </a:rPr>
              <a:t>To </a:t>
            </a:r>
            <a:r>
              <a:rPr lang="en-US" dirty="0">
                <a:latin typeface="CMR12"/>
              </a:rPr>
              <a:t>generate a bootstrap replicate, let us draw at random two </a:t>
            </a:r>
            <a:r>
              <a:rPr lang="en-US" dirty="0" smtClean="0">
                <a:latin typeface="CMR12"/>
              </a:rPr>
              <a:t>patterns from </a:t>
            </a:r>
            <a:r>
              <a:rPr lang="en-US" dirty="0">
                <a:latin typeface="CMR12"/>
              </a:rPr>
              <a:t>each class for each classifier</a:t>
            </a:r>
            <a:r>
              <a:rPr lang="en-US" dirty="0" smtClean="0">
                <a:latin typeface="CMR12"/>
              </a:rPr>
              <a:t>.</a:t>
            </a:r>
            <a:endParaRPr lang="en-US" dirty="0">
              <a:latin typeface="CMR12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479B95B-F4CB-4F5E-98BE-56E039B000D6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80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>
                <a:solidFill>
                  <a:srgbClr val="00B0F0"/>
                </a:solidFill>
              </a:rPr>
              <a:t>Ensemble Example</a:t>
            </a:r>
            <a:endParaRPr lang="en-IN" altLang="en-US" smtClean="0"/>
          </a:p>
        </p:txBody>
      </p:sp>
      <p:sp>
        <p:nvSpPr>
          <p:cNvPr id="163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sz="2400">
                <a:solidFill>
                  <a:srgbClr val="000000"/>
                </a:solidFill>
                <a:latin typeface="CMR12"/>
              </a:rPr>
              <a:t>Classifier 1 </a:t>
            </a:r>
            <a:r>
              <a:rPr lang="en-IN" altLang="en-US" smtClean="0">
                <a:solidFill>
                  <a:srgbClr val="000000"/>
                </a:solidFill>
                <a:latin typeface="CMR12"/>
              </a:rPr>
              <a:t>:</a:t>
            </a:r>
          </a:p>
          <a:p>
            <a:pPr marL="0" indent="0">
              <a:buNone/>
            </a:pPr>
            <a:r>
              <a:rPr lang="en-US" altLang="en-US" sz="2400">
                <a:solidFill>
                  <a:srgbClr val="000000"/>
                </a:solidFill>
                <a:latin typeface="CMR12"/>
              </a:rPr>
              <a:t>Let the two random patterns drawn from each class be</a:t>
            </a:r>
            <a:endParaRPr lang="en-IN" alt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alt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213DF1B-92C0-4258-8494-27968EDCF16F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6384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1"/>
            <a:ext cx="82296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51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>
                <a:solidFill>
                  <a:srgbClr val="00B0F0"/>
                </a:solidFill>
              </a:rPr>
              <a:t>Ensemble Example</a:t>
            </a:r>
            <a:endParaRPr lang="en-IN" altLang="en-US" smtClean="0"/>
          </a:p>
        </p:txBody>
      </p:sp>
      <p:pic>
        <p:nvPicPr>
          <p:cNvPr id="16486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17638"/>
            <a:ext cx="8229600" cy="4938712"/>
          </a:xfrm>
        </p:spPr>
      </p:pic>
      <p:sp>
        <p:nvSpPr>
          <p:cNvPr id="164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3B056EF-01FC-4D7C-B272-9484F4E4628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015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>
                <a:solidFill>
                  <a:srgbClr val="00B0F0"/>
                </a:solidFill>
              </a:rPr>
              <a:t>Ensemble Example</a:t>
            </a:r>
            <a:endParaRPr lang="en-IN" altLang="en-US" smtClean="0"/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>
                <a:latin typeface="CMR12"/>
              </a:rPr>
              <a:t>We now have to combine the class label obtained in the three classifiers to decide on the classification of T. </a:t>
            </a:r>
          </a:p>
          <a:p>
            <a:pPr marL="0" indent="0">
              <a:buNone/>
            </a:pPr>
            <a:endParaRPr lang="en-US" altLang="en-US" sz="2400">
              <a:latin typeface="CMR12"/>
            </a:endParaRPr>
          </a:p>
          <a:p>
            <a:pPr marL="0" indent="0">
              <a:buNone/>
            </a:pPr>
            <a:r>
              <a:rPr lang="en-US" altLang="en-US" sz="2400">
                <a:latin typeface="CMR12"/>
              </a:rPr>
              <a:t>If we use majority vote, then T is given the class label 3.</a:t>
            </a:r>
            <a:endParaRPr lang="en-IN" altLang="en-US" sz="240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AE93D70-5865-42A7-9875-7FC53E0F705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72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prstClr val="black"/>
                </a:solidFill>
              </a:rPr>
              <a:t>Naive Bayes Classiﬁer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09691"/>
            <a:ext cx="10515600" cy="32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4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5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3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prstClr val="black"/>
                </a:solidFill>
              </a:rPr>
              <a:t>Naive Bayes Classiﬁer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7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655"/>
            <a:ext cx="10515600" cy="41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2765"/>
            <a:ext cx="10515599" cy="41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0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Belief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456"/>
            <a:ext cx="10515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7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prstClr val="black"/>
                </a:solidFill>
              </a:rPr>
              <a:t>Bayesian Belief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945"/>
            <a:ext cx="10515599" cy="44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5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prstClr val="black"/>
                </a:solidFill>
              </a:rPr>
              <a:t>Bayesian Belief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10515600" cy="37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9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Combination of Classiﬁers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8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204</Words>
  <Application>Microsoft Office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CMR12</vt:lpstr>
      <vt:lpstr>Times New Roman</vt:lpstr>
      <vt:lpstr>Office Theme</vt:lpstr>
      <vt:lpstr>2_Office Theme</vt:lpstr>
      <vt:lpstr>Naive Bayes Classiﬁer </vt:lpstr>
      <vt:lpstr>Naive Bayes Classiﬁer</vt:lpstr>
      <vt:lpstr>Naive Bayes Classiﬁer</vt:lpstr>
      <vt:lpstr>Parameter Estimation</vt:lpstr>
      <vt:lpstr>Parameter Estimation</vt:lpstr>
      <vt:lpstr>Bayesian Belief Network</vt:lpstr>
      <vt:lpstr>Bayesian Belief Network</vt:lpstr>
      <vt:lpstr>Bayesian Belief Network</vt:lpstr>
      <vt:lpstr>Combination of Classiﬁers </vt:lpstr>
      <vt:lpstr>Combination of Classiﬁers:ADABOOST </vt:lpstr>
      <vt:lpstr>Combination of Classiﬁers </vt:lpstr>
      <vt:lpstr>Methods of Constructing Ensemble of Classifiers</vt:lpstr>
      <vt:lpstr>Subsampling the Training Set</vt:lpstr>
      <vt:lpstr>Bagging</vt:lpstr>
      <vt:lpstr>Ensemble Example</vt:lpstr>
      <vt:lpstr>Ensemble Example</vt:lpstr>
      <vt:lpstr>Ensemble Example</vt:lpstr>
      <vt:lpstr>Ensemble Example</vt:lpstr>
      <vt:lpstr>Ensemble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MAHE-MIT-00</dc:creator>
  <cp:lastModifiedBy>MAHE-MIT-00</cp:lastModifiedBy>
  <cp:revision>6</cp:revision>
  <dcterms:created xsi:type="dcterms:W3CDTF">2020-04-04T06:08:48Z</dcterms:created>
  <dcterms:modified xsi:type="dcterms:W3CDTF">2020-04-04T06:32:45Z</dcterms:modified>
</cp:coreProperties>
</file>