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352" r:id="rId2"/>
    <p:sldId id="353" r:id="rId3"/>
    <p:sldId id="399"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96" r:id="rId18"/>
    <p:sldId id="397" r:id="rId19"/>
    <p:sldId id="370" r:id="rId20"/>
    <p:sldId id="371" r:id="rId21"/>
    <p:sldId id="372" r:id="rId22"/>
    <p:sldId id="373" r:id="rId23"/>
    <p:sldId id="374" r:id="rId24"/>
    <p:sldId id="405" r:id="rId25"/>
    <p:sldId id="430" r:id="rId26"/>
    <p:sldId id="406" r:id="rId27"/>
    <p:sldId id="407" r:id="rId28"/>
    <p:sldId id="408" r:id="rId29"/>
    <p:sldId id="409" r:id="rId30"/>
    <p:sldId id="410" r:id="rId31"/>
    <p:sldId id="411" r:id="rId32"/>
    <p:sldId id="380" r:id="rId33"/>
    <p:sldId id="381" r:id="rId34"/>
    <p:sldId id="382" r:id="rId35"/>
    <p:sldId id="387" r:id="rId36"/>
    <p:sldId id="437" r:id="rId37"/>
    <p:sldId id="388" r:id="rId38"/>
    <p:sldId id="389" r:id="rId39"/>
    <p:sldId id="390" r:id="rId40"/>
    <p:sldId id="391" r:id="rId41"/>
    <p:sldId id="456" r:id="rId42"/>
    <p:sldId id="453" r:id="rId43"/>
    <p:sldId id="267" r:id="rId44"/>
    <p:sldId id="266"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46" autoAdjust="0"/>
    <p:restoredTop sz="90485" autoAdjust="0"/>
  </p:normalViewPr>
  <p:slideViewPr>
    <p:cSldViewPr snapToGrid="0">
      <p:cViewPr varScale="1">
        <p:scale>
          <a:sx n="41" d="100"/>
          <a:sy n="41" d="100"/>
        </p:scale>
        <p:origin x="72" y="5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presProps" Target="presProps.xml" /><Relationship Id="rId50"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viewProps" Target="viewProps.xml" /><Relationship Id="rId8" Type="http://schemas.openxmlformats.org/officeDocument/2006/relationships/slide" Target="slides/slide7.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94D7E4-F8F3-480D-BE58-95EE786A2547}" type="datetimeFigureOut">
              <a:rPr lang="en-US" smtClean="0"/>
              <a:t>1/25/2020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6529D2-C18F-4F11-9472-5255BB25EACC}" type="slidenum">
              <a:rPr lang="en-US" smtClean="0"/>
              <a:t>‹#›</a:t>
            </a:fld>
            <a:endParaRPr lang="en-US"/>
          </a:p>
        </p:txBody>
      </p:sp>
    </p:spTree>
    <p:extLst>
      <p:ext uri="{BB962C8B-B14F-4D97-AF65-F5344CB8AC3E}">
        <p14:creationId xmlns:p14="http://schemas.microsoft.com/office/powerpoint/2010/main" val="349426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2CD2E1-73EC-40D4-A295-20870EAC4F4E}" type="slidenum">
              <a:rPr lang="en-US" smtClean="0"/>
              <a:t>2</a:t>
            </a:fld>
            <a:endParaRPr lang="en-US"/>
          </a:p>
        </p:txBody>
      </p:sp>
    </p:spTree>
    <p:extLst>
      <p:ext uri="{BB962C8B-B14F-4D97-AF65-F5344CB8AC3E}">
        <p14:creationId xmlns:p14="http://schemas.microsoft.com/office/powerpoint/2010/main" val="2189612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6529D2-C18F-4F11-9472-5255BB25EACC}" type="slidenum">
              <a:rPr lang="en-US" smtClean="0"/>
              <a:t>34</a:t>
            </a:fld>
            <a:endParaRPr lang="en-US"/>
          </a:p>
        </p:txBody>
      </p:sp>
    </p:spTree>
    <p:extLst>
      <p:ext uri="{BB962C8B-B14F-4D97-AF65-F5344CB8AC3E}">
        <p14:creationId xmlns:p14="http://schemas.microsoft.com/office/powerpoint/2010/main" val="3665555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6529D2-C18F-4F11-9472-5255BB25EACC}" type="slidenum">
              <a:rPr lang="en-US" smtClean="0"/>
              <a:t>35</a:t>
            </a:fld>
            <a:endParaRPr lang="en-US"/>
          </a:p>
        </p:txBody>
      </p:sp>
    </p:spTree>
    <p:extLst>
      <p:ext uri="{BB962C8B-B14F-4D97-AF65-F5344CB8AC3E}">
        <p14:creationId xmlns:p14="http://schemas.microsoft.com/office/powerpoint/2010/main" val="34252393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10"/>
          </p:nvPr>
        </p:nvSpPr>
        <p:spPr/>
        <p:txBody>
          <a:bodyPr/>
          <a:lstStyle/>
          <a:p>
            <a:fld id="{986529D2-C18F-4F11-9472-5255BB25EACC}" type="slidenum">
              <a:rPr lang="en-US" smtClean="0"/>
              <a:t>37</a:t>
            </a:fld>
            <a:endParaRPr lang="en-US"/>
          </a:p>
        </p:txBody>
      </p:sp>
    </p:spTree>
    <p:extLst>
      <p:ext uri="{BB962C8B-B14F-4D97-AF65-F5344CB8AC3E}">
        <p14:creationId xmlns:p14="http://schemas.microsoft.com/office/powerpoint/2010/main" val="1966629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86529D2-C18F-4F11-9472-5255BB25EACC}" type="slidenum">
              <a:rPr lang="en-US" smtClean="0"/>
              <a:t>3</a:t>
            </a:fld>
            <a:endParaRPr lang="en-US"/>
          </a:p>
        </p:txBody>
      </p:sp>
    </p:spTree>
    <p:extLst>
      <p:ext uri="{BB962C8B-B14F-4D97-AF65-F5344CB8AC3E}">
        <p14:creationId xmlns:p14="http://schemas.microsoft.com/office/powerpoint/2010/main" val="3223969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solidFill>
                <a:schemeClr val="bg1"/>
              </a:solidFill>
            </a:endParaRPr>
          </a:p>
        </p:txBody>
      </p:sp>
      <p:sp>
        <p:nvSpPr>
          <p:cNvPr id="4" name="Slide Number Placeholder 3"/>
          <p:cNvSpPr>
            <a:spLocks noGrp="1"/>
          </p:cNvSpPr>
          <p:nvPr>
            <p:ph type="sldNum" sz="quarter" idx="10"/>
          </p:nvPr>
        </p:nvSpPr>
        <p:spPr/>
        <p:txBody>
          <a:bodyPr/>
          <a:lstStyle/>
          <a:p>
            <a:fld id="{235F54F0-6677-4CFF-A87A-65D873B7714D}" type="slidenum">
              <a:rPr lang="en-US" smtClean="0"/>
              <a:t>15</a:t>
            </a:fld>
            <a:endParaRPr lang="en-US"/>
          </a:p>
        </p:txBody>
      </p:sp>
    </p:spTree>
    <p:extLst>
      <p:ext uri="{BB962C8B-B14F-4D97-AF65-F5344CB8AC3E}">
        <p14:creationId xmlns:p14="http://schemas.microsoft.com/office/powerpoint/2010/main" val="3650374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6529D2-C18F-4F11-9472-5255BB25EACC}" type="slidenum">
              <a:rPr lang="en-US" smtClean="0"/>
              <a:t>17</a:t>
            </a:fld>
            <a:endParaRPr lang="en-US"/>
          </a:p>
        </p:txBody>
      </p:sp>
    </p:spTree>
    <p:extLst>
      <p:ext uri="{BB962C8B-B14F-4D97-AF65-F5344CB8AC3E}">
        <p14:creationId xmlns:p14="http://schemas.microsoft.com/office/powerpoint/2010/main" val="3166196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986529D2-C18F-4F11-9472-5255BB25EACC}" type="slidenum">
              <a:rPr lang="en-US" smtClean="0"/>
              <a:t>18</a:t>
            </a:fld>
            <a:endParaRPr lang="en-US"/>
          </a:p>
        </p:txBody>
      </p:sp>
    </p:spTree>
    <p:extLst>
      <p:ext uri="{BB962C8B-B14F-4D97-AF65-F5344CB8AC3E}">
        <p14:creationId xmlns:p14="http://schemas.microsoft.com/office/powerpoint/2010/main" val="4286270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6529D2-C18F-4F11-9472-5255BB25EACC}" type="slidenum">
              <a:rPr lang="en-US" smtClean="0"/>
              <a:t>22</a:t>
            </a:fld>
            <a:endParaRPr lang="en-US"/>
          </a:p>
        </p:txBody>
      </p:sp>
    </p:spTree>
    <p:extLst>
      <p:ext uri="{BB962C8B-B14F-4D97-AF65-F5344CB8AC3E}">
        <p14:creationId xmlns:p14="http://schemas.microsoft.com/office/powerpoint/2010/main" val="1164452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6529D2-C18F-4F11-9472-5255BB25EACC}" type="slidenum">
              <a:rPr lang="en-US" smtClean="0"/>
              <a:t>23</a:t>
            </a:fld>
            <a:endParaRPr lang="en-US"/>
          </a:p>
        </p:txBody>
      </p:sp>
    </p:spTree>
    <p:extLst>
      <p:ext uri="{BB962C8B-B14F-4D97-AF65-F5344CB8AC3E}">
        <p14:creationId xmlns:p14="http://schemas.microsoft.com/office/powerpoint/2010/main" val="1408262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86529D2-C18F-4F11-9472-5255BB25EACC}" type="slidenum">
              <a:rPr lang="en-US" smtClean="0"/>
              <a:t>27</a:t>
            </a:fld>
            <a:endParaRPr lang="en-US"/>
          </a:p>
        </p:txBody>
      </p:sp>
    </p:spTree>
    <p:extLst>
      <p:ext uri="{BB962C8B-B14F-4D97-AF65-F5344CB8AC3E}">
        <p14:creationId xmlns:p14="http://schemas.microsoft.com/office/powerpoint/2010/main" val="4142134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6529D2-C18F-4F11-9472-5255BB25EACC}" type="slidenum">
              <a:rPr lang="en-US" smtClean="0"/>
              <a:t>30</a:t>
            </a:fld>
            <a:endParaRPr lang="en-US"/>
          </a:p>
        </p:txBody>
      </p:sp>
    </p:spTree>
    <p:extLst>
      <p:ext uri="{BB962C8B-B14F-4D97-AF65-F5344CB8AC3E}">
        <p14:creationId xmlns:p14="http://schemas.microsoft.com/office/powerpoint/2010/main" val="1044198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4326308-EBAC-4093-ABF8-560BD0495AAE}"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A70DC0-6675-4F48-83BB-2471360FD22C}" type="slidenum">
              <a:rPr lang="en-US" smtClean="0"/>
              <a:t>‹#›</a:t>
            </a:fld>
            <a:endParaRPr lang="en-US"/>
          </a:p>
        </p:txBody>
      </p:sp>
    </p:spTree>
    <p:extLst>
      <p:ext uri="{BB962C8B-B14F-4D97-AF65-F5344CB8AC3E}">
        <p14:creationId xmlns:p14="http://schemas.microsoft.com/office/powerpoint/2010/main" val="2198452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326308-EBAC-4093-ABF8-560BD0495AAE}"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A70DC0-6675-4F48-83BB-2471360FD22C}" type="slidenum">
              <a:rPr lang="en-US" smtClean="0"/>
              <a:t>‹#›</a:t>
            </a:fld>
            <a:endParaRPr lang="en-US"/>
          </a:p>
        </p:txBody>
      </p:sp>
    </p:spTree>
    <p:extLst>
      <p:ext uri="{BB962C8B-B14F-4D97-AF65-F5344CB8AC3E}">
        <p14:creationId xmlns:p14="http://schemas.microsoft.com/office/powerpoint/2010/main" val="1689156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326308-EBAC-4093-ABF8-560BD0495AAE}"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A70DC0-6675-4F48-83BB-2471360FD22C}" type="slidenum">
              <a:rPr lang="en-US" smtClean="0"/>
              <a:t>‹#›</a:t>
            </a:fld>
            <a:endParaRPr lang="en-US"/>
          </a:p>
        </p:txBody>
      </p:sp>
    </p:spTree>
    <p:extLst>
      <p:ext uri="{BB962C8B-B14F-4D97-AF65-F5344CB8AC3E}">
        <p14:creationId xmlns:p14="http://schemas.microsoft.com/office/powerpoint/2010/main" val="780350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326308-EBAC-4093-ABF8-560BD0495AAE}"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A70DC0-6675-4F48-83BB-2471360FD22C}" type="slidenum">
              <a:rPr lang="en-US" smtClean="0"/>
              <a:t>‹#›</a:t>
            </a:fld>
            <a:endParaRPr lang="en-US"/>
          </a:p>
        </p:txBody>
      </p:sp>
    </p:spTree>
    <p:extLst>
      <p:ext uri="{BB962C8B-B14F-4D97-AF65-F5344CB8AC3E}">
        <p14:creationId xmlns:p14="http://schemas.microsoft.com/office/powerpoint/2010/main" val="234492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326308-EBAC-4093-ABF8-560BD0495AAE}"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A70DC0-6675-4F48-83BB-2471360FD22C}" type="slidenum">
              <a:rPr lang="en-US" smtClean="0"/>
              <a:t>‹#›</a:t>
            </a:fld>
            <a:endParaRPr lang="en-US"/>
          </a:p>
        </p:txBody>
      </p:sp>
    </p:spTree>
    <p:extLst>
      <p:ext uri="{BB962C8B-B14F-4D97-AF65-F5344CB8AC3E}">
        <p14:creationId xmlns:p14="http://schemas.microsoft.com/office/powerpoint/2010/main" val="3239337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4326308-EBAC-4093-ABF8-560BD0495AAE}" type="datetimeFigureOut">
              <a:rPr lang="en-US" smtClean="0"/>
              <a:t>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A70DC0-6675-4F48-83BB-2471360FD22C}" type="slidenum">
              <a:rPr lang="en-US" smtClean="0"/>
              <a:t>‹#›</a:t>
            </a:fld>
            <a:endParaRPr lang="en-US"/>
          </a:p>
        </p:txBody>
      </p:sp>
    </p:spTree>
    <p:extLst>
      <p:ext uri="{BB962C8B-B14F-4D97-AF65-F5344CB8AC3E}">
        <p14:creationId xmlns:p14="http://schemas.microsoft.com/office/powerpoint/2010/main" val="1359353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4326308-EBAC-4093-ABF8-560BD0495AAE}" type="datetimeFigureOut">
              <a:rPr lang="en-US" smtClean="0"/>
              <a:t>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A70DC0-6675-4F48-83BB-2471360FD22C}" type="slidenum">
              <a:rPr lang="en-US" smtClean="0"/>
              <a:t>‹#›</a:t>
            </a:fld>
            <a:endParaRPr lang="en-US"/>
          </a:p>
        </p:txBody>
      </p:sp>
    </p:spTree>
    <p:extLst>
      <p:ext uri="{BB962C8B-B14F-4D97-AF65-F5344CB8AC3E}">
        <p14:creationId xmlns:p14="http://schemas.microsoft.com/office/powerpoint/2010/main" val="3257115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4326308-EBAC-4093-ABF8-560BD0495AAE}" type="datetimeFigureOut">
              <a:rPr lang="en-US" smtClean="0"/>
              <a:t>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A70DC0-6675-4F48-83BB-2471360FD22C}" type="slidenum">
              <a:rPr lang="en-US" smtClean="0"/>
              <a:t>‹#›</a:t>
            </a:fld>
            <a:endParaRPr lang="en-US"/>
          </a:p>
        </p:txBody>
      </p:sp>
    </p:spTree>
    <p:extLst>
      <p:ext uri="{BB962C8B-B14F-4D97-AF65-F5344CB8AC3E}">
        <p14:creationId xmlns:p14="http://schemas.microsoft.com/office/powerpoint/2010/main" val="2875542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326308-EBAC-4093-ABF8-560BD0495AAE}" type="datetimeFigureOut">
              <a:rPr lang="en-US" smtClean="0"/>
              <a:t>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A70DC0-6675-4F48-83BB-2471360FD22C}" type="slidenum">
              <a:rPr lang="en-US" smtClean="0"/>
              <a:t>‹#›</a:t>
            </a:fld>
            <a:endParaRPr lang="en-US"/>
          </a:p>
        </p:txBody>
      </p:sp>
    </p:spTree>
    <p:extLst>
      <p:ext uri="{BB962C8B-B14F-4D97-AF65-F5344CB8AC3E}">
        <p14:creationId xmlns:p14="http://schemas.microsoft.com/office/powerpoint/2010/main" val="4096489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326308-EBAC-4093-ABF8-560BD0495AAE}" type="datetimeFigureOut">
              <a:rPr lang="en-US" smtClean="0"/>
              <a:t>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A70DC0-6675-4F48-83BB-2471360FD22C}" type="slidenum">
              <a:rPr lang="en-US" smtClean="0"/>
              <a:t>‹#›</a:t>
            </a:fld>
            <a:endParaRPr lang="en-US"/>
          </a:p>
        </p:txBody>
      </p:sp>
    </p:spTree>
    <p:extLst>
      <p:ext uri="{BB962C8B-B14F-4D97-AF65-F5344CB8AC3E}">
        <p14:creationId xmlns:p14="http://schemas.microsoft.com/office/powerpoint/2010/main" val="2451137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326308-EBAC-4093-ABF8-560BD0495AAE}" type="datetimeFigureOut">
              <a:rPr lang="en-US" smtClean="0"/>
              <a:t>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A70DC0-6675-4F48-83BB-2471360FD22C}" type="slidenum">
              <a:rPr lang="en-US" smtClean="0"/>
              <a:t>‹#›</a:t>
            </a:fld>
            <a:endParaRPr lang="en-US"/>
          </a:p>
        </p:txBody>
      </p:sp>
    </p:spTree>
    <p:extLst>
      <p:ext uri="{BB962C8B-B14F-4D97-AF65-F5344CB8AC3E}">
        <p14:creationId xmlns:p14="http://schemas.microsoft.com/office/powerpoint/2010/main" val="115273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326308-EBAC-4093-ABF8-560BD0495AAE}" type="datetimeFigureOut">
              <a:rPr lang="en-US" smtClean="0"/>
              <a:t>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A70DC0-6675-4F48-83BB-2471360FD22C}" type="slidenum">
              <a:rPr lang="en-US" smtClean="0"/>
              <a:t>‹#›</a:t>
            </a:fld>
            <a:endParaRPr lang="en-US"/>
          </a:p>
        </p:txBody>
      </p:sp>
    </p:spTree>
    <p:extLst>
      <p:ext uri="{BB962C8B-B14F-4D97-AF65-F5344CB8AC3E}">
        <p14:creationId xmlns:p14="http://schemas.microsoft.com/office/powerpoint/2010/main" val="3860345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standalone="yes"?>
<Relationships xmlns="http://schemas.openxmlformats.org/package/2006/relationships"><Relationship Id="rId3" Type="http://schemas.openxmlformats.org/officeDocument/2006/relationships/image" Target="../media/image3.emf" /><Relationship Id="rId2" Type="http://schemas.openxmlformats.org/officeDocument/2006/relationships/notesSlide" Target="../notesSlides/notesSlide4.xml" /><Relationship Id="rId1" Type="http://schemas.openxmlformats.org/officeDocument/2006/relationships/slideLayout" Target="../slideLayouts/slideLayout7.xml" /><Relationship Id="rId4" Type="http://schemas.openxmlformats.org/officeDocument/2006/relationships/image" Target="../media/image4.png" /></Relationships>
</file>

<file path=ppt/slides/_rels/slide18.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5.xml" /><Relationship Id="rId1" Type="http://schemas.openxmlformats.org/officeDocument/2006/relationships/slideLayout" Target="../slideLayouts/slideLayout7.xml" /><Relationship Id="rId4" Type="http://schemas.openxmlformats.org/officeDocument/2006/relationships/image" Target="../media/image5.png"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7.xml" /><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27.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8.xml" /><Relationship Id="rId1" Type="http://schemas.openxmlformats.org/officeDocument/2006/relationships/slideLayout" Target="../slideLayouts/slideLayout7.xml" /><Relationship Id="rId4" Type="http://schemas.openxmlformats.org/officeDocument/2006/relationships/image" Target="../media/image7.png" /></Relationships>
</file>

<file path=ppt/slides/_rels/slide28.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7.xml" /><Relationship Id="rId4" Type="http://schemas.openxmlformats.org/officeDocument/2006/relationships/image" Target="../media/image9.png" /></Relationships>
</file>

<file path=ppt/slides/_rels/slide29.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7.xml" /></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7.xml" /></Relationships>
</file>

<file path=ppt/slides/_rels/slide3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7.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40.png" /><Relationship Id="rId1" Type="http://schemas.openxmlformats.org/officeDocument/2006/relationships/slideLayout" Target="../slideLayouts/slideLayout7.xml" /><Relationship Id="rId4" Type="http://schemas.openxmlformats.org/officeDocument/2006/relationships/image" Target="../media/image12.png" /></Relationships>
</file>

<file path=ppt/slides/_rels/slide34.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0.xml" /><Relationship Id="rId1" Type="http://schemas.openxmlformats.org/officeDocument/2006/relationships/slideLayout" Target="../slideLayouts/slideLayout7.xml" /><Relationship Id="rId4" Type="http://schemas.openxmlformats.org/officeDocument/2006/relationships/image" Target="../media/image12.png" /></Relationships>
</file>

<file path=ppt/slides/_rels/slide35.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11.xml" /><Relationship Id="rId1" Type="http://schemas.openxmlformats.org/officeDocument/2006/relationships/slideLayout" Target="../slideLayouts/slideLayout7.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7.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2.xml" /><Relationship Id="rId1" Type="http://schemas.openxmlformats.org/officeDocument/2006/relationships/slideLayout" Target="../slideLayouts/slideLayout7.xml" /><Relationship Id="rId4" Type="http://schemas.openxmlformats.org/officeDocument/2006/relationships/image" Target="../media/image12.png" /></Relationships>
</file>

<file path=ppt/slides/_rels/slide38.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7.xml" /></Relationships>
</file>

<file path=ppt/slides/_rels/slide39.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0.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8.png" /><Relationship Id="rId1" Type="http://schemas.openxmlformats.org/officeDocument/2006/relationships/slideLayout" Target="../slideLayouts/slideLayout7.xml" /><Relationship Id="rId4" Type="http://schemas.openxmlformats.org/officeDocument/2006/relationships/image" Target="../media/image17.png"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2.xml.rels><?xml version="1.0" encoding="UTF-8" standalone="yes"?>
<Relationships xmlns="http://schemas.openxmlformats.org/package/2006/relationships"><Relationship Id="rId3" Type="http://schemas.openxmlformats.org/officeDocument/2006/relationships/hyperlink" Target="https://www.youtube.com/watch?v=PUHjqT3xcTs&amp;list=PLxt59R_fWVzT9bDxA76AHm3ig0Gg9S3So&amp;index=3" TargetMode="External" /><Relationship Id="rId2" Type="http://schemas.openxmlformats.org/officeDocument/2006/relationships/hyperlink" Target="https://www.youtube.com/watch?v=ZzWaow1Rvho&amp;list=PLxt59R_fWVzT9bDxA76AHm3ig0Gg9S3So&amp;index=1" TargetMode="External" /><Relationship Id="rId1" Type="http://schemas.openxmlformats.org/officeDocument/2006/relationships/slideLayout" Target="../slideLayouts/slideLayout7.xml" /><Relationship Id="rId5" Type="http://schemas.openxmlformats.org/officeDocument/2006/relationships/hyperlink" Target="https://www.youtube.com/watch?v=LSr96IZQknc&amp;list=PLxt59R_fWVzT9bDxA76AHm3ig0Gg9S3So&amp;index=12" TargetMode="External" /><Relationship Id="rId4" Type="http://schemas.openxmlformats.org/officeDocument/2006/relationships/hyperlink" Target="https://www.youtube.com/watch?v=gwitf7ABtK8&amp;list=PLxt59R_fWVzT9bDxA76AHm3ig0Gg9S3So&amp;index=4" TargetMode="External" /></Relationships>
</file>

<file path=ppt/slides/_rels/slide43.xml.rels><?xml version="1.0" encoding="UTF-8" standalone="yes"?>
<Relationships xmlns="http://schemas.openxmlformats.org/package/2006/relationships"><Relationship Id="rId3" Type="http://schemas.openxmlformats.org/officeDocument/2006/relationships/hyperlink" Target="https://en.wikipedia.org/wiki/High-level_programming_language" TargetMode="External" /><Relationship Id="rId2" Type="http://schemas.openxmlformats.org/officeDocument/2006/relationships/hyperlink" Target="https://en.wikipedia.org/wiki/Interpreted_language" TargetMode="External" /><Relationship Id="rId1" Type="http://schemas.openxmlformats.org/officeDocument/2006/relationships/slideLayout" Target="../slideLayouts/slideLayout7.xml" /><Relationship Id="rId5" Type="http://schemas.openxmlformats.org/officeDocument/2006/relationships/hyperlink" Target="https://en.wikipedia.org/wiki/Programming_language" TargetMode="External" /><Relationship Id="rId4" Type="http://schemas.openxmlformats.org/officeDocument/2006/relationships/hyperlink" Target="https://en.wikipedia.org/wiki/General-purpose_programming_language" TargetMode="External" /></Relationships>
</file>

<file path=ppt/slides/_rels/slide44.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DEEP LEARNING</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78680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089" y="87086"/>
            <a:ext cx="11974286" cy="3908762"/>
          </a:xfrm>
          <a:prstGeom prst="rect">
            <a:avLst/>
          </a:prstGeom>
          <a:noFill/>
        </p:spPr>
        <p:txBody>
          <a:bodyPr wrap="square" rtlCol="0">
            <a:spAutoFit/>
          </a:bodyPr>
          <a:lstStyle/>
          <a:p>
            <a:pPr lvl="0"/>
            <a:r>
              <a:rPr lang="en-US" sz="3200" b="1" dirty="0">
                <a:solidFill>
                  <a:prstClr val="black"/>
                </a:solidFill>
              </a:rPr>
              <a:t>AI, ML, DL and DS</a:t>
            </a:r>
            <a:endParaRPr lang="en-US" sz="2400" b="1" dirty="0">
              <a:solidFill>
                <a:prstClr val="black"/>
              </a:solidFill>
            </a:endParaRPr>
          </a:p>
          <a:p>
            <a:pPr lvl="0"/>
            <a:r>
              <a:rPr lang="en-US" sz="2400" b="1" dirty="0">
                <a:solidFill>
                  <a:prstClr val="black"/>
                </a:solidFill>
              </a:rPr>
              <a:t>Neural networks</a:t>
            </a:r>
          </a:p>
          <a:p>
            <a:pPr lvl="0"/>
            <a:r>
              <a:rPr lang="en-US" sz="2400" dirty="0">
                <a:solidFill>
                  <a:prstClr val="black"/>
                </a:solidFill>
              </a:rPr>
              <a:t>NN: make use of neurons that are used to transmit data in the form of input values and output values. They are used to transfer data by using networks of connections. </a:t>
            </a:r>
          </a:p>
          <a:p>
            <a:r>
              <a:rPr lang="en-US" sz="2400" dirty="0"/>
              <a:t>Artificial neural networks (ANNs) are machine learning techniques which simulate the mechanism of learning biological organisms. </a:t>
            </a:r>
          </a:p>
          <a:p>
            <a:r>
              <a:rPr lang="en-US" sz="2400" dirty="0"/>
              <a:t>Artificial Neural networks consist of up to 3 layers namely</a:t>
            </a:r>
          </a:p>
          <a:p>
            <a:r>
              <a:rPr lang="en-US" sz="2400" dirty="0">
                <a:solidFill>
                  <a:prstClr val="black"/>
                </a:solidFill>
              </a:rPr>
              <a:t>I/P layer</a:t>
            </a:r>
          </a:p>
          <a:p>
            <a:r>
              <a:rPr lang="en-US" sz="2400" dirty="0">
                <a:solidFill>
                  <a:prstClr val="black"/>
                </a:solidFill>
              </a:rPr>
              <a:t>Hidden Layer</a:t>
            </a:r>
          </a:p>
          <a:p>
            <a:r>
              <a:rPr lang="en-US" sz="2400" dirty="0">
                <a:solidFill>
                  <a:prstClr val="black"/>
                </a:solidFill>
              </a:rPr>
              <a:t>O/P layer</a:t>
            </a:r>
          </a:p>
        </p:txBody>
      </p:sp>
    </p:spTree>
    <p:extLst>
      <p:ext uri="{BB962C8B-B14F-4D97-AF65-F5344CB8AC3E}">
        <p14:creationId xmlns:p14="http://schemas.microsoft.com/office/powerpoint/2010/main" val="324577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left)">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left)">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left)">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left)">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wipe(left)">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wipe(left)">
                                      <p:cBhvr>
                                        <p:cTn id="3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FB36BF5F-2279-4C2D-B5CE-A0B1A7B724E2}" type="slidenum">
              <a:rPr lang="en-US" smtClean="0">
                <a:solidFill>
                  <a:srgbClr val="000000"/>
                </a:solidFill>
              </a:rPr>
              <a:pPr/>
              <a:t>11</a:t>
            </a:fld>
            <a:endParaRPr lang="en-US">
              <a:solidFill>
                <a:srgbClr val="000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687831"/>
            <a:ext cx="9144000" cy="4932045"/>
          </a:xfrm>
          <a:prstGeom prst="rect">
            <a:avLst/>
          </a:prstGeom>
        </p:spPr>
      </p:pic>
      <p:sp>
        <p:nvSpPr>
          <p:cNvPr id="10" name="TextBox 9"/>
          <p:cNvSpPr txBox="1"/>
          <p:nvPr/>
        </p:nvSpPr>
        <p:spPr>
          <a:xfrm>
            <a:off x="5711371" y="5652798"/>
            <a:ext cx="3897086" cy="276999"/>
          </a:xfrm>
          <a:prstGeom prst="rect">
            <a:avLst/>
          </a:prstGeom>
          <a:solidFill>
            <a:schemeClr val="bg1"/>
          </a:solidFill>
        </p:spPr>
        <p:txBody>
          <a:bodyPr wrap="square" rtlCol="0">
            <a:spAutoFit/>
          </a:bodyPr>
          <a:lstStyle/>
          <a:p>
            <a:endParaRPr lang="en-US" sz="1200" dirty="0"/>
          </a:p>
        </p:txBody>
      </p:sp>
      <p:sp>
        <p:nvSpPr>
          <p:cNvPr id="11" name="TextBox 10"/>
          <p:cNvSpPr txBox="1"/>
          <p:nvPr/>
        </p:nvSpPr>
        <p:spPr>
          <a:xfrm>
            <a:off x="4891313" y="6263800"/>
            <a:ext cx="3897086" cy="276999"/>
          </a:xfrm>
          <a:prstGeom prst="rect">
            <a:avLst/>
          </a:prstGeom>
          <a:solidFill>
            <a:schemeClr val="bg1"/>
          </a:solidFill>
        </p:spPr>
        <p:txBody>
          <a:bodyPr wrap="square" rtlCol="0">
            <a:spAutoFit/>
          </a:bodyPr>
          <a:lstStyle/>
          <a:p>
            <a:endParaRPr lang="en-US" sz="1200" dirty="0"/>
          </a:p>
        </p:txBody>
      </p:sp>
      <p:sp>
        <p:nvSpPr>
          <p:cNvPr id="12" name="TextBox 11"/>
          <p:cNvSpPr txBox="1"/>
          <p:nvPr/>
        </p:nvSpPr>
        <p:spPr>
          <a:xfrm>
            <a:off x="3621955" y="3849636"/>
            <a:ext cx="564776" cy="409988"/>
          </a:xfrm>
          <a:prstGeom prst="rect">
            <a:avLst/>
          </a:prstGeom>
          <a:solidFill>
            <a:srgbClr val="DF314E"/>
          </a:solidFill>
        </p:spPr>
        <p:txBody>
          <a:bodyPr wrap="square" rtlCol="0">
            <a:spAutoFit/>
          </a:bodyPr>
          <a:lstStyle/>
          <a:p>
            <a:endParaRPr lang="en-US" dirty="0"/>
          </a:p>
        </p:txBody>
      </p:sp>
      <p:sp>
        <p:nvSpPr>
          <p:cNvPr id="13" name="TextBox 12"/>
          <p:cNvSpPr txBox="1"/>
          <p:nvPr/>
        </p:nvSpPr>
        <p:spPr>
          <a:xfrm>
            <a:off x="3628572" y="4904787"/>
            <a:ext cx="564776" cy="409988"/>
          </a:xfrm>
          <a:prstGeom prst="rect">
            <a:avLst/>
          </a:prstGeom>
          <a:solidFill>
            <a:srgbClr val="2DB2B9"/>
          </a:solidFill>
        </p:spPr>
        <p:txBody>
          <a:bodyPr wrap="square" rtlCol="0">
            <a:spAutoFit/>
          </a:bodyPr>
          <a:lstStyle/>
          <a:p>
            <a:endParaRPr lang="en-US" dirty="0"/>
          </a:p>
        </p:txBody>
      </p:sp>
    </p:spTree>
    <p:extLst>
      <p:ext uri="{BB962C8B-B14F-4D97-AF65-F5344CB8AC3E}">
        <p14:creationId xmlns:p14="http://schemas.microsoft.com/office/powerpoint/2010/main" val="1084492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6381" y="16629"/>
            <a:ext cx="11975869" cy="3693319"/>
          </a:xfrm>
          <a:prstGeom prst="rect">
            <a:avLst/>
          </a:prstGeom>
          <a:noFill/>
        </p:spPr>
        <p:txBody>
          <a:bodyPr wrap="square" rtlCol="0">
            <a:spAutoFit/>
          </a:bodyPr>
          <a:lstStyle/>
          <a:p>
            <a:r>
              <a:rPr lang="en-US" sz="3200" b="1" dirty="0"/>
              <a:t>AI, ML, DL and DS</a:t>
            </a:r>
          </a:p>
          <a:p>
            <a:r>
              <a:rPr lang="en-US" sz="2400" b="1" dirty="0"/>
              <a:t>Deep learning </a:t>
            </a:r>
          </a:p>
          <a:p>
            <a:r>
              <a:rPr lang="en-US" sz="2400" dirty="0"/>
              <a:t>DL: composed of several hidden layers while neural networks consist of up to 3 layers. </a:t>
            </a:r>
          </a:p>
          <a:p>
            <a:endParaRPr lang="en-US" sz="1000" dirty="0"/>
          </a:p>
          <a:p>
            <a:r>
              <a:rPr lang="en-US" sz="2400" dirty="0"/>
              <a:t>DL is the subset of ML. This got created for the M/C to learn to think how actually human brain learn to think.</a:t>
            </a:r>
          </a:p>
          <a:p>
            <a:r>
              <a:rPr lang="en-US" sz="2400" dirty="0"/>
              <a:t>In DL, we create architecture called multi-neural network architecture. Idea of Deep neural network is to mimic human brain.</a:t>
            </a:r>
          </a:p>
          <a:p>
            <a:r>
              <a:rPr lang="en-US" sz="2400" dirty="0" err="1"/>
              <a:t>Eg</a:t>
            </a:r>
            <a:r>
              <a:rPr lang="en-US" sz="2400" dirty="0"/>
              <a:t>: Neural Network and Deep Learning lies in the heart of products such as self driving cars, image recognition software etc.</a:t>
            </a:r>
          </a:p>
        </p:txBody>
      </p:sp>
    </p:spTree>
    <p:extLst>
      <p:ext uri="{BB962C8B-B14F-4D97-AF65-F5344CB8AC3E}">
        <p14:creationId xmlns:p14="http://schemas.microsoft.com/office/powerpoint/2010/main" val="4074980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left)">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left)">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wipe(left)">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left)">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left)">
                                      <p:cBhvr>
                                        <p:cTn id="2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FB36BF5F-2279-4C2D-B5CE-A0B1A7B724E2}" type="slidenum">
              <a:rPr lang="en-US" smtClean="0">
                <a:solidFill>
                  <a:srgbClr val="000000"/>
                </a:solidFill>
              </a:rPr>
              <a:pPr/>
              <a:t>13</a:t>
            </a:fld>
            <a:endParaRPr lang="en-US">
              <a:solidFill>
                <a:srgbClr val="000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687831"/>
            <a:ext cx="9144000" cy="4932045"/>
          </a:xfrm>
          <a:prstGeom prst="rect">
            <a:avLst/>
          </a:prstGeom>
        </p:spPr>
      </p:pic>
    </p:spTree>
    <p:extLst>
      <p:ext uri="{BB962C8B-B14F-4D97-AF65-F5344CB8AC3E}">
        <p14:creationId xmlns:p14="http://schemas.microsoft.com/office/powerpoint/2010/main" val="4271990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6381" y="16629"/>
            <a:ext cx="11975869" cy="2431435"/>
          </a:xfrm>
          <a:prstGeom prst="rect">
            <a:avLst/>
          </a:prstGeom>
          <a:noFill/>
        </p:spPr>
        <p:txBody>
          <a:bodyPr wrap="square" rtlCol="0">
            <a:spAutoFit/>
          </a:bodyPr>
          <a:lstStyle/>
          <a:p>
            <a:pPr lvl="0"/>
            <a:r>
              <a:rPr lang="en-US" sz="3200" b="1" dirty="0">
                <a:solidFill>
                  <a:prstClr val="black"/>
                </a:solidFill>
              </a:rPr>
              <a:t>AI, ML, DL and DS (Contd..) </a:t>
            </a:r>
            <a:endParaRPr lang="en-US" sz="2400" dirty="0"/>
          </a:p>
          <a:p>
            <a:r>
              <a:rPr lang="en-US" sz="2400" dirty="0"/>
              <a:t>In deep Learning, we have 3 techniques:</a:t>
            </a:r>
          </a:p>
          <a:p>
            <a:r>
              <a:rPr lang="en-US" sz="2400" dirty="0"/>
              <a:t>ANNs : Problems that involved with the numbers are solved with the help of ANN.</a:t>
            </a:r>
          </a:p>
          <a:p>
            <a:r>
              <a:rPr lang="en-US" sz="2400" dirty="0"/>
              <a:t>Convolution Neural Networks (CNN) : If the </a:t>
            </a:r>
            <a:r>
              <a:rPr lang="en-US" sz="2400" dirty="0" err="1"/>
              <a:t>i</a:t>
            </a:r>
            <a:r>
              <a:rPr lang="en-US" sz="2400" dirty="0"/>
              <a:t>/p is in images, then we use CNN. Advanced CNN known as Transfer learning.</a:t>
            </a:r>
          </a:p>
          <a:p>
            <a:r>
              <a:rPr lang="en-US" sz="2400" dirty="0"/>
              <a:t>Recurrent Neural Networks (RNN) : If data is time series kind of data, we use RNN.</a:t>
            </a:r>
          </a:p>
        </p:txBody>
      </p:sp>
    </p:spTree>
    <p:extLst>
      <p:ext uri="{BB962C8B-B14F-4D97-AF65-F5344CB8AC3E}">
        <p14:creationId xmlns:p14="http://schemas.microsoft.com/office/powerpoint/2010/main" val="1316824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left)">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wipe(left)">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FB36BF5F-2279-4C2D-B5CE-A0B1A7B724E2}" type="slidenum">
              <a:rPr lang="en-US" smtClean="0">
                <a:solidFill>
                  <a:schemeClr val="tx1"/>
                </a:solidFill>
              </a:rPr>
              <a:pPr/>
              <a:t>15</a:t>
            </a:fld>
            <a:endParaRPr lang="en-US">
              <a:solidFill>
                <a:schemeClr val="tx1"/>
              </a:solidFill>
            </a:endParaRPr>
          </a:p>
        </p:txBody>
      </p:sp>
      <p:sp>
        <p:nvSpPr>
          <p:cNvPr id="3" name="TextBox 2"/>
          <p:cNvSpPr txBox="1"/>
          <p:nvPr/>
        </p:nvSpPr>
        <p:spPr>
          <a:xfrm>
            <a:off x="119743" y="0"/>
            <a:ext cx="8839200" cy="1692771"/>
          </a:xfrm>
          <a:prstGeom prst="rect">
            <a:avLst/>
          </a:prstGeom>
          <a:noFill/>
        </p:spPr>
        <p:txBody>
          <a:bodyPr wrap="square" rtlCol="0">
            <a:spAutoFit/>
          </a:bodyPr>
          <a:lstStyle/>
          <a:p>
            <a:r>
              <a:rPr lang="en-US" sz="2800" b="1" dirty="0">
                <a:solidFill>
                  <a:prstClr val="black"/>
                </a:solidFill>
              </a:rPr>
              <a:t>AI, ML, DL and DS</a:t>
            </a:r>
          </a:p>
          <a:p>
            <a:r>
              <a:rPr lang="en-US" sz="2400" b="1" dirty="0">
                <a:solidFill>
                  <a:prstClr val="black"/>
                </a:solidFill>
              </a:rPr>
              <a:t>Date Science</a:t>
            </a:r>
            <a:endParaRPr lang="en-US" sz="2400" b="1" dirty="0"/>
          </a:p>
          <a:p>
            <a:r>
              <a:rPr lang="en-US" sz="2400" dirty="0"/>
              <a:t>DS: will work on all above AI, ML, DL using mathematical tools such as statistics, probability, Linear algebra, Differential calculus etc.</a:t>
            </a:r>
          </a:p>
        </p:txBody>
      </p:sp>
    </p:spTree>
    <p:extLst>
      <p:ext uri="{BB962C8B-B14F-4D97-AF65-F5344CB8AC3E}">
        <p14:creationId xmlns:p14="http://schemas.microsoft.com/office/powerpoint/2010/main" val="509769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Introduction to         Neural Networks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13709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683" y="40342"/>
            <a:ext cx="11990294" cy="1323439"/>
          </a:xfrm>
          <a:prstGeom prst="rect">
            <a:avLst/>
          </a:prstGeom>
          <a:noFill/>
        </p:spPr>
        <p:txBody>
          <a:bodyPr wrap="square" rtlCol="0">
            <a:spAutoFit/>
          </a:bodyPr>
          <a:lstStyle/>
          <a:p>
            <a:pPr algn="just"/>
            <a:r>
              <a:rPr lang="en-US" sz="2000" b="1" dirty="0"/>
              <a:t>1.1 Introduction (From </a:t>
            </a:r>
            <a:r>
              <a:rPr lang="en-US" sz="2000" b="1" dirty="0" err="1"/>
              <a:t>Charu</a:t>
            </a:r>
            <a:r>
              <a:rPr lang="en-US" sz="2000" b="1" dirty="0"/>
              <a:t>)</a:t>
            </a:r>
          </a:p>
          <a:p>
            <a:pPr algn="just"/>
            <a:r>
              <a:rPr lang="en-US" sz="2000" dirty="0"/>
              <a:t>Artificial Neural Networks (ANNs) are m/c learning techniques which simulate the </a:t>
            </a:r>
            <a:r>
              <a:rPr lang="en-US" sz="2000" dirty="0" err="1"/>
              <a:t>mech</a:t>
            </a:r>
            <a:r>
              <a:rPr lang="en-US" sz="2000" dirty="0"/>
              <a:t> of learning biological organisms. </a:t>
            </a:r>
          </a:p>
          <a:p>
            <a:pPr algn="just"/>
            <a:r>
              <a:rPr lang="en-US" sz="2000" dirty="0"/>
              <a:t>The human nervous system contains cells, referred as </a:t>
            </a:r>
            <a:r>
              <a:rPr lang="en-US" sz="2000" i="1" dirty="0"/>
              <a:t>neurons</a:t>
            </a:r>
            <a:r>
              <a:rPr lang="en-US" sz="2000" dirty="0"/>
              <a:t>. </a:t>
            </a:r>
          </a:p>
        </p:txBody>
      </p:sp>
      <p:sp>
        <p:nvSpPr>
          <p:cNvPr id="5" name="TextBox 4"/>
          <p:cNvSpPr txBox="1"/>
          <p:nvPr/>
        </p:nvSpPr>
        <p:spPr>
          <a:xfrm>
            <a:off x="0" y="3594621"/>
            <a:ext cx="11990294" cy="3170099"/>
          </a:xfrm>
          <a:prstGeom prst="rect">
            <a:avLst/>
          </a:prstGeom>
          <a:noFill/>
        </p:spPr>
        <p:txBody>
          <a:bodyPr wrap="square" rtlCol="0">
            <a:spAutoFit/>
          </a:bodyPr>
          <a:lstStyle/>
          <a:p>
            <a:pPr algn="just"/>
            <a:r>
              <a:rPr lang="en-US" sz="2000" dirty="0"/>
              <a:t>Neurons are connected to one another with the use of </a:t>
            </a:r>
            <a:r>
              <a:rPr lang="en-US" sz="2000" i="1" dirty="0"/>
              <a:t>axons </a:t>
            </a:r>
            <a:r>
              <a:rPr lang="en-US" sz="2000" dirty="0"/>
              <a:t>and </a:t>
            </a:r>
            <a:r>
              <a:rPr lang="en-US" sz="2000" i="1" dirty="0"/>
              <a:t>dendrites</a:t>
            </a:r>
            <a:r>
              <a:rPr lang="en-US" sz="2000" dirty="0"/>
              <a:t>,</a:t>
            </a:r>
          </a:p>
          <a:p>
            <a:pPr algn="just"/>
            <a:r>
              <a:rPr lang="en-US" sz="2000" dirty="0"/>
              <a:t>and the connecting regions between axons and dendrites are referred to as </a:t>
            </a:r>
            <a:r>
              <a:rPr lang="en-US" sz="2000" i="1" dirty="0"/>
              <a:t>synapses</a:t>
            </a:r>
            <a:r>
              <a:rPr lang="en-US" sz="2000" dirty="0"/>
              <a:t>. (See Fig. 1.1(a)). </a:t>
            </a:r>
          </a:p>
          <a:p>
            <a:pPr algn="just"/>
            <a:r>
              <a:rPr lang="en-US" sz="2000" dirty="0"/>
              <a:t>The strengths of synaptic connections often change in response to external stimuli. </a:t>
            </a:r>
          </a:p>
          <a:p>
            <a:pPr algn="just"/>
            <a:r>
              <a:rPr lang="en-US" sz="2000" dirty="0"/>
              <a:t>This change is how learning takes place in living organisms.</a:t>
            </a:r>
          </a:p>
          <a:p>
            <a:pPr algn="just"/>
            <a:r>
              <a:rPr lang="en-US" sz="2000" dirty="0"/>
              <a:t>This biological mechanism is simulated in ANNs, which contain computation units that are referred to as neurons. </a:t>
            </a:r>
          </a:p>
          <a:p>
            <a:r>
              <a:rPr lang="en-US" sz="2000" dirty="0"/>
              <a:t>“Neural networks” to refer ANNs. </a:t>
            </a:r>
          </a:p>
          <a:p>
            <a:r>
              <a:rPr lang="en-US" sz="2000" dirty="0"/>
              <a:t>The computational units are connected to one another through weights, which serve the same role as the strengths of synaptic connections in biological organisms. </a:t>
            </a:r>
          </a:p>
          <a:p>
            <a:r>
              <a:rPr lang="en-US" sz="2000" dirty="0"/>
              <a:t>Each input to a neuron is scaled with a weight, which affects the function computed at that unit. This architecture is illustrated in Figure 1.1(b).</a:t>
            </a:r>
          </a:p>
        </p:txBody>
      </p:sp>
      <p:pic>
        <p:nvPicPr>
          <p:cNvPr id="6" name="Picture 5"/>
          <p:cNvPicPr>
            <a:picLocks noChangeAspect="1"/>
          </p:cNvPicPr>
          <p:nvPr/>
        </p:nvPicPr>
        <p:blipFill>
          <a:blip r:embed="rId3"/>
          <a:stretch>
            <a:fillRect/>
          </a:stretch>
        </p:blipFill>
        <p:spPr>
          <a:xfrm>
            <a:off x="617681" y="1379187"/>
            <a:ext cx="4976295" cy="1915342"/>
          </a:xfrm>
          <a:prstGeom prst="rect">
            <a:avLst/>
          </a:prstGeom>
        </p:spPr>
      </p:pic>
      <p:sp>
        <p:nvSpPr>
          <p:cNvPr id="7" name="Rectangle 6"/>
          <p:cNvSpPr/>
          <p:nvPr/>
        </p:nvSpPr>
        <p:spPr>
          <a:xfrm>
            <a:off x="1170512" y="3178022"/>
            <a:ext cx="3518912" cy="369332"/>
          </a:xfrm>
          <a:prstGeom prst="rect">
            <a:avLst/>
          </a:prstGeom>
        </p:spPr>
        <p:txBody>
          <a:bodyPr wrap="none">
            <a:spAutoFit/>
          </a:bodyPr>
          <a:lstStyle/>
          <a:p>
            <a:r>
              <a:rPr lang="en-US" b="0" i="0" u="none" strike="noStrike" baseline="0" dirty="0">
                <a:solidFill>
                  <a:srgbClr val="131413"/>
                </a:solidFill>
                <a:latin typeface="XfdwqgXtdfxrCbgnsjCMR10"/>
              </a:rPr>
              <a:t>Fig.1.1 Biological neural network</a:t>
            </a:r>
            <a:endParaRPr lang="en-US" dirty="0"/>
          </a:p>
        </p:txBody>
      </p:sp>
      <p:pic>
        <p:nvPicPr>
          <p:cNvPr id="8" name="Picture 7"/>
          <p:cNvPicPr>
            <a:picLocks noChangeAspect="1"/>
          </p:cNvPicPr>
          <p:nvPr/>
        </p:nvPicPr>
        <p:blipFill>
          <a:blip r:embed="rId4"/>
          <a:stretch>
            <a:fillRect/>
          </a:stretch>
        </p:blipFill>
        <p:spPr>
          <a:xfrm>
            <a:off x="8249443" y="860103"/>
            <a:ext cx="3315027" cy="2249760"/>
          </a:xfrm>
          <a:prstGeom prst="rect">
            <a:avLst/>
          </a:prstGeom>
        </p:spPr>
      </p:pic>
      <p:sp>
        <p:nvSpPr>
          <p:cNvPr id="9" name="Rectangle 8"/>
          <p:cNvSpPr/>
          <p:nvPr/>
        </p:nvSpPr>
        <p:spPr>
          <a:xfrm>
            <a:off x="7683322" y="3109863"/>
            <a:ext cx="3608745" cy="369332"/>
          </a:xfrm>
          <a:prstGeom prst="rect">
            <a:avLst/>
          </a:prstGeom>
        </p:spPr>
        <p:txBody>
          <a:bodyPr wrap="none">
            <a:spAutoFit/>
          </a:bodyPr>
          <a:lstStyle/>
          <a:p>
            <a:r>
              <a:rPr lang="en-US" b="0" i="0" u="none" strike="noStrike" baseline="0" dirty="0">
                <a:solidFill>
                  <a:srgbClr val="131413"/>
                </a:solidFill>
                <a:latin typeface="XfdwqgXtdfxrCbgnsjCMR10"/>
              </a:rPr>
              <a:t>Fig 1.1(b) Artificial neural network</a:t>
            </a:r>
            <a:endParaRPr lang="en-US" dirty="0"/>
          </a:p>
        </p:txBody>
      </p:sp>
    </p:spTree>
    <p:extLst>
      <p:ext uri="{BB962C8B-B14F-4D97-AF65-F5344CB8AC3E}">
        <p14:creationId xmlns:p14="http://schemas.microsoft.com/office/powerpoint/2010/main" val="1719616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683" y="40342"/>
            <a:ext cx="11990294" cy="1323439"/>
          </a:xfrm>
          <a:prstGeom prst="rect">
            <a:avLst/>
          </a:prstGeom>
          <a:noFill/>
        </p:spPr>
        <p:txBody>
          <a:bodyPr wrap="square" rtlCol="0">
            <a:spAutoFit/>
          </a:bodyPr>
          <a:lstStyle/>
          <a:p>
            <a:pPr algn="just"/>
            <a:r>
              <a:rPr lang="en-US" sz="2000" b="1" dirty="0"/>
              <a:t>1.1 Introduction </a:t>
            </a:r>
          </a:p>
          <a:p>
            <a:pPr algn="just"/>
            <a:r>
              <a:rPr lang="en-US" sz="2000" dirty="0"/>
              <a:t>Artificial neural networks (ANNs) are m/c learning techniques which simulate the </a:t>
            </a:r>
            <a:r>
              <a:rPr lang="en-US" sz="2000" dirty="0" err="1"/>
              <a:t>mech</a:t>
            </a:r>
            <a:r>
              <a:rPr lang="en-US" sz="2000" dirty="0"/>
              <a:t> of learning biological organisms. </a:t>
            </a:r>
          </a:p>
          <a:p>
            <a:pPr algn="just"/>
            <a:r>
              <a:rPr lang="en-US" sz="2000" dirty="0"/>
              <a:t>The human nervous system contains cells, referred as </a:t>
            </a:r>
            <a:r>
              <a:rPr lang="en-US" sz="2000" i="1" dirty="0"/>
              <a:t>neurons</a:t>
            </a:r>
            <a:r>
              <a:rPr lang="en-US" sz="2000" dirty="0"/>
              <a:t>. </a:t>
            </a:r>
          </a:p>
        </p:txBody>
      </p:sp>
      <p:sp>
        <p:nvSpPr>
          <p:cNvPr id="5" name="TextBox 4"/>
          <p:cNvSpPr txBox="1"/>
          <p:nvPr/>
        </p:nvSpPr>
        <p:spPr>
          <a:xfrm>
            <a:off x="0" y="3594621"/>
            <a:ext cx="11990294" cy="3170099"/>
          </a:xfrm>
          <a:prstGeom prst="rect">
            <a:avLst/>
          </a:prstGeom>
          <a:noFill/>
        </p:spPr>
        <p:txBody>
          <a:bodyPr wrap="square" rtlCol="0">
            <a:spAutoFit/>
          </a:bodyPr>
          <a:lstStyle/>
          <a:p>
            <a:pPr algn="just"/>
            <a:r>
              <a:rPr lang="en-US" sz="2000" dirty="0"/>
              <a:t>Neurons are connected to one another with the use of </a:t>
            </a:r>
            <a:r>
              <a:rPr lang="en-US" sz="2000" i="1" dirty="0"/>
              <a:t>axons </a:t>
            </a:r>
            <a:r>
              <a:rPr lang="en-US" sz="2000" dirty="0"/>
              <a:t>and </a:t>
            </a:r>
            <a:r>
              <a:rPr lang="en-US" sz="2000" i="1" dirty="0"/>
              <a:t>dendrites</a:t>
            </a:r>
            <a:r>
              <a:rPr lang="en-US" sz="2000" dirty="0"/>
              <a:t>,</a:t>
            </a:r>
          </a:p>
          <a:p>
            <a:pPr algn="just"/>
            <a:r>
              <a:rPr lang="en-US" sz="2000" dirty="0"/>
              <a:t>and the connecting regions between axons and dendrites are referred to as </a:t>
            </a:r>
            <a:r>
              <a:rPr lang="en-US" sz="2000" i="1" dirty="0"/>
              <a:t>synapses</a:t>
            </a:r>
            <a:r>
              <a:rPr lang="en-US" sz="2000" dirty="0"/>
              <a:t>. (See Fig. 1.1(a)). </a:t>
            </a:r>
          </a:p>
          <a:p>
            <a:pPr algn="just"/>
            <a:r>
              <a:rPr lang="en-US" sz="2000" dirty="0"/>
              <a:t>The strengths of synaptic connections often change in response to external stimuli. </a:t>
            </a:r>
          </a:p>
          <a:p>
            <a:pPr algn="just"/>
            <a:r>
              <a:rPr lang="en-US" sz="2000" dirty="0"/>
              <a:t>This change is how learning takes place in living organisms.</a:t>
            </a:r>
          </a:p>
          <a:p>
            <a:pPr algn="just"/>
            <a:r>
              <a:rPr lang="en-US" sz="2000" dirty="0"/>
              <a:t>This biological mechanism is simulated in ANNs, which contain computation units that are referred to as neurons. </a:t>
            </a:r>
          </a:p>
          <a:p>
            <a:r>
              <a:rPr lang="en-US" sz="2000" dirty="0"/>
              <a:t>“Neural networks” to refer ANNs. </a:t>
            </a:r>
          </a:p>
          <a:p>
            <a:r>
              <a:rPr lang="en-US" sz="2000" dirty="0"/>
              <a:t>The computational units are connected to one another through weights, which serve the same role as the strengths of synaptic connections in biological organisms. </a:t>
            </a:r>
          </a:p>
          <a:p>
            <a:r>
              <a:rPr lang="en-US" sz="2000" dirty="0"/>
              <a:t>Each input to a neuron is scaled with a weight, which affects the function computed at that unit. This architecture is illustrated in Figure 1.1(b).</a:t>
            </a:r>
          </a:p>
        </p:txBody>
      </p:sp>
      <p:sp>
        <p:nvSpPr>
          <p:cNvPr id="7" name="Rectangle 6"/>
          <p:cNvSpPr/>
          <p:nvPr/>
        </p:nvSpPr>
        <p:spPr>
          <a:xfrm>
            <a:off x="1250456" y="3294529"/>
            <a:ext cx="2723823" cy="369332"/>
          </a:xfrm>
          <a:prstGeom prst="rect">
            <a:avLst/>
          </a:prstGeom>
        </p:spPr>
        <p:txBody>
          <a:bodyPr wrap="none">
            <a:spAutoFit/>
          </a:bodyPr>
          <a:lstStyle/>
          <a:p>
            <a:r>
              <a:rPr lang="en-US" b="0" i="0" u="none" strike="noStrike" baseline="0" dirty="0">
                <a:solidFill>
                  <a:srgbClr val="131413"/>
                </a:solidFill>
                <a:latin typeface="XfdwqgXtdfxrCbgnsjCMR10"/>
              </a:rPr>
              <a:t>Fig.1.1 Biological neuron</a:t>
            </a:r>
            <a:endParaRPr lang="en-US" dirty="0"/>
          </a:p>
        </p:txBody>
      </p:sp>
      <p:pic>
        <p:nvPicPr>
          <p:cNvPr id="8" name="Picture 7"/>
          <p:cNvPicPr>
            <a:picLocks noChangeAspect="1"/>
          </p:cNvPicPr>
          <p:nvPr/>
        </p:nvPicPr>
        <p:blipFill>
          <a:blip r:embed="rId3"/>
          <a:stretch>
            <a:fillRect/>
          </a:stretch>
        </p:blipFill>
        <p:spPr>
          <a:xfrm>
            <a:off x="8249443" y="860103"/>
            <a:ext cx="3315027" cy="2249760"/>
          </a:xfrm>
          <a:prstGeom prst="rect">
            <a:avLst/>
          </a:prstGeom>
        </p:spPr>
      </p:pic>
      <p:sp>
        <p:nvSpPr>
          <p:cNvPr id="9" name="Rectangle 8"/>
          <p:cNvSpPr/>
          <p:nvPr/>
        </p:nvSpPr>
        <p:spPr>
          <a:xfrm>
            <a:off x="7683322" y="3109863"/>
            <a:ext cx="3608745" cy="369332"/>
          </a:xfrm>
          <a:prstGeom prst="rect">
            <a:avLst/>
          </a:prstGeom>
        </p:spPr>
        <p:txBody>
          <a:bodyPr wrap="none">
            <a:spAutoFit/>
          </a:bodyPr>
          <a:lstStyle/>
          <a:p>
            <a:r>
              <a:rPr lang="en-US" b="0" i="0" u="none" strike="noStrike" baseline="0" dirty="0">
                <a:solidFill>
                  <a:srgbClr val="131413"/>
                </a:solidFill>
                <a:latin typeface="XfdwqgXtdfxrCbgnsjCMR10"/>
              </a:rPr>
              <a:t>Fig 1.1(b) Artificial neural network</a:t>
            </a:r>
            <a:endParaRPr lang="en-US" dirty="0"/>
          </a:p>
        </p:txBody>
      </p:sp>
      <p:sp>
        <p:nvSpPr>
          <p:cNvPr id="2" name="Rectangle 1"/>
          <p:cNvSpPr/>
          <p:nvPr/>
        </p:nvSpPr>
        <p:spPr>
          <a:xfrm>
            <a:off x="-442021" y="2130067"/>
            <a:ext cx="541775" cy="2704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11" name="Rectangle 10"/>
          <p:cNvSpPr/>
          <p:nvPr/>
        </p:nvSpPr>
        <p:spPr>
          <a:xfrm>
            <a:off x="1864222" y="2788827"/>
            <a:ext cx="1111734" cy="2056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12" name="Rectangle 11"/>
          <p:cNvSpPr/>
          <p:nvPr/>
        </p:nvSpPr>
        <p:spPr>
          <a:xfrm>
            <a:off x="-1159522" y="1551749"/>
            <a:ext cx="748145" cy="2115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13" name="Rectangle 12"/>
          <p:cNvSpPr/>
          <p:nvPr/>
        </p:nvSpPr>
        <p:spPr>
          <a:xfrm>
            <a:off x="-1007122" y="1704149"/>
            <a:ext cx="748145" cy="2115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14" name="Rectangle 13"/>
          <p:cNvSpPr/>
          <p:nvPr/>
        </p:nvSpPr>
        <p:spPr>
          <a:xfrm>
            <a:off x="-2891118" y="2313214"/>
            <a:ext cx="541775" cy="2043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15" name="Rectangle 14"/>
          <p:cNvSpPr/>
          <p:nvPr/>
        </p:nvSpPr>
        <p:spPr>
          <a:xfrm>
            <a:off x="-1755267" y="2587466"/>
            <a:ext cx="748145" cy="2115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16" name="Rectangle 15"/>
          <p:cNvSpPr/>
          <p:nvPr/>
        </p:nvSpPr>
        <p:spPr>
          <a:xfrm>
            <a:off x="9752317" y="1675238"/>
            <a:ext cx="748145" cy="2115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17" name="Rectangle 16"/>
          <p:cNvSpPr/>
          <p:nvPr/>
        </p:nvSpPr>
        <p:spPr>
          <a:xfrm>
            <a:off x="9158811" y="2371591"/>
            <a:ext cx="1341651" cy="33500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pic>
        <p:nvPicPr>
          <p:cNvPr id="18" name="Picture 17"/>
          <p:cNvPicPr>
            <a:picLocks noChangeAspect="1"/>
          </p:cNvPicPr>
          <p:nvPr/>
        </p:nvPicPr>
        <p:blipFill>
          <a:blip r:embed="rId4"/>
          <a:stretch>
            <a:fillRect/>
          </a:stretch>
        </p:blipFill>
        <p:spPr>
          <a:xfrm>
            <a:off x="1250456" y="1363781"/>
            <a:ext cx="5574890" cy="1930748"/>
          </a:xfrm>
          <a:prstGeom prst="rect">
            <a:avLst/>
          </a:prstGeom>
        </p:spPr>
      </p:pic>
      <p:sp>
        <p:nvSpPr>
          <p:cNvPr id="10" name="Rectangle 9"/>
          <p:cNvSpPr/>
          <p:nvPr/>
        </p:nvSpPr>
        <p:spPr>
          <a:xfrm>
            <a:off x="1523851" y="1984138"/>
            <a:ext cx="748145" cy="2115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19" name="Rectangle 18"/>
          <p:cNvSpPr/>
          <p:nvPr/>
        </p:nvSpPr>
        <p:spPr>
          <a:xfrm>
            <a:off x="1830528" y="2767807"/>
            <a:ext cx="1145428" cy="2266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20" name="Rectangle 19"/>
          <p:cNvSpPr/>
          <p:nvPr/>
        </p:nvSpPr>
        <p:spPr>
          <a:xfrm>
            <a:off x="4655127" y="2069274"/>
            <a:ext cx="870246" cy="1748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21" name="Rectangle 20"/>
          <p:cNvSpPr/>
          <p:nvPr/>
        </p:nvSpPr>
        <p:spPr>
          <a:xfrm>
            <a:off x="4517536" y="2930955"/>
            <a:ext cx="1145428" cy="2266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Tree>
    <p:extLst>
      <p:ext uri="{BB962C8B-B14F-4D97-AF65-F5344CB8AC3E}">
        <p14:creationId xmlns:p14="http://schemas.microsoft.com/office/powerpoint/2010/main" val="807045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524" y="53548"/>
            <a:ext cx="12070976" cy="8094524"/>
          </a:xfrm>
          <a:prstGeom prst="rect">
            <a:avLst/>
          </a:prstGeom>
          <a:noFill/>
        </p:spPr>
        <p:txBody>
          <a:bodyPr wrap="square" rtlCol="0">
            <a:spAutoFit/>
          </a:bodyPr>
          <a:lstStyle/>
          <a:p>
            <a:r>
              <a:rPr lang="en-US" sz="2000" dirty="0"/>
              <a:t>An ANN computes a function of the inputs by propagating the computed values from the input neurons to the output neuron(s) and using the weights as intermediate parameters. </a:t>
            </a:r>
          </a:p>
          <a:p>
            <a:r>
              <a:rPr lang="en-US" sz="2000" dirty="0"/>
              <a:t>Learning occurs by changing the weights connecting the neurons. </a:t>
            </a:r>
          </a:p>
          <a:p>
            <a:r>
              <a:rPr lang="en-US" sz="2000" dirty="0"/>
              <a:t>Just as external stimuli are needed for learning in biological organisms, the external stimulus in artificial neural networks is provided by the training data containing examples of input-output pairs of the function to be learned. For </a:t>
            </a:r>
            <a:r>
              <a:rPr lang="en-US" sz="2000" dirty="0" err="1"/>
              <a:t>eg</a:t>
            </a:r>
            <a:r>
              <a:rPr lang="en-US" sz="2000" dirty="0"/>
              <a:t>, the training data might contain pixel representations of images (input) and their annotated labels (e.g.,</a:t>
            </a:r>
          </a:p>
          <a:p>
            <a:r>
              <a:rPr lang="en-US" sz="2000" dirty="0"/>
              <a:t>carrot, banana) as the output. </a:t>
            </a:r>
          </a:p>
          <a:p>
            <a:r>
              <a:rPr lang="en-US" sz="2000" dirty="0"/>
              <a:t>These training data pairs are fed into the neural network by using the input representations to make predictions about the output labels. </a:t>
            </a:r>
          </a:p>
          <a:p>
            <a:r>
              <a:rPr lang="en-US" sz="2000" dirty="0"/>
              <a:t>The training data provides feedback to the correctness of the weights in the neural network depending on how well the predicted output (e.g., probability of carrot) for a particular input matches the annotated output label in the training data. </a:t>
            </a:r>
          </a:p>
          <a:p>
            <a:r>
              <a:rPr lang="en-US" sz="2000" dirty="0"/>
              <a:t>One can view the errors made by the neural network in the computation of a function as a kind of unpleasant feedback in a biological organism, leading to an adjustment in the synaptic strengths. </a:t>
            </a:r>
          </a:p>
          <a:p>
            <a:r>
              <a:rPr lang="en-US" sz="2000" dirty="0"/>
              <a:t>Similarly, the weights between neurons are adjusted in a neural network in response to prediction errors. </a:t>
            </a:r>
          </a:p>
          <a:p>
            <a:r>
              <a:rPr lang="en-US" sz="2000" dirty="0"/>
              <a:t>The goal of changing the weights is to modify the computed function to make the predictions more correct in</a:t>
            </a:r>
          </a:p>
          <a:p>
            <a:r>
              <a:rPr lang="en-US" sz="2000" dirty="0"/>
              <a:t>future iterations. </a:t>
            </a:r>
          </a:p>
          <a:p>
            <a:r>
              <a:rPr lang="en-US" sz="2000" dirty="0"/>
              <a:t>Therefore, the weights are changed carefully in a mathematically justified way so as to reduce the error in computation on that example. </a:t>
            </a:r>
          </a:p>
          <a:p>
            <a:r>
              <a:rPr lang="en-US" sz="2000" dirty="0"/>
              <a:t>By successively adjusting the weights between neurons over many input-output pairs, the function computed by the neural network is refined over time so that it provides more accurate predictions. </a:t>
            </a:r>
          </a:p>
          <a:p>
            <a:r>
              <a:rPr lang="en-US" sz="2000" dirty="0"/>
              <a:t>Therefore, if the neural network is trained with many different images of bananas, it will eventually be able to properly recognize a banana in an image it has not seen before. </a:t>
            </a:r>
          </a:p>
          <a:p>
            <a:r>
              <a:rPr lang="en-US" sz="2000" dirty="0"/>
              <a:t>This ability to accurately compute functions of unseen inputs by training over a finite set of input-output pairs is referred to as </a:t>
            </a:r>
            <a:r>
              <a:rPr lang="en-US" sz="2000" i="1" dirty="0"/>
              <a:t>model generalization</a:t>
            </a:r>
            <a:r>
              <a:rPr lang="en-US" sz="2000" dirty="0"/>
              <a:t>. The primary usefulness of all machine learning models is gained from their ability to generalize their learning from seen training data to unseen examples.</a:t>
            </a:r>
          </a:p>
        </p:txBody>
      </p:sp>
    </p:spTree>
    <p:extLst>
      <p:ext uri="{BB962C8B-B14F-4D97-AF65-F5344CB8AC3E}">
        <p14:creationId xmlns:p14="http://schemas.microsoft.com/office/powerpoint/2010/main" val="1990655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859" y="40749"/>
            <a:ext cx="12156141" cy="4154984"/>
          </a:xfrm>
          <a:prstGeom prst="rect">
            <a:avLst/>
          </a:prstGeom>
          <a:noFill/>
        </p:spPr>
        <p:txBody>
          <a:bodyPr wrap="square" rtlCol="0">
            <a:spAutoFit/>
          </a:bodyPr>
          <a:lstStyle/>
          <a:p>
            <a:pPr marL="860425" indent="-342900">
              <a:buFont typeface="Arial" panose="020B0604020202020204" pitchFamily="34" charset="0"/>
              <a:buChar char="•"/>
            </a:pPr>
            <a:r>
              <a:rPr lang="en-US" sz="2400" dirty="0"/>
              <a:t>Self driving car</a:t>
            </a:r>
          </a:p>
          <a:p>
            <a:pPr marL="860425" indent="-342900">
              <a:buFont typeface="Arial" panose="020B0604020202020204" pitchFamily="34" charset="0"/>
              <a:buChar char="•"/>
            </a:pPr>
            <a:r>
              <a:rPr lang="en-US" sz="2400" dirty="0"/>
              <a:t>Google Home devices: Alexa and Siri</a:t>
            </a:r>
          </a:p>
          <a:p>
            <a:pPr marL="860425" indent="-342900">
              <a:buFont typeface="Arial" panose="020B0604020202020204" pitchFamily="34" charset="0"/>
              <a:buChar char="•"/>
            </a:pPr>
            <a:r>
              <a:rPr lang="en-US" sz="2400" dirty="0"/>
              <a:t>Amazon and Apple's digital voice assistants,</a:t>
            </a:r>
          </a:p>
          <a:p>
            <a:pPr marL="860425" indent="-342900">
              <a:buFont typeface="Arial" panose="020B0604020202020204" pitchFamily="34" charset="0"/>
              <a:buChar char="•"/>
            </a:pPr>
            <a:r>
              <a:rPr lang="en-US" sz="2400" dirty="0"/>
              <a:t>Text-to-speech synthesis </a:t>
            </a:r>
          </a:p>
          <a:p>
            <a:pPr marL="860425" indent="-342900">
              <a:buFont typeface="Arial" panose="020B0604020202020204" pitchFamily="34" charset="0"/>
              <a:buChar char="•"/>
            </a:pPr>
            <a:r>
              <a:rPr lang="en-US" sz="2400" dirty="0"/>
              <a:t>Language identification </a:t>
            </a:r>
          </a:p>
          <a:p>
            <a:pPr marL="860425" indent="-342900">
              <a:buFont typeface="Arial" panose="020B0604020202020204" pitchFamily="34" charset="0"/>
              <a:buChar char="•"/>
            </a:pPr>
            <a:r>
              <a:rPr lang="en-US" sz="2400" dirty="0"/>
              <a:t>English-to-French translation (Google, 2014)</a:t>
            </a:r>
          </a:p>
          <a:p>
            <a:pPr marL="860425" indent="-342900">
              <a:buFont typeface="Arial" panose="020B0604020202020204" pitchFamily="34" charset="0"/>
              <a:buChar char="•"/>
            </a:pPr>
            <a:r>
              <a:rPr lang="en-US" sz="2400" dirty="0"/>
              <a:t>Arabic handwriting recognition </a:t>
            </a:r>
          </a:p>
          <a:p>
            <a:pPr marL="860425" indent="-342900">
              <a:buFont typeface="Arial" panose="020B0604020202020204" pitchFamily="34" charset="0"/>
              <a:buChar char="•"/>
            </a:pPr>
            <a:r>
              <a:rPr lang="fr-FR" sz="2400" dirty="0"/>
              <a:t>Optical </a:t>
            </a:r>
            <a:r>
              <a:rPr lang="fr-FR" sz="2400" dirty="0" err="1"/>
              <a:t>character</a:t>
            </a:r>
            <a:r>
              <a:rPr lang="fr-FR" sz="2400" dirty="0"/>
              <a:t> recognition </a:t>
            </a:r>
          </a:p>
          <a:p>
            <a:pPr marL="860425" indent="-342900">
              <a:buFont typeface="Arial" panose="020B0604020202020204" pitchFamily="34" charset="0"/>
              <a:buChar char="•"/>
            </a:pPr>
            <a:r>
              <a:rPr lang="en-US" sz="2400" dirty="0"/>
              <a:t>Image caption generation </a:t>
            </a:r>
          </a:p>
          <a:p>
            <a:pPr marL="860425" indent="-342900">
              <a:buFont typeface="Arial" panose="020B0604020202020204" pitchFamily="34" charset="0"/>
              <a:buChar char="•"/>
            </a:pPr>
            <a:r>
              <a:rPr lang="en-US" sz="2400" dirty="0"/>
              <a:t>Video-to-textual description (Annotations to video)</a:t>
            </a:r>
          </a:p>
          <a:p>
            <a:pPr marL="860425" indent="-342900">
              <a:buFont typeface="Arial" panose="020B0604020202020204" pitchFamily="34" charset="0"/>
              <a:buChar char="•"/>
            </a:pPr>
            <a:r>
              <a:rPr lang="en-US" sz="2400" dirty="0"/>
              <a:t>Syntactic parsing for natural language processing </a:t>
            </a:r>
          </a:p>
        </p:txBody>
      </p:sp>
    </p:spTree>
    <p:extLst>
      <p:ext uri="{BB962C8B-B14F-4D97-AF65-F5344CB8AC3E}">
        <p14:creationId xmlns:p14="http://schemas.microsoft.com/office/powerpoint/2010/main" val="33738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left)">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left)">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wipe(left)">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wipe(left)">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wipe(left)">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wipe(left)">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wipe(left)">
                                      <p:cBhvr>
                                        <p:cTn id="5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524" y="20298"/>
            <a:ext cx="12070976" cy="6740307"/>
          </a:xfrm>
          <a:prstGeom prst="rect">
            <a:avLst/>
          </a:prstGeom>
          <a:noFill/>
        </p:spPr>
        <p:txBody>
          <a:bodyPr wrap="square" rtlCol="0">
            <a:spAutoFit/>
          </a:bodyPr>
          <a:lstStyle/>
          <a:p>
            <a:r>
              <a:rPr lang="en-US" sz="2400" b="1" dirty="0"/>
              <a:t>1.1 Introduction (Contd..)</a:t>
            </a:r>
            <a:endParaRPr lang="en-US" sz="2400" dirty="0"/>
          </a:p>
          <a:p>
            <a:r>
              <a:rPr lang="en-US" sz="2400" dirty="0"/>
              <a:t>An ANN computes a function of the inputs by </a:t>
            </a:r>
          </a:p>
          <a:p>
            <a:pPr marL="865188"/>
            <a:r>
              <a:rPr lang="en-US" sz="2400" dirty="0"/>
              <a:t>propagating the computed values from the input neurons to the output neuron(s) and </a:t>
            </a:r>
          </a:p>
          <a:p>
            <a:pPr marL="865188"/>
            <a:r>
              <a:rPr lang="en-US" sz="2400" dirty="0"/>
              <a:t>using the weights as intermediate parameters. </a:t>
            </a:r>
          </a:p>
          <a:p>
            <a:r>
              <a:rPr lang="en-US" sz="2400" dirty="0"/>
              <a:t>Learning occurs by changing the weights connecting the neurons. </a:t>
            </a:r>
          </a:p>
          <a:p>
            <a:r>
              <a:rPr lang="en-US" sz="2400" dirty="0"/>
              <a:t>Just as external stimuli are needed for learning in biological organisms, the external stimulus in ANNs is provided by the training data containing examples of input-output pairs of the function to be learned. For </a:t>
            </a:r>
            <a:r>
              <a:rPr lang="en-US" sz="2400" dirty="0" err="1"/>
              <a:t>eg</a:t>
            </a:r>
            <a:r>
              <a:rPr lang="en-US" sz="2400" dirty="0"/>
              <a:t>, the training data might contain pixel representations of images (input) and their interpreted labels (</a:t>
            </a:r>
            <a:r>
              <a:rPr lang="en-US" sz="2400" dirty="0" err="1"/>
              <a:t>e.g.,carrot</a:t>
            </a:r>
            <a:r>
              <a:rPr lang="en-US" sz="2400" dirty="0"/>
              <a:t>, banana) as the output. </a:t>
            </a:r>
          </a:p>
          <a:p>
            <a:r>
              <a:rPr lang="en-US" sz="2400" dirty="0"/>
              <a:t>These training data pairs are fed into the neural network by using the input representations to make predictions about the output labels. </a:t>
            </a:r>
          </a:p>
          <a:p>
            <a:r>
              <a:rPr lang="en-US" sz="2400" dirty="0"/>
              <a:t>The training data provides feedback to the correctness of the weights in the neural network depending on how well the predicted output (e.g., probability of carrot) for a particular input matches the annotated output label in the training data. </a:t>
            </a:r>
          </a:p>
          <a:p>
            <a:r>
              <a:rPr lang="en-US" sz="2400" dirty="0"/>
              <a:t>One can view the errors made by the neural network in the computation of a function as a kind of unpleasant feedback in a biological organism, leading to an adjustment in the synaptic strengths. </a:t>
            </a:r>
          </a:p>
          <a:p>
            <a:r>
              <a:rPr lang="en-US" sz="2400" dirty="0" err="1"/>
              <a:t>IIIly</a:t>
            </a:r>
            <a:r>
              <a:rPr lang="en-US" sz="2400" dirty="0"/>
              <a:t>, the weights b/n neurons are adjusted in a neural network in response to prediction errors. </a:t>
            </a:r>
          </a:p>
        </p:txBody>
      </p:sp>
    </p:spTree>
    <p:extLst>
      <p:ext uri="{BB962C8B-B14F-4D97-AF65-F5344CB8AC3E}">
        <p14:creationId xmlns:p14="http://schemas.microsoft.com/office/powerpoint/2010/main" val="2662480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524" y="53548"/>
            <a:ext cx="12070976" cy="5262979"/>
          </a:xfrm>
          <a:prstGeom prst="rect">
            <a:avLst/>
          </a:prstGeom>
          <a:noFill/>
        </p:spPr>
        <p:txBody>
          <a:bodyPr wrap="square" rtlCol="0">
            <a:spAutoFit/>
          </a:bodyPr>
          <a:lstStyle/>
          <a:p>
            <a:r>
              <a:rPr lang="en-US" sz="2400" b="1" dirty="0"/>
              <a:t>1.1 Introduction (Contd..)</a:t>
            </a:r>
            <a:endParaRPr lang="en-US" sz="2400" dirty="0"/>
          </a:p>
          <a:p>
            <a:r>
              <a:rPr lang="en-US" sz="2400" dirty="0"/>
              <a:t>The goal of changing the weights is to modify the computed function to make the predictions more correct in future iterations. </a:t>
            </a:r>
          </a:p>
          <a:p>
            <a:r>
              <a:rPr lang="en-US" sz="2400" dirty="0"/>
              <a:t>Therefore, the weights are changed carefully in a mathematically justified way, so as to reduce the error in computation on that example. </a:t>
            </a:r>
          </a:p>
          <a:p>
            <a:r>
              <a:rPr lang="en-US" sz="2400" dirty="0"/>
              <a:t>By successively adjusting the weights between neurons over many input-output pairs, the function computed by the neural network is refined over time so that it provides more accurate predictions. </a:t>
            </a:r>
          </a:p>
          <a:p>
            <a:r>
              <a:rPr lang="en-US" sz="2400" dirty="0"/>
              <a:t>Therefore, if the neural network is trained with many different images of bananas, it will eventually be able to properly recognize a banana in an image it has not seen before. </a:t>
            </a:r>
          </a:p>
          <a:p>
            <a:r>
              <a:rPr lang="en-US" sz="2400" dirty="0"/>
              <a:t>This ability to accurately compute functions of unseen inputs by training over a finite set of input-output pairs is referred to as </a:t>
            </a:r>
            <a:r>
              <a:rPr lang="en-US" sz="2400" i="1" dirty="0"/>
              <a:t>model generalization</a:t>
            </a:r>
            <a:r>
              <a:rPr lang="en-US" sz="2400" dirty="0"/>
              <a:t>. The primary usefulness of all machine learning models is gained from their ability to generalize their learning from seen training data to unseen examples.</a:t>
            </a:r>
          </a:p>
        </p:txBody>
      </p:sp>
    </p:spTree>
    <p:extLst>
      <p:ext uri="{BB962C8B-B14F-4D97-AF65-F5344CB8AC3E}">
        <p14:creationId xmlns:p14="http://schemas.microsoft.com/office/powerpoint/2010/main" val="1721497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07" y="-975"/>
            <a:ext cx="12044082" cy="4893647"/>
          </a:xfrm>
          <a:prstGeom prst="rect">
            <a:avLst/>
          </a:prstGeom>
          <a:noFill/>
        </p:spPr>
        <p:txBody>
          <a:bodyPr wrap="square" rtlCol="0">
            <a:spAutoFit/>
          </a:bodyPr>
          <a:lstStyle/>
          <a:p>
            <a:r>
              <a:rPr lang="en-US" sz="2400" b="1" dirty="0"/>
              <a:t>1.1 Introduction (Contd..)</a:t>
            </a:r>
            <a:endParaRPr lang="en-US" sz="2400" dirty="0"/>
          </a:p>
          <a:p>
            <a:r>
              <a:rPr lang="en-US" sz="2400" dirty="0"/>
              <a:t>The principles of neuroscience have often been useful in designing neural network architectures. </a:t>
            </a:r>
          </a:p>
          <a:p>
            <a:r>
              <a:rPr lang="en-US" sz="2400" dirty="0"/>
              <a:t>The neural networks are built as higher-level abstractions of the classical models that are commonly used in machine learning. </a:t>
            </a:r>
          </a:p>
          <a:p>
            <a:r>
              <a:rPr lang="en-US" sz="2400" dirty="0"/>
              <a:t>In fact, the most basic units of computation in the neural network are inspired by </a:t>
            </a:r>
            <a:r>
              <a:rPr lang="en-US" sz="2400" u="sng" dirty="0"/>
              <a:t>machine learning algorithms </a:t>
            </a:r>
            <a:r>
              <a:rPr lang="en-US" sz="2400" dirty="0"/>
              <a:t>like </a:t>
            </a:r>
            <a:r>
              <a:rPr lang="en-US" sz="2400" i="1" dirty="0"/>
              <a:t>least-squares regression </a:t>
            </a:r>
            <a:r>
              <a:rPr lang="en-US" sz="2400" dirty="0"/>
              <a:t>and </a:t>
            </a:r>
            <a:r>
              <a:rPr lang="en-US" sz="2400" i="1" dirty="0"/>
              <a:t>logistic regression</a:t>
            </a:r>
            <a:r>
              <a:rPr lang="en-US" sz="2400" dirty="0"/>
              <a:t>.</a:t>
            </a:r>
          </a:p>
          <a:p>
            <a:r>
              <a:rPr lang="en-US" sz="2400" dirty="0"/>
              <a:t>Neural networks gain their power by putting together many such basic units, and learning the weights of the different units jointly in order to minimize the prediction error. </a:t>
            </a:r>
          </a:p>
          <a:p>
            <a:r>
              <a:rPr lang="en-US" sz="2400" dirty="0"/>
              <a:t>From this point of view, a neural network can be viewed as a </a:t>
            </a:r>
            <a:r>
              <a:rPr lang="en-US" sz="2400" i="1" dirty="0"/>
              <a:t>computational graph </a:t>
            </a:r>
            <a:r>
              <a:rPr lang="en-US" sz="2400" dirty="0"/>
              <a:t>of basic units in which greater power is gained by connecting them in particular ways. </a:t>
            </a:r>
          </a:p>
          <a:p>
            <a:r>
              <a:rPr lang="en-US" sz="2400" dirty="0"/>
              <a:t>When a neural network is used in its most basic form, without connecting together multiple units, the learning algorithms often reduce to classical machine learning models..</a:t>
            </a:r>
          </a:p>
        </p:txBody>
      </p:sp>
    </p:spTree>
    <p:extLst>
      <p:ext uri="{BB962C8B-B14F-4D97-AF65-F5344CB8AC3E}">
        <p14:creationId xmlns:p14="http://schemas.microsoft.com/office/powerpoint/2010/main" val="701947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07" y="-975"/>
            <a:ext cx="12044082" cy="3046988"/>
          </a:xfrm>
          <a:prstGeom prst="rect">
            <a:avLst/>
          </a:prstGeom>
          <a:noFill/>
        </p:spPr>
        <p:txBody>
          <a:bodyPr wrap="square" rtlCol="0">
            <a:spAutoFit/>
          </a:bodyPr>
          <a:lstStyle/>
          <a:p>
            <a:r>
              <a:rPr lang="en-US" sz="2400" b="1" dirty="0"/>
              <a:t>1.1 Introduction (Contd..)</a:t>
            </a:r>
            <a:endParaRPr lang="en-US" sz="2400" dirty="0"/>
          </a:p>
          <a:p>
            <a:r>
              <a:rPr lang="en-US" sz="2400" dirty="0"/>
              <a:t>The real power of a neural model over classical methods is known when these elementary computational units are combined, and the weights of the elementary models are trained using their dependencies on one another. </a:t>
            </a:r>
          </a:p>
          <a:p>
            <a:r>
              <a:rPr lang="en-US" sz="2400" dirty="0"/>
              <a:t>By combining multiple units, one is increasing the power of the model to learn more complicated functions of the data than the elementary models of basic machine learning. </a:t>
            </a:r>
          </a:p>
          <a:p>
            <a:r>
              <a:rPr lang="en-US" sz="2400" dirty="0"/>
              <a:t>Sufficient training data is also required in order to learn the larger number of weights in these expanded computational graphs.</a:t>
            </a:r>
          </a:p>
        </p:txBody>
      </p:sp>
      <p:pic>
        <p:nvPicPr>
          <p:cNvPr id="3" name="Picture 2"/>
          <p:cNvPicPr>
            <a:picLocks noChangeAspect="1"/>
          </p:cNvPicPr>
          <p:nvPr/>
        </p:nvPicPr>
        <p:blipFill>
          <a:blip r:embed="rId3"/>
          <a:stretch>
            <a:fillRect/>
          </a:stretch>
        </p:blipFill>
        <p:spPr>
          <a:xfrm>
            <a:off x="4620683" y="3448519"/>
            <a:ext cx="2794269" cy="2486768"/>
          </a:xfrm>
          <a:prstGeom prst="rect">
            <a:avLst/>
          </a:prstGeom>
        </p:spPr>
      </p:pic>
    </p:spTree>
    <p:extLst>
      <p:ext uri="{BB962C8B-B14F-4D97-AF65-F5344CB8AC3E}">
        <p14:creationId xmlns:p14="http://schemas.microsoft.com/office/powerpoint/2010/main" val="19809973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9506" y="16629"/>
            <a:ext cx="11992493" cy="6740307"/>
          </a:xfrm>
          <a:prstGeom prst="rect">
            <a:avLst/>
          </a:prstGeom>
          <a:noFill/>
        </p:spPr>
        <p:txBody>
          <a:bodyPr wrap="square" rtlCol="0">
            <a:spAutoFit/>
          </a:bodyPr>
          <a:lstStyle/>
          <a:p>
            <a:r>
              <a:rPr lang="en-US" sz="2400" b="1" dirty="0"/>
              <a:t>Neural Networks (From Josh)</a:t>
            </a:r>
          </a:p>
          <a:p>
            <a:r>
              <a:rPr lang="en-US" sz="2400" dirty="0"/>
              <a:t>Neural networks are a computational model that shares some properties with the animal brain in which many simple units are working in parallel with no centralized control unit. The weights between the units are the primary means of long-term information storage in neural networks. Updating the weights is the primary way the neural network learns new information.</a:t>
            </a:r>
          </a:p>
          <a:p>
            <a:r>
              <a:rPr lang="en-US" sz="2400" dirty="0"/>
              <a:t>In equation </a:t>
            </a:r>
            <a:r>
              <a:rPr lang="en-US" sz="2400" i="1" dirty="0"/>
              <a:t>Ax = b</a:t>
            </a:r>
            <a:r>
              <a:rPr lang="en-US" sz="2400" dirty="0"/>
              <a:t>, in the context of neural networks, the </a:t>
            </a:r>
            <a:r>
              <a:rPr lang="en-US" sz="2400" i="1" dirty="0"/>
              <a:t>A </a:t>
            </a:r>
            <a:r>
              <a:rPr lang="en-US" sz="2400" dirty="0"/>
              <a:t>matrix is still the input data and the </a:t>
            </a:r>
            <a:r>
              <a:rPr lang="en-US" sz="2400" i="1" dirty="0"/>
              <a:t>b </a:t>
            </a:r>
            <a:r>
              <a:rPr lang="en-US" sz="2400" dirty="0"/>
              <a:t>column vector is still the labels or outcomes for each row in the </a:t>
            </a:r>
            <a:r>
              <a:rPr lang="en-US" sz="2400" i="1" dirty="0"/>
              <a:t>A </a:t>
            </a:r>
            <a:r>
              <a:rPr lang="en-US" sz="2400" dirty="0"/>
              <a:t>matrix.</a:t>
            </a:r>
          </a:p>
          <a:p>
            <a:r>
              <a:rPr lang="en-US" sz="2400" dirty="0"/>
              <a:t>The weights on the neural network connections becomes </a:t>
            </a:r>
            <a:r>
              <a:rPr lang="en-US" sz="2400" i="1" dirty="0"/>
              <a:t>x </a:t>
            </a:r>
            <a:r>
              <a:rPr lang="en-US" sz="2400" dirty="0"/>
              <a:t>(the parameter vector).</a:t>
            </a:r>
          </a:p>
          <a:p>
            <a:r>
              <a:rPr lang="en-US" sz="2400" dirty="0"/>
              <a:t>The behavior of neural networks is shaped by its network architecture. A network’s architecture can be defined (in part) by the following:</a:t>
            </a:r>
          </a:p>
          <a:p>
            <a:r>
              <a:rPr lang="en-US" sz="2400" dirty="0"/>
              <a:t>		Number of neurons</a:t>
            </a:r>
          </a:p>
          <a:p>
            <a:r>
              <a:rPr lang="en-US" sz="2400" dirty="0"/>
              <a:t>		Number of layers</a:t>
            </a:r>
          </a:p>
          <a:p>
            <a:r>
              <a:rPr lang="en-US" sz="2400" dirty="0"/>
              <a:t>		Types of connections between layers</a:t>
            </a:r>
          </a:p>
          <a:p>
            <a:r>
              <a:rPr lang="en-US" sz="2400" dirty="0"/>
              <a:t>The most well-known and simplest-to-understand neural network is the feedforward multilayer neural network. It has an input layer, one or many hidden layers, and a single output layer. Each layer can have a different number of neurons and each layer is fully connected to the adjacent layer. The connections between the neurons in the layers form an acyclic graph, as in</a:t>
            </a:r>
          </a:p>
          <a:p>
            <a:r>
              <a:rPr lang="en-US" sz="2400" dirty="0"/>
              <a:t>Figure 2-1.</a:t>
            </a:r>
          </a:p>
        </p:txBody>
      </p:sp>
    </p:spTree>
    <p:extLst>
      <p:ext uri="{BB962C8B-B14F-4D97-AF65-F5344CB8AC3E}">
        <p14:creationId xmlns:p14="http://schemas.microsoft.com/office/powerpoint/2010/main" val="1844582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9506" y="16629"/>
            <a:ext cx="11992493" cy="4893647"/>
          </a:xfrm>
          <a:prstGeom prst="rect">
            <a:avLst/>
          </a:prstGeom>
          <a:noFill/>
        </p:spPr>
        <p:txBody>
          <a:bodyPr wrap="square" rtlCol="0">
            <a:spAutoFit/>
          </a:bodyPr>
          <a:lstStyle/>
          <a:p>
            <a:r>
              <a:rPr lang="en-US" sz="2400" b="1" dirty="0"/>
              <a:t>Neural Networks (From Josh)</a:t>
            </a:r>
          </a:p>
          <a:p>
            <a:r>
              <a:rPr lang="en-US" sz="2400" dirty="0"/>
              <a:t>Neural networks are a computational model that shares some properties with the animal brain in which many simple units are working in parallel with no centralized control unit. </a:t>
            </a:r>
          </a:p>
          <a:p>
            <a:r>
              <a:rPr lang="en-US" sz="2400" dirty="0"/>
              <a:t>The behavior of neural networks is shaped by its network architecture. </a:t>
            </a:r>
          </a:p>
          <a:p>
            <a:r>
              <a:rPr lang="en-US" sz="2400" dirty="0"/>
              <a:t>A network’s architecture can be defined by the following:</a:t>
            </a:r>
          </a:p>
          <a:p>
            <a:r>
              <a:rPr lang="en-US" sz="2400" dirty="0"/>
              <a:t>		Number of neurons</a:t>
            </a:r>
          </a:p>
          <a:p>
            <a:r>
              <a:rPr lang="en-US" sz="2400" dirty="0"/>
              <a:t>		Number of layers</a:t>
            </a:r>
          </a:p>
          <a:p>
            <a:r>
              <a:rPr lang="en-US" sz="2400" dirty="0"/>
              <a:t>		Types of connections between layers</a:t>
            </a:r>
          </a:p>
          <a:p>
            <a:r>
              <a:rPr lang="en-US" sz="2400" dirty="0"/>
              <a:t>The most well-known and simplest-to-understand neural network is the feedforward multilayer neural network. </a:t>
            </a:r>
          </a:p>
          <a:p>
            <a:r>
              <a:rPr lang="en-US" sz="2400" dirty="0"/>
              <a:t>It has an input layer, one or many hidden layers, and an output layer. </a:t>
            </a:r>
          </a:p>
          <a:p>
            <a:r>
              <a:rPr lang="en-US" sz="2400" dirty="0"/>
              <a:t>Each layer can have a different number of neurons and each layer is fully connected to the adjacent layer. </a:t>
            </a:r>
          </a:p>
        </p:txBody>
      </p:sp>
    </p:spTree>
    <p:extLst>
      <p:ext uri="{BB962C8B-B14F-4D97-AF65-F5344CB8AC3E}">
        <p14:creationId xmlns:p14="http://schemas.microsoft.com/office/powerpoint/2010/main" val="2775617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left)">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wipe(left)">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wipe(left)">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wipe(left)">
                                      <p:cBhvr>
                                        <p:cTn id="5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9213" y="0"/>
            <a:ext cx="11852787" cy="7848302"/>
          </a:xfrm>
          <a:prstGeom prst="rect">
            <a:avLst/>
          </a:prstGeom>
          <a:noFill/>
        </p:spPr>
        <p:txBody>
          <a:bodyPr wrap="square" rtlCol="0">
            <a:spAutoFit/>
          </a:bodyPr>
          <a:lstStyle/>
          <a:p>
            <a:r>
              <a:rPr lang="en-US" sz="2400" b="1" dirty="0"/>
              <a:t>The Biological Neuron (Contd..)</a:t>
            </a:r>
          </a:p>
          <a:p>
            <a:endParaRPr lang="en-US" sz="2400" b="1" dirty="0"/>
          </a:p>
          <a:p>
            <a:endParaRPr lang="en-US" sz="2400" b="1" dirty="0"/>
          </a:p>
          <a:p>
            <a:endParaRPr lang="en-US" sz="2400" b="1" dirty="0"/>
          </a:p>
          <a:p>
            <a:endParaRPr lang="en-US" sz="2400" b="1" dirty="0"/>
          </a:p>
          <a:p>
            <a:endParaRPr lang="en-US" sz="2400" b="1" dirty="0"/>
          </a:p>
          <a:p>
            <a:r>
              <a:rPr lang="en-US" sz="2400" b="1" dirty="0"/>
              <a:t>From biological to artificial</a:t>
            </a:r>
          </a:p>
          <a:p>
            <a:r>
              <a:rPr lang="en-US" sz="2400" dirty="0"/>
              <a:t>The animal brain has been shown to be responsible for the fundamental components of the mind. We can study the basic components of the brain and understand them. Research has shown ways to map out functionality of the brain and track signals as they move through neurons.</a:t>
            </a:r>
          </a:p>
          <a:p>
            <a:r>
              <a:rPr lang="en-US" sz="2400" dirty="0"/>
              <a:t>However, we still do not completely understand how this collection of decentralized functional units provides the foundation for thought and the seat of consciousness.</a:t>
            </a:r>
          </a:p>
          <a:p>
            <a:r>
              <a:rPr lang="en-US" sz="2400" dirty="0"/>
              <a:t>Now that we’ve established the basics of how a biological neuron works, let’s take a look at the first attempts at modeling the neuron with the beginning of the perceptron.</a:t>
            </a:r>
          </a:p>
          <a:p>
            <a:r>
              <a:rPr lang="en-US" sz="2400" b="1" dirty="0"/>
              <a:t>The Perceptron</a:t>
            </a:r>
          </a:p>
          <a:p>
            <a:r>
              <a:rPr lang="en-US" sz="2400" dirty="0"/>
              <a:t>The perceptron is a linear model used for binary classification. In the field of neural networks the perceptron is considered an artificial neuron using the </a:t>
            </a:r>
            <a:r>
              <a:rPr lang="en-US" sz="2400" dirty="0" err="1"/>
              <a:t>The</a:t>
            </a:r>
            <a:r>
              <a:rPr lang="en-US" sz="2400" dirty="0"/>
              <a:t> predecessor to the perceptron was the Threshold Logic Unit (TLU), which could learn the AND </a:t>
            </a:r>
            <a:r>
              <a:rPr lang="en-US" sz="2400" dirty="0" err="1"/>
              <a:t>and</a:t>
            </a:r>
            <a:r>
              <a:rPr lang="en-US" sz="2400" dirty="0"/>
              <a:t> OR logic functions. The perceptron training algorithm is considered a supervised learning algorithm. Both the TLU and the perceptron were inspired by the biological neuron as we’ll explore.</a:t>
            </a:r>
          </a:p>
        </p:txBody>
      </p:sp>
      <p:pic>
        <p:nvPicPr>
          <p:cNvPr id="3" name="Picture 2"/>
          <p:cNvPicPr>
            <a:picLocks noChangeAspect="1"/>
          </p:cNvPicPr>
          <p:nvPr/>
        </p:nvPicPr>
        <p:blipFill>
          <a:blip r:embed="rId2"/>
          <a:stretch>
            <a:fillRect/>
          </a:stretch>
        </p:blipFill>
        <p:spPr>
          <a:xfrm>
            <a:off x="6223820" y="125974"/>
            <a:ext cx="5574890" cy="2056787"/>
          </a:xfrm>
          <a:prstGeom prst="rect">
            <a:avLst/>
          </a:prstGeom>
        </p:spPr>
      </p:pic>
    </p:spTree>
    <p:extLst>
      <p:ext uri="{BB962C8B-B14F-4D97-AF65-F5344CB8AC3E}">
        <p14:creationId xmlns:p14="http://schemas.microsoft.com/office/powerpoint/2010/main" val="41474295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9213" y="0"/>
            <a:ext cx="11852787" cy="3785652"/>
          </a:xfrm>
          <a:prstGeom prst="rect">
            <a:avLst/>
          </a:prstGeom>
          <a:noFill/>
        </p:spPr>
        <p:txBody>
          <a:bodyPr wrap="square" rtlCol="0">
            <a:spAutoFit/>
          </a:bodyPr>
          <a:lstStyle/>
          <a:p>
            <a:r>
              <a:rPr lang="en-US" sz="2400" b="1" dirty="0"/>
              <a:t>The Biological Neuron (Contd..)</a:t>
            </a:r>
          </a:p>
          <a:p>
            <a:endParaRPr lang="en-US" sz="2400" b="1" dirty="0"/>
          </a:p>
          <a:p>
            <a:endParaRPr lang="en-US" sz="2400" b="1" dirty="0"/>
          </a:p>
          <a:p>
            <a:r>
              <a:rPr lang="en-US" sz="2400" b="1" dirty="0"/>
              <a:t>Definition of the perceptron</a:t>
            </a:r>
          </a:p>
          <a:p>
            <a:r>
              <a:rPr lang="en-US" sz="2400" dirty="0"/>
              <a:t>The perceptron is a linear-model binary classifier with a simple input–output relationship as depicted in Fig. </a:t>
            </a:r>
          </a:p>
          <a:p>
            <a:r>
              <a:rPr lang="en-US" sz="2400" dirty="0"/>
              <a:t>It shows we’re summing </a:t>
            </a:r>
            <a:r>
              <a:rPr lang="en-US" sz="2400" i="1" dirty="0"/>
              <a:t>n </a:t>
            </a:r>
            <a:r>
              <a:rPr lang="en-US" sz="2400" dirty="0"/>
              <a:t>no. of inputs times their associated weights and then sending this “net input” to a step function with a defined threshold. </a:t>
            </a:r>
          </a:p>
          <a:p>
            <a:r>
              <a:rPr lang="en-US" sz="2400" dirty="0"/>
              <a:t>Typically with </a:t>
            </a:r>
            <a:r>
              <a:rPr lang="en-US" sz="2400" dirty="0" err="1"/>
              <a:t>perceptrons</a:t>
            </a:r>
            <a:r>
              <a:rPr lang="en-US" sz="2400" dirty="0"/>
              <a:t>, this is a step function with a threshold value of 0.5. This function will output a single binary value (0 or 1), depending on the input.</a:t>
            </a:r>
          </a:p>
        </p:txBody>
      </p:sp>
      <p:pic>
        <p:nvPicPr>
          <p:cNvPr id="3" name="Picture 2"/>
          <p:cNvPicPr>
            <a:picLocks noChangeAspect="1"/>
          </p:cNvPicPr>
          <p:nvPr/>
        </p:nvPicPr>
        <p:blipFill>
          <a:blip r:embed="rId3"/>
          <a:stretch>
            <a:fillRect/>
          </a:stretch>
        </p:blipFill>
        <p:spPr>
          <a:xfrm>
            <a:off x="6223820" y="125975"/>
            <a:ext cx="5574890" cy="1051896"/>
          </a:xfrm>
          <a:prstGeom prst="rect">
            <a:avLst/>
          </a:prstGeom>
        </p:spPr>
      </p:pic>
      <p:pic>
        <p:nvPicPr>
          <p:cNvPr id="4" name="Picture 3"/>
          <p:cNvPicPr>
            <a:picLocks noChangeAspect="1"/>
          </p:cNvPicPr>
          <p:nvPr/>
        </p:nvPicPr>
        <p:blipFill>
          <a:blip r:embed="rId4"/>
          <a:stretch>
            <a:fillRect/>
          </a:stretch>
        </p:blipFill>
        <p:spPr>
          <a:xfrm>
            <a:off x="4653577" y="3911627"/>
            <a:ext cx="6288226" cy="2841538"/>
          </a:xfrm>
          <a:prstGeom prst="rect">
            <a:avLst/>
          </a:prstGeom>
        </p:spPr>
      </p:pic>
    </p:spTree>
    <p:extLst>
      <p:ext uri="{BB962C8B-B14F-4D97-AF65-F5344CB8AC3E}">
        <p14:creationId xmlns:p14="http://schemas.microsoft.com/office/powerpoint/2010/main" val="37775902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924800" y="235973"/>
            <a:ext cx="4267199" cy="2782997"/>
          </a:xfrm>
          <a:prstGeom prst="rect">
            <a:avLst/>
          </a:prstGeom>
        </p:spPr>
      </p:pic>
      <p:sp>
        <p:nvSpPr>
          <p:cNvPr id="3" name="TextBox 2"/>
          <p:cNvSpPr txBox="1"/>
          <p:nvPr/>
        </p:nvSpPr>
        <p:spPr>
          <a:xfrm>
            <a:off x="250725" y="14751"/>
            <a:ext cx="7978878" cy="830997"/>
          </a:xfrm>
          <a:prstGeom prst="rect">
            <a:avLst/>
          </a:prstGeom>
          <a:noFill/>
        </p:spPr>
        <p:txBody>
          <a:bodyPr wrap="square" rtlCol="0">
            <a:spAutoFit/>
          </a:bodyPr>
          <a:lstStyle/>
          <a:p>
            <a:r>
              <a:rPr lang="en-US" sz="2400" dirty="0"/>
              <a:t>We can model the decision boundary and the classification output in the step function equation, as follows:</a:t>
            </a:r>
          </a:p>
        </p:txBody>
      </p:sp>
      <p:pic>
        <p:nvPicPr>
          <p:cNvPr id="4" name="Picture 3"/>
          <p:cNvPicPr>
            <a:picLocks noChangeAspect="1"/>
          </p:cNvPicPr>
          <p:nvPr/>
        </p:nvPicPr>
        <p:blipFill>
          <a:blip r:embed="rId3"/>
          <a:stretch>
            <a:fillRect/>
          </a:stretch>
        </p:blipFill>
        <p:spPr>
          <a:xfrm>
            <a:off x="1872123" y="926550"/>
            <a:ext cx="2990850" cy="752475"/>
          </a:xfrm>
          <a:prstGeom prst="rect">
            <a:avLst/>
          </a:prstGeom>
        </p:spPr>
      </p:pic>
      <p:sp>
        <p:nvSpPr>
          <p:cNvPr id="5" name="TextBox 4"/>
          <p:cNvSpPr txBox="1"/>
          <p:nvPr/>
        </p:nvSpPr>
        <p:spPr>
          <a:xfrm>
            <a:off x="-598" y="2280972"/>
            <a:ext cx="11934040" cy="1692771"/>
          </a:xfrm>
          <a:prstGeom prst="rect">
            <a:avLst/>
          </a:prstGeom>
          <a:noFill/>
        </p:spPr>
        <p:txBody>
          <a:bodyPr wrap="square" rtlCol="0">
            <a:spAutoFit/>
          </a:bodyPr>
          <a:lstStyle/>
          <a:p>
            <a:r>
              <a:rPr lang="en-US" sz="2400" dirty="0"/>
              <a:t>To produce the net input to the activation function,</a:t>
            </a:r>
          </a:p>
          <a:p>
            <a:r>
              <a:rPr lang="en-US" sz="2400" dirty="0"/>
              <a:t>we take the dot product of the input and the connection weights. </a:t>
            </a:r>
          </a:p>
          <a:p>
            <a:r>
              <a:rPr lang="en-US" sz="2400" dirty="0"/>
              <a:t>We see this summation in the left half of Fig. as the input to the summation function. </a:t>
            </a:r>
          </a:p>
          <a:p>
            <a:r>
              <a:rPr lang="en-US" sz="1600" dirty="0"/>
              <a:t>Table 2-1 provides an explanation of how the summation function is performed as well as note about the parameters involved in the summation function.</a:t>
            </a:r>
          </a:p>
        </p:txBody>
      </p:sp>
      <p:pic>
        <p:nvPicPr>
          <p:cNvPr id="6" name="Picture 5"/>
          <p:cNvPicPr>
            <a:picLocks noChangeAspect="1"/>
          </p:cNvPicPr>
          <p:nvPr/>
        </p:nvPicPr>
        <p:blipFill>
          <a:blip r:embed="rId4"/>
          <a:stretch>
            <a:fillRect/>
          </a:stretch>
        </p:blipFill>
        <p:spPr>
          <a:xfrm>
            <a:off x="2278252" y="3789891"/>
            <a:ext cx="8617056" cy="2816744"/>
          </a:xfrm>
          <a:prstGeom prst="rect">
            <a:avLst/>
          </a:prstGeom>
        </p:spPr>
      </p:pic>
    </p:spTree>
    <p:extLst>
      <p:ext uri="{BB962C8B-B14F-4D97-AF65-F5344CB8AC3E}">
        <p14:creationId xmlns:p14="http://schemas.microsoft.com/office/powerpoint/2010/main" val="17569443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399667" y="235974"/>
            <a:ext cx="3533775" cy="2228850"/>
          </a:xfrm>
          <a:prstGeom prst="rect">
            <a:avLst/>
          </a:prstGeom>
        </p:spPr>
      </p:pic>
      <p:sp>
        <p:nvSpPr>
          <p:cNvPr id="7" name="TextBox 6"/>
          <p:cNvSpPr txBox="1"/>
          <p:nvPr/>
        </p:nvSpPr>
        <p:spPr>
          <a:xfrm>
            <a:off x="257960" y="2464824"/>
            <a:ext cx="11934040" cy="3416320"/>
          </a:xfrm>
          <a:prstGeom prst="rect">
            <a:avLst/>
          </a:prstGeom>
          <a:noFill/>
        </p:spPr>
        <p:txBody>
          <a:bodyPr wrap="square" rtlCol="0">
            <a:spAutoFit/>
          </a:bodyPr>
          <a:lstStyle/>
          <a:p>
            <a:r>
              <a:rPr lang="en-US" sz="2400" dirty="0"/>
              <a:t>The output of the step function (activation function) is the output for the perceptron and gives us a classification of the input values. </a:t>
            </a:r>
          </a:p>
          <a:p>
            <a:r>
              <a:rPr lang="en-US" sz="2400" dirty="0"/>
              <a:t>If the bias value is negative, it forces the learned weights sum to be a much greater value to get a 1 classification output. </a:t>
            </a:r>
          </a:p>
          <a:p>
            <a:r>
              <a:rPr lang="en-US" sz="2400" dirty="0"/>
              <a:t>The bias term in this capacity moves the decision boundary around for the model. </a:t>
            </a:r>
          </a:p>
          <a:p>
            <a:r>
              <a:rPr lang="en-US" sz="2400" dirty="0"/>
              <a:t>Input values do not affect the bias term, but the bias term is learned through the perceptron learning algorithm.</a:t>
            </a:r>
          </a:p>
          <a:p>
            <a:r>
              <a:rPr lang="en-US" sz="2400" dirty="0"/>
              <a:t>As a basic linear classifier we consider the single-layer perceptron to be the simplest form of the family of feed-forward neural networks.</a:t>
            </a:r>
          </a:p>
        </p:txBody>
      </p:sp>
    </p:spTree>
    <p:extLst>
      <p:ext uri="{BB962C8B-B14F-4D97-AF65-F5344CB8AC3E}">
        <p14:creationId xmlns:p14="http://schemas.microsoft.com/office/powerpoint/2010/main" val="2935914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859" y="40749"/>
            <a:ext cx="12156141" cy="6370975"/>
          </a:xfrm>
          <a:prstGeom prst="rect">
            <a:avLst/>
          </a:prstGeom>
          <a:noFill/>
        </p:spPr>
        <p:txBody>
          <a:bodyPr wrap="square" rtlCol="0">
            <a:spAutoFit/>
          </a:bodyPr>
          <a:lstStyle/>
          <a:p>
            <a:r>
              <a:rPr lang="en-US" sz="2400" dirty="0"/>
              <a:t>Some more examples of applied deep learning include the following:</a:t>
            </a:r>
          </a:p>
          <a:p>
            <a:pPr marL="860425" indent="-342900">
              <a:buFont typeface="Arial" panose="020B0604020202020204" pitchFamily="34" charset="0"/>
              <a:buChar char="•"/>
            </a:pPr>
            <a:r>
              <a:rPr lang="en-US" sz="2400" dirty="0"/>
              <a:t>Automated image sharpening</a:t>
            </a:r>
            <a:endParaRPr lang="en-US" sz="2400" b="1" dirty="0"/>
          </a:p>
          <a:p>
            <a:pPr marL="860425" indent="-342900">
              <a:buFont typeface="Arial" panose="020B0604020202020204" pitchFamily="34" charset="0"/>
              <a:buChar char="•"/>
            </a:pPr>
            <a:r>
              <a:rPr lang="en-US" sz="2400" dirty="0"/>
              <a:t>Automating image upscaling</a:t>
            </a:r>
          </a:p>
          <a:p>
            <a:pPr marL="860425" indent="-342900">
              <a:buFont typeface="Arial" panose="020B0604020202020204" pitchFamily="34" charset="0"/>
              <a:buChar char="•"/>
            </a:pPr>
            <a:r>
              <a:rPr lang="en-US" sz="2400" dirty="0" err="1"/>
              <a:t>WaveNet</a:t>
            </a:r>
            <a:r>
              <a:rPr lang="en-US" sz="2400" dirty="0"/>
              <a:t>: generating human speech that can imitate anyone’s voice</a:t>
            </a:r>
          </a:p>
          <a:p>
            <a:pPr marL="860425" indent="-342900">
              <a:buFont typeface="Arial" panose="020B0604020202020204" pitchFamily="34" charset="0"/>
              <a:buChar char="•"/>
            </a:pPr>
            <a:r>
              <a:rPr lang="en-US" sz="2400" dirty="0"/>
              <a:t>Speech reconstruction from silent video</a:t>
            </a:r>
          </a:p>
          <a:p>
            <a:pPr marL="860425" indent="-342900">
              <a:buFont typeface="Arial" panose="020B0604020202020204" pitchFamily="34" charset="0"/>
              <a:buChar char="•"/>
            </a:pPr>
            <a:r>
              <a:rPr lang="en-US" sz="2400" dirty="0"/>
              <a:t>Image autofill for missing regions</a:t>
            </a:r>
          </a:p>
          <a:p>
            <a:pPr marL="860425" indent="-342900">
              <a:buFont typeface="Arial" panose="020B0604020202020204" pitchFamily="34" charset="0"/>
              <a:buChar char="•"/>
            </a:pPr>
            <a:r>
              <a:rPr lang="en-US" sz="2400" dirty="0"/>
              <a:t>Automated image captioning (</a:t>
            </a:r>
            <a:r>
              <a:rPr lang="en-IN" sz="2400" dirty="0"/>
              <a:t>process of generating textual description from an </a:t>
            </a:r>
            <a:r>
              <a:rPr lang="en-IN" sz="2400" b="1" dirty="0"/>
              <a:t>image</a:t>
            </a:r>
            <a:r>
              <a:rPr lang="en-IN" sz="2400" dirty="0"/>
              <a:t>)</a:t>
            </a:r>
          </a:p>
          <a:p>
            <a:pPr marL="517525"/>
            <a:endParaRPr lang="en-US" sz="2400" dirty="0"/>
          </a:p>
          <a:p>
            <a:pPr marL="860425" indent="-342900">
              <a:buFont typeface="Arial" panose="020B0604020202020204" pitchFamily="34" charset="0"/>
              <a:buChar char="•"/>
            </a:pPr>
            <a:endParaRPr lang="en-US" sz="2400" dirty="0"/>
          </a:p>
          <a:p>
            <a:pPr marL="860425" indent="-342900">
              <a:buFont typeface="Arial" panose="020B0604020202020204" pitchFamily="34" charset="0"/>
              <a:buChar char="•"/>
            </a:pPr>
            <a:endParaRPr lang="en-US" sz="2400" dirty="0"/>
          </a:p>
          <a:p>
            <a:pPr marL="860425" indent="-342900">
              <a:buFont typeface="Arial" panose="020B0604020202020204" pitchFamily="34" charset="0"/>
              <a:buChar char="•"/>
            </a:pPr>
            <a:endParaRPr lang="en-US" sz="2400" dirty="0"/>
          </a:p>
          <a:p>
            <a:pPr marL="860425" indent="-342900">
              <a:buFont typeface="Arial" panose="020B0604020202020204" pitchFamily="34" charset="0"/>
              <a:buChar char="•"/>
            </a:pPr>
            <a:endParaRPr lang="en-US" sz="2400" dirty="0"/>
          </a:p>
          <a:p>
            <a:pPr marL="517525"/>
            <a:endParaRPr lang="en-US" sz="2400" dirty="0"/>
          </a:p>
          <a:p>
            <a:pPr marL="517525"/>
            <a:endParaRPr lang="en-US" sz="2400" dirty="0"/>
          </a:p>
          <a:p>
            <a:pPr marL="517525"/>
            <a:endParaRPr lang="en-US" sz="2400" dirty="0"/>
          </a:p>
          <a:p>
            <a:pPr marL="517525"/>
            <a:endParaRPr lang="en-US" sz="2400" dirty="0"/>
          </a:p>
          <a:p>
            <a:pPr marL="860425" indent="-342900">
              <a:buFont typeface="Arial" panose="020B0604020202020204" pitchFamily="34" charset="0"/>
              <a:buChar char="•"/>
            </a:pPr>
            <a:r>
              <a:rPr lang="en-US" sz="2400" dirty="0"/>
              <a:t>Turning hand-drawn doodles into stylized artwork (Doodle means a rough drawing)</a:t>
            </a:r>
          </a:p>
        </p:txBody>
      </p:sp>
      <p:pic>
        <p:nvPicPr>
          <p:cNvPr id="5" name="Picture 4"/>
          <p:cNvPicPr>
            <a:picLocks noChangeAspect="1"/>
          </p:cNvPicPr>
          <p:nvPr/>
        </p:nvPicPr>
        <p:blipFill>
          <a:blip r:embed="rId3"/>
          <a:stretch>
            <a:fillRect/>
          </a:stretch>
        </p:blipFill>
        <p:spPr>
          <a:xfrm>
            <a:off x="4836621" y="2678257"/>
            <a:ext cx="4147722" cy="3069400"/>
          </a:xfrm>
          <a:prstGeom prst="rect">
            <a:avLst/>
          </a:prstGeom>
        </p:spPr>
      </p:pic>
    </p:spTree>
    <p:extLst>
      <p:ext uri="{BB962C8B-B14F-4D97-AF65-F5344CB8AC3E}">
        <p14:creationId xmlns:p14="http://schemas.microsoft.com/office/powerpoint/2010/main" val="1650098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left)">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left)">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wipe(left)">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left)">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
                                            <p:txEl>
                                              <p:pRg st="16" end="16"/>
                                            </p:txEl>
                                          </p:spTgt>
                                        </p:tgtEl>
                                        <p:attrNameLst>
                                          <p:attrName>style.visibility</p:attrName>
                                        </p:attrNameLst>
                                      </p:cBhvr>
                                      <p:to>
                                        <p:strVal val="visible"/>
                                      </p:to>
                                    </p:set>
                                    <p:animEffect transition="in" filter="wipe(left)">
                                      <p:cBhvr>
                                        <p:cTn id="47" dur="500"/>
                                        <p:tgtEl>
                                          <p:spTgt spid="2">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6477" y="63142"/>
            <a:ext cx="11867690" cy="6832640"/>
          </a:xfrm>
          <a:prstGeom prst="rect">
            <a:avLst/>
          </a:prstGeom>
          <a:noFill/>
        </p:spPr>
        <p:txBody>
          <a:bodyPr wrap="square" rtlCol="0">
            <a:spAutoFit/>
          </a:bodyPr>
          <a:lstStyle/>
          <a:p>
            <a:r>
              <a:rPr lang="en-US" sz="2400" b="1" dirty="0"/>
              <a:t>The perceptron learning algorithm</a:t>
            </a:r>
          </a:p>
          <a:p>
            <a:r>
              <a:rPr lang="en-US" sz="2400" b="1" dirty="0"/>
              <a:t>..</a:t>
            </a:r>
          </a:p>
          <a:p>
            <a:r>
              <a:rPr lang="en-US" sz="2400" dirty="0"/>
              <a:t>The algorithm will not terminate if the learning input is not linearly separable. </a:t>
            </a:r>
          </a:p>
          <a:p>
            <a:r>
              <a:rPr lang="en-US" sz="2400" dirty="0"/>
              <a:t>A linearly separable dataset is one for which we can find the values of a hyperplane that will cleanly divide the two classes of the dataset.</a:t>
            </a:r>
          </a:p>
          <a:p>
            <a:r>
              <a:rPr lang="en-US" sz="2400" dirty="0"/>
              <a:t>The perceptron learning algorithm initializes the weight vector with small random values or 0.0s at the beginning of training. </a:t>
            </a:r>
          </a:p>
          <a:p>
            <a:r>
              <a:rPr lang="en-US" sz="2400" dirty="0"/>
              <a:t>The perceptron learning algorithm takes each input record, as we can see in Fig., and computes the output classification to check against the actual classification label. </a:t>
            </a:r>
          </a:p>
          <a:p>
            <a:r>
              <a:rPr lang="en-US" sz="2400" dirty="0"/>
              <a:t>To produce the classification, the columns (features) are matched up to weights where </a:t>
            </a:r>
            <a:r>
              <a:rPr lang="en-US" sz="2400" i="1" dirty="0"/>
              <a:t>n </a:t>
            </a:r>
            <a:r>
              <a:rPr lang="en-US" sz="2400" dirty="0"/>
              <a:t>is the number of dimensions in both our input and weights. </a:t>
            </a:r>
          </a:p>
          <a:p>
            <a:r>
              <a:rPr lang="en-US" sz="2400" dirty="0"/>
              <a:t>The first input value is the bias input, which is always 1.0 because we don’t affect the bias input. </a:t>
            </a:r>
          </a:p>
          <a:p>
            <a:r>
              <a:rPr lang="en-US" sz="2400" dirty="0"/>
              <a:t>The first weight is our bias term in this diagram. </a:t>
            </a:r>
          </a:p>
          <a:p>
            <a:r>
              <a:rPr lang="en-US" sz="2400" dirty="0"/>
              <a:t>The dot product of the input vector and the weight vector gives us the input to our activation function, as we’ve previously discussed.</a:t>
            </a:r>
          </a:p>
          <a:p>
            <a:r>
              <a:rPr lang="en-US" dirty="0"/>
              <a:t>If the classification is correct, no weight changes are made. If the classification is incorrect, the weights are adjusted accordingly. Weights are updated between individual training examples in an “online learning” fashion. This loop continues until all of the input examples are correctly classified. </a:t>
            </a:r>
          </a:p>
        </p:txBody>
      </p:sp>
    </p:spTree>
    <p:extLst>
      <p:ext uri="{BB962C8B-B14F-4D97-AF65-F5344CB8AC3E}">
        <p14:creationId xmlns:p14="http://schemas.microsoft.com/office/powerpoint/2010/main" val="20408227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6477" y="63142"/>
            <a:ext cx="11867690" cy="4154984"/>
          </a:xfrm>
          <a:prstGeom prst="rect">
            <a:avLst/>
          </a:prstGeom>
          <a:noFill/>
        </p:spPr>
        <p:txBody>
          <a:bodyPr wrap="square" rtlCol="0">
            <a:spAutoFit/>
          </a:bodyPr>
          <a:lstStyle/>
          <a:p>
            <a:r>
              <a:rPr lang="en-US" sz="2400" b="1" dirty="0"/>
              <a:t>The perceptron learning algorithm (Contd..) </a:t>
            </a:r>
          </a:p>
          <a:p>
            <a:endParaRPr lang="en-US" sz="2400" dirty="0"/>
          </a:p>
          <a:p>
            <a:r>
              <a:rPr lang="en-US" sz="2400" dirty="0"/>
              <a:t>If the dataset is not linearly separable, the training algorithm will not terminate. </a:t>
            </a:r>
          </a:p>
          <a:p>
            <a:r>
              <a:rPr lang="en-US" sz="2400" dirty="0"/>
              <a:t>Figure 2-4 demonstrates a dataset that is not linearly separable, </a:t>
            </a:r>
          </a:p>
          <a:p>
            <a:r>
              <a:rPr lang="en-US" sz="2400" dirty="0"/>
              <a:t>the XOR logic function. A basic perceptron (single-layer variant) cannot solve </a:t>
            </a:r>
          </a:p>
          <a:p>
            <a:r>
              <a:rPr lang="en-US" sz="2400" dirty="0"/>
              <a:t>the XOR logic modeling problem, illustrating an early limitation of the </a:t>
            </a:r>
          </a:p>
          <a:p>
            <a:r>
              <a:rPr lang="en-US" sz="2400" dirty="0"/>
              <a:t>perceptron model.</a:t>
            </a:r>
          </a:p>
          <a:p>
            <a:r>
              <a:rPr lang="en-US" sz="2400" b="1" dirty="0"/>
              <a:t>Limitations of the early perceptron</a:t>
            </a:r>
          </a:p>
          <a:p>
            <a:r>
              <a:rPr lang="en-US" sz="2400" dirty="0"/>
              <a:t>After initial promise, the perceptron was found to be limited in the types of patterns it could recognize. The initial inability to solve nonlinear (e.g., datasets that are not linearly separable) problems was seen as a failure for the field of neural networks.</a:t>
            </a:r>
          </a:p>
        </p:txBody>
      </p:sp>
      <p:pic>
        <p:nvPicPr>
          <p:cNvPr id="3" name="Picture 2"/>
          <p:cNvPicPr>
            <a:picLocks noChangeAspect="1"/>
          </p:cNvPicPr>
          <p:nvPr/>
        </p:nvPicPr>
        <p:blipFill>
          <a:blip r:embed="rId2"/>
          <a:stretch>
            <a:fillRect/>
          </a:stretch>
        </p:blipFill>
        <p:spPr>
          <a:xfrm>
            <a:off x="10397613" y="166381"/>
            <a:ext cx="1676554" cy="2543175"/>
          </a:xfrm>
          <a:prstGeom prst="rect">
            <a:avLst/>
          </a:prstGeom>
        </p:spPr>
      </p:pic>
      <p:sp>
        <p:nvSpPr>
          <p:cNvPr id="4" name="Rectangle 3"/>
          <p:cNvSpPr/>
          <p:nvPr/>
        </p:nvSpPr>
        <p:spPr>
          <a:xfrm>
            <a:off x="10000374" y="2734905"/>
            <a:ext cx="2191626" cy="276999"/>
          </a:xfrm>
          <a:prstGeom prst="rect">
            <a:avLst/>
          </a:prstGeom>
        </p:spPr>
        <p:txBody>
          <a:bodyPr wrap="none">
            <a:spAutoFit/>
          </a:bodyPr>
          <a:lstStyle/>
          <a:p>
            <a:r>
              <a:rPr lang="en-US" sz="1200" i="1" dirty="0">
                <a:latin typeface="LiberationSerif-Italic"/>
              </a:rPr>
              <a:t>Figure 2-4. The XOR function</a:t>
            </a:r>
            <a:endParaRPr lang="en-US" sz="1200" dirty="0"/>
          </a:p>
        </p:txBody>
      </p:sp>
    </p:spTree>
    <p:extLst>
      <p:ext uri="{BB962C8B-B14F-4D97-AF65-F5344CB8AC3E}">
        <p14:creationId xmlns:p14="http://schemas.microsoft.com/office/powerpoint/2010/main" val="13022482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3416320"/>
          </a:xfrm>
          <a:prstGeom prst="rect">
            <a:avLst/>
          </a:prstGeom>
          <a:noFill/>
        </p:spPr>
        <p:txBody>
          <a:bodyPr wrap="square" rtlCol="0">
            <a:spAutoFit/>
          </a:bodyPr>
          <a:lstStyle/>
          <a:p>
            <a:r>
              <a:rPr lang="en-US" sz="2400" b="1" dirty="0"/>
              <a:t>1.2 The Basic Architecture of Neural Networks (From </a:t>
            </a:r>
            <a:r>
              <a:rPr lang="en-US" sz="2400" b="1" dirty="0" err="1"/>
              <a:t>Charu</a:t>
            </a:r>
            <a:r>
              <a:rPr lang="en-US" sz="2400" b="1" dirty="0"/>
              <a:t> Agarwal)</a:t>
            </a:r>
          </a:p>
          <a:p>
            <a:r>
              <a:rPr lang="en-US" sz="2400" dirty="0"/>
              <a:t>In this section, we will introduce single-layer and multi-layer neural networks. </a:t>
            </a:r>
          </a:p>
          <a:p>
            <a:r>
              <a:rPr lang="en-US" sz="2400" dirty="0"/>
              <a:t>In the single layer network, a set of inputs is directly mapped to an output by using a generalized variation of a linear function. </a:t>
            </a:r>
          </a:p>
          <a:p>
            <a:r>
              <a:rPr lang="en-US" sz="2400" dirty="0"/>
              <a:t>This simple instantiation of a neural network is also referred to as the </a:t>
            </a:r>
            <a:r>
              <a:rPr lang="en-US" sz="2400" i="1" dirty="0"/>
              <a:t>perceptron</a:t>
            </a:r>
            <a:r>
              <a:rPr lang="en-US" sz="2400" dirty="0"/>
              <a:t>. </a:t>
            </a:r>
          </a:p>
          <a:p>
            <a:r>
              <a:rPr lang="en-US" sz="2400" dirty="0"/>
              <a:t>In multi-layer neural networks, the neurons are arranged in layered fashion, in which the input and output layers are separated by a group of hidden layers. </a:t>
            </a:r>
          </a:p>
          <a:p>
            <a:r>
              <a:rPr lang="en-US" sz="2400" dirty="0"/>
              <a:t>This layer-wise architecture of the neural network is also referred to as a </a:t>
            </a:r>
            <a:r>
              <a:rPr lang="en-US" sz="2400" i="1" dirty="0"/>
              <a:t>feed-forward network</a:t>
            </a:r>
            <a:r>
              <a:rPr lang="en-US" sz="2400" dirty="0"/>
              <a:t>. This section will discuss both single-layer and multi-layer networks. </a:t>
            </a:r>
          </a:p>
        </p:txBody>
      </p:sp>
    </p:spTree>
    <p:extLst>
      <p:ext uri="{BB962C8B-B14F-4D97-AF65-F5344CB8AC3E}">
        <p14:creationId xmlns:p14="http://schemas.microsoft.com/office/powerpoint/2010/main" val="23122328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683" y="13449"/>
            <a:ext cx="12111317" cy="1631216"/>
          </a:xfrm>
          <a:prstGeom prst="rect">
            <a:avLst/>
          </a:prstGeom>
          <a:noFill/>
        </p:spPr>
        <p:txBody>
          <a:bodyPr wrap="square" rtlCol="0">
            <a:spAutoFit/>
          </a:bodyPr>
          <a:lstStyle/>
          <a:p>
            <a:r>
              <a:rPr lang="en-US" sz="2000" b="1" dirty="0"/>
              <a:t>1.2 The Basic Architecture of Neural Networks</a:t>
            </a:r>
          </a:p>
          <a:p>
            <a:r>
              <a:rPr lang="en-US" sz="2000" b="1" dirty="0"/>
              <a:t>1.2.1 Single Computational Layer: The Perceptron</a:t>
            </a:r>
          </a:p>
          <a:p>
            <a:r>
              <a:rPr lang="en-US" sz="2000" dirty="0"/>
              <a:t>The simplest neural network is referred to as the perceptron. </a:t>
            </a:r>
          </a:p>
          <a:p>
            <a:r>
              <a:rPr lang="en-US" sz="2000" dirty="0"/>
              <a:t>This neural network contains a single input layer and an output node. </a:t>
            </a:r>
          </a:p>
          <a:p>
            <a:r>
              <a:rPr lang="en-US" sz="2000" dirty="0"/>
              <a:t>The basic architecture of the perceptron is shown in Figure 1.3(a). </a:t>
            </a:r>
          </a:p>
        </p:txBody>
      </p:sp>
      <mc:AlternateContent xmlns:mc="http://schemas.openxmlformats.org/markup-compatibility/2006" xmlns:a14="http://schemas.microsoft.com/office/drawing/2010/main">
        <mc:Choice Requires="a14">
          <p:sp>
            <p:nvSpPr>
              <p:cNvPr id="3" name="TextBox 2"/>
              <p:cNvSpPr txBox="1"/>
              <p:nvPr/>
            </p:nvSpPr>
            <p:spPr>
              <a:xfrm>
                <a:off x="0" y="4812832"/>
                <a:ext cx="12111317" cy="1938992"/>
              </a:xfrm>
              <a:prstGeom prst="rect">
                <a:avLst/>
              </a:prstGeom>
              <a:noFill/>
            </p:spPr>
            <p:txBody>
              <a:bodyPr wrap="square" rtlCol="0">
                <a:spAutoFit/>
              </a:bodyPr>
              <a:lstStyle/>
              <a:p>
                <a:r>
                  <a:rPr lang="en-US" sz="2400" dirty="0"/>
                  <a:t>Consider a situation where each training instance is of the form    (</a:t>
                </a:r>
                <a14:m>
                  <m:oMath xmlns:m="http://schemas.openxmlformats.org/officeDocument/2006/math">
                    <m:acc>
                      <m:accPr>
                        <m:chr m:val="̅"/>
                        <m:ctrlPr>
                          <a:rPr lang="en-US" sz="2400" i="1" dirty="0" smtClean="0">
                            <a:latin typeface="Cambria Math" panose="02040503050406030204" pitchFamily="18" charset="0"/>
                          </a:rPr>
                        </m:ctrlPr>
                      </m:accPr>
                      <m:e>
                        <m:r>
                          <a:rPr lang="en-US" sz="2400" b="0" i="1" dirty="0" smtClean="0">
                            <a:latin typeface="Cambria Math" panose="02040503050406030204" pitchFamily="18" charset="0"/>
                          </a:rPr>
                          <m:t>𝑋</m:t>
                        </m:r>
                      </m:e>
                    </m:acc>
                  </m:oMath>
                </a14:m>
                <a:r>
                  <a:rPr lang="en-US" sz="2400" i="1" dirty="0"/>
                  <a:t>, y</a:t>
                </a:r>
                <a:r>
                  <a:rPr lang="en-US" sz="2400" dirty="0"/>
                  <a:t>), where each </a:t>
                </a:r>
                <a14:m>
                  <m:oMath xmlns:m="http://schemas.openxmlformats.org/officeDocument/2006/math">
                    <m:acc>
                      <m:accPr>
                        <m:chr m:val="̅"/>
                        <m:ctrlPr>
                          <a:rPr lang="en-US" sz="2400" i="1" dirty="0" smtClean="0">
                            <a:latin typeface="Cambria Math" panose="02040503050406030204" pitchFamily="18" charset="0"/>
                          </a:rPr>
                        </m:ctrlPr>
                      </m:accPr>
                      <m:e>
                        <m:r>
                          <a:rPr lang="en-US" sz="2400" b="0" i="1" dirty="0" smtClean="0">
                            <a:latin typeface="Cambria Math" panose="02040503050406030204" pitchFamily="18" charset="0"/>
                          </a:rPr>
                          <m:t>𝑋</m:t>
                        </m:r>
                      </m:e>
                    </m:acc>
                  </m:oMath>
                </a14:m>
                <a:r>
                  <a:rPr lang="en-US" sz="2400" i="1" dirty="0"/>
                  <a:t> </a:t>
                </a:r>
                <a:r>
                  <a:rPr lang="en-US" sz="2400" dirty="0"/>
                  <a:t>= [</a:t>
                </a:r>
                <a:r>
                  <a:rPr lang="en-US" sz="2400" i="1" dirty="0"/>
                  <a:t>x</a:t>
                </a:r>
                <a:r>
                  <a:rPr lang="en-US" sz="2400" dirty="0"/>
                  <a:t>1</a:t>
                </a:r>
                <a:r>
                  <a:rPr lang="en-US" sz="2400" i="1" dirty="0"/>
                  <a:t>, . . . </a:t>
                </a:r>
                <a:r>
                  <a:rPr lang="en-US" sz="2400" i="1" dirty="0" err="1"/>
                  <a:t>xd</a:t>
                </a:r>
                <a:r>
                  <a:rPr lang="en-US" sz="2400" dirty="0"/>
                  <a:t>] contains </a:t>
                </a:r>
                <a:r>
                  <a:rPr lang="en-US" sz="2400" i="1" dirty="0"/>
                  <a:t>d </a:t>
                </a:r>
                <a:r>
                  <a:rPr lang="en-US" sz="2400" dirty="0"/>
                  <a:t>feature variables, and </a:t>
                </a:r>
                <a:r>
                  <a:rPr lang="en-US" sz="2400" i="1" dirty="0"/>
                  <a:t>y ∈ {−</a:t>
                </a:r>
                <a:r>
                  <a:rPr lang="en-US" sz="2400" dirty="0"/>
                  <a:t>1</a:t>
                </a:r>
                <a:r>
                  <a:rPr lang="en-US" sz="2400" i="1" dirty="0"/>
                  <a:t>, </a:t>
                </a:r>
                <a:r>
                  <a:rPr lang="en-US" sz="2400" dirty="0"/>
                  <a:t>+1</a:t>
                </a:r>
                <a:r>
                  <a:rPr lang="en-US" sz="2400" i="1" dirty="0"/>
                  <a:t>} </a:t>
                </a:r>
                <a:r>
                  <a:rPr lang="en-US" sz="2400" dirty="0"/>
                  <a:t>contains the </a:t>
                </a:r>
                <a:r>
                  <a:rPr lang="en-US" sz="2400" i="1" dirty="0"/>
                  <a:t>observed value </a:t>
                </a:r>
                <a:r>
                  <a:rPr lang="en-US" sz="2400" dirty="0"/>
                  <a:t>of the binary class variable. </a:t>
                </a:r>
              </a:p>
              <a:p>
                <a:r>
                  <a:rPr lang="en-US" sz="2400" dirty="0"/>
                  <a:t>By “observed value” we refer to the fact that it is given to us as a part of the training data, and our goal is to predict the class variable for cases in which it is not observed. </a:t>
                </a:r>
              </a:p>
            </p:txBody>
          </p:sp>
        </mc:Choice>
        <mc:Fallback xmlns="">
          <p:sp>
            <p:nvSpPr>
              <p:cNvPr id="3" name="TextBox 2"/>
              <p:cNvSpPr txBox="1">
                <a:spLocks noRot="1" noChangeAspect="1" noMove="1" noResize="1" noEditPoints="1" noAdjustHandles="1" noChangeArrowheads="1" noChangeShapeType="1" noTextEdit="1"/>
              </p:cNvSpPr>
              <p:nvPr/>
            </p:nvSpPr>
            <p:spPr>
              <a:xfrm>
                <a:off x="0" y="4812832"/>
                <a:ext cx="12111317" cy="1938992"/>
              </a:xfrm>
              <a:prstGeom prst="rect">
                <a:avLst/>
              </a:prstGeom>
              <a:blipFill rotWithShape="0">
                <a:blip r:embed="rId2"/>
                <a:stretch>
                  <a:fillRect l="-755" t="-2516" r="-252" b="-6289"/>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1013291" y="1654545"/>
            <a:ext cx="4123974" cy="2801077"/>
          </a:xfrm>
          <a:prstGeom prst="rect">
            <a:avLst/>
          </a:prstGeom>
        </p:spPr>
      </p:pic>
      <p:pic>
        <p:nvPicPr>
          <p:cNvPr id="5" name="Picture 4"/>
          <p:cNvPicPr>
            <a:picLocks noChangeAspect="1"/>
          </p:cNvPicPr>
          <p:nvPr/>
        </p:nvPicPr>
        <p:blipFill>
          <a:blip r:embed="rId4"/>
          <a:stretch>
            <a:fillRect/>
          </a:stretch>
        </p:blipFill>
        <p:spPr>
          <a:xfrm>
            <a:off x="7396992" y="1654545"/>
            <a:ext cx="4357203" cy="2963741"/>
          </a:xfrm>
          <a:prstGeom prst="rect">
            <a:avLst/>
          </a:prstGeom>
        </p:spPr>
      </p:pic>
      <p:sp>
        <p:nvSpPr>
          <p:cNvPr id="6" name="Rectangle 5"/>
          <p:cNvSpPr/>
          <p:nvPr/>
        </p:nvSpPr>
        <p:spPr>
          <a:xfrm>
            <a:off x="2344931" y="4618286"/>
            <a:ext cx="5425524" cy="369332"/>
          </a:xfrm>
          <a:prstGeom prst="rect">
            <a:avLst/>
          </a:prstGeom>
        </p:spPr>
        <p:txBody>
          <a:bodyPr wrap="none">
            <a:spAutoFit/>
          </a:bodyPr>
          <a:lstStyle/>
          <a:p>
            <a:r>
              <a:rPr lang="en-US" b="0" i="0" u="none" strike="noStrike" baseline="0" dirty="0">
                <a:latin typeface="XvhwxgNbnxbtMtnwxnCMR10"/>
              </a:rPr>
              <a:t>Figure 1.3: The basic architecture of the perceptron</a:t>
            </a:r>
            <a:endParaRPr lang="en-US" dirty="0"/>
          </a:p>
        </p:txBody>
      </p:sp>
    </p:spTree>
    <p:extLst>
      <p:ext uri="{BB962C8B-B14F-4D97-AF65-F5344CB8AC3E}">
        <p14:creationId xmlns:p14="http://schemas.microsoft.com/office/powerpoint/2010/main" val="21278530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683" y="13449"/>
            <a:ext cx="12111317" cy="707886"/>
          </a:xfrm>
          <a:prstGeom prst="rect">
            <a:avLst/>
          </a:prstGeom>
          <a:noFill/>
        </p:spPr>
        <p:txBody>
          <a:bodyPr wrap="square" rtlCol="0">
            <a:spAutoFit/>
          </a:bodyPr>
          <a:lstStyle/>
          <a:p>
            <a:r>
              <a:rPr lang="en-US" sz="2000" b="1" dirty="0"/>
              <a:t>1.2 The Basic Architecture of Neural Networks</a:t>
            </a:r>
          </a:p>
          <a:p>
            <a:r>
              <a:rPr lang="en-US" sz="2000" b="1" dirty="0"/>
              <a:t>1.2.1 Single Computational Layer: The Perceptron (Contd..)</a:t>
            </a:r>
          </a:p>
        </p:txBody>
      </p:sp>
      <p:sp>
        <p:nvSpPr>
          <p:cNvPr id="3" name="TextBox 2"/>
          <p:cNvSpPr txBox="1"/>
          <p:nvPr/>
        </p:nvSpPr>
        <p:spPr>
          <a:xfrm>
            <a:off x="0" y="3826486"/>
            <a:ext cx="12111317" cy="2308324"/>
          </a:xfrm>
          <a:prstGeom prst="rect">
            <a:avLst/>
          </a:prstGeom>
          <a:noFill/>
        </p:spPr>
        <p:txBody>
          <a:bodyPr wrap="square" rtlCol="0">
            <a:spAutoFit/>
          </a:bodyPr>
          <a:lstStyle/>
          <a:p>
            <a:r>
              <a:rPr lang="en-US" sz="2400" dirty="0"/>
              <a:t>For </a:t>
            </a:r>
            <a:r>
              <a:rPr lang="en-US" sz="2400" dirty="0" err="1"/>
              <a:t>eg</a:t>
            </a:r>
            <a:r>
              <a:rPr lang="en-US" sz="2400" dirty="0"/>
              <a:t>, in a credit-card fraud detection application, the </a:t>
            </a:r>
            <a:r>
              <a:rPr lang="en-US" sz="2400" b="1" i="1" dirty="0"/>
              <a:t>features</a:t>
            </a:r>
            <a:r>
              <a:rPr lang="en-US" sz="2400" dirty="0"/>
              <a:t> might represent various properties of a set of credit card transactions (e.g., amount and frequency of transactions), and the </a:t>
            </a:r>
            <a:r>
              <a:rPr lang="en-US" sz="2400" b="1" i="1" dirty="0"/>
              <a:t>class variable</a:t>
            </a:r>
            <a:r>
              <a:rPr lang="en-US" sz="2400" dirty="0"/>
              <a:t> might represent whether or not this set of transactions is fraudulent. </a:t>
            </a:r>
          </a:p>
          <a:p>
            <a:r>
              <a:rPr lang="en-US" sz="2400" dirty="0"/>
              <a:t>In this type of application, one would have historical cases in which the class variable is observed, and other (current) cases in which the class variable has not yet been observed but needs to be predicted.</a:t>
            </a:r>
          </a:p>
        </p:txBody>
      </p:sp>
      <p:pic>
        <p:nvPicPr>
          <p:cNvPr id="4" name="Picture 3"/>
          <p:cNvPicPr>
            <a:picLocks noChangeAspect="1"/>
          </p:cNvPicPr>
          <p:nvPr/>
        </p:nvPicPr>
        <p:blipFill>
          <a:blip r:embed="rId3"/>
          <a:stretch>
            <a:fillRect/>
          </a:stretch>
        </p:blipFill>
        <p:spPr>
          <a:xfrm>
            <a:off x="1013291" y="721335"/>
            <a:ext cx="3038475" cy="2581275"/>
          </a:xfrm>
          <a:prstGeom prst="rect">
            <a:avLst/>
          </a:prstGeom>
        </p:spPr>
      </p:pic>
      <p:pic>
        <p:nvPicPr>
          <p:cNvPr id="5" name="Picture 4"/>
          <p:cNvPicPr>
            <a:picLocks noChangeAspect="1"/>
          </p:cNvPicPr>
          <p:nvPr/>
        </p:nvPicPr>
        <p:blipFill>
          <a:blip r:embed="rId4"/>
          <a:stretch>
            <a:fillRect/>
          </a:stretch>
        </p:blipFill>
        <p:spPr>
          <a:xfrm>
            <a:off x="5285562" y="721335"/>
            <a:ext cx="2933700" cy="2581275"/>
          </a:xfrm>
          <a:prstGeom prst="rect">
            <a:avLst/>
          </a:prstGeom>
        </p:spPr>
      </p:pic>
      <p:sp>
        <p:nvSpPr>
          <p:cNvPr id="6" name="Rectangle 5"/>
          <p:cNvSpPr/>
          <p:nvPr/>
        </p:nvSpPr>
        <p:spPr>
          <a:xfrm>
            <a:off x="2271612" y="3379882"/>
            <a:ext cx="5425524" cy="369332"/>
          </a:xfrm>
          <a:prstGeom prst="rect">
            <a:avLst/>
          </a:prstGeom>
        </p:spPr>
        <p:txBody>
          <a:bodyPr wrap="none">
            <a:spAutoFit/>
          </a:bodyPr>
          <a:lstStyle/>
          <a:p>
            <a:r>
              <a:rPr lang="en-US" b="0" i="0" u="none" strike="noStrike" baseline="0" dirty="0">
                <a:latin typeface="XvhwxgNbnxbtMtnwxnCMR10"/>
              </a:rPr>
              <a:t>Figure 1.3: The basic architecture of the perceptron</a:t>
            </a:r>
            <a:endParaRPr lang="en-US" dirty="0"/>
          </a:p>
        </p:txBody>
      </p:sp>
    </p:spTree>
    <p:extLst>
      <p:ext uri="{BB962C8B-B14F-4D97-AF65-F5344CB8AC3E}">
        <p14:creationId xmlns:p14="http://schemas.microsoft.com/office/powerpoint/2010/main" val="21832393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449" y="40342"/>
            <a:ext cx="12156140" cy="5632311"/>
          </a:xfrm>
          <a:prstGeom prst="rect">
            <a:avLst/>
          </a:prstGeom>
          <a:noFill/>
        </p:spPr>
        <p:txBody>
          <a:bodyPr wrap="square" rtlCol="0">
            <a:spAutoFit/>
          </a:bodyPr>
          <a:lstStyle/>
          <a:p>
            <a:r>
              <a:rPr lang="en-US" sz="2400" b="1" dirty="0"/>
              <a:t>1.2 The Basic Architecture of Neural Networks</a:t>
            </a:r>
          </a:p>
          <a:p>
            <a:r>
              <a:rPr lang="en-US" sz="2400" b="1" dirty="0"/>
              <a:t>1.2.1 Single Computational Layer: The Perceptron (Contd..)</a:t>
            </a:r>
            <a:endParaRPr lang="en-US" sz="2400" dirty="0"/>
          </a:p>
          <a:p>
            <a:r>
              <a:rPr lang="en-US" sz="2400" dirty="0"/>
              <a:t>In many settings, there is an </a:t>
            </a:r>
            <a:r>
              <a:rPr lang="en-US" sz="2400" u="sng" dirty="0"/>
              <a:t>invariant part of the prediction</a:t>
            </a:r>
            <a:r>
              <a:rPr lang="en-US" sz="2400" dirty="0"/>
              <a:t>, which is referred to as the </a:t>
            </a:r>
            <a:r>
              <a:rPr lang="en-US" sz="2400" i="1" dirty="0"/>
              <a:t>bias</a:t>
            </a:r>
            <a:r>
              <a:rPr lang="en-US" sz="2400" dirty="0"/>
              <a:t>. </a:t>
            </a:r>
          </a:p>
          <a:p>
            <a:r>
              <a:rPr lang="en-US" sz="2400" dirty="0"/>
              <a:t>For </a:t>
            </a:r>
            <a:r>
              <a:rPr lang="en-US" sz="2400" dirty="0" err="1"/>
              <a:t>eg</a:t>
            </a:r>
            <a:r>
              <a:rPr lang="en-US" sz="2400" dirty="0"/>
              <a:t>, consider a setting in which the feature variables are mean centered, but the mean of the binary class prediction from </a:t>
            </a:r>
            <a:r>
              <a:rPr lang="en-US" sz="2400" i="1" dirty="0"/>
              <a:t>{−</a:t>
            </a:r>
            <a:r>
              <a:rPr lang="en-US" sz="2400" dirty="0"/>
              <a:t>1</a:t>
            </a:r>
            <a:r>
              <a:rPr lang="en-US" sz="2400" i="1" dirty="0"/>
              <a:t>, </a:t>
            </a:r>
            <a:r>
              <a:rPr lang="en-US" sz="2400" dirty="0"/>
              <a:t>+1</a:t>
            </a:r>
            <a:r>
              <a:rPr lang="en-US" sz="2400" i="1" dirty="0"/>
              <a:t>} </a:t>
            </a:r>
            <a:r>
              <a:rPr lang="en-US" sz="2400" dirty="0"/>
              <a:t>is not 0. </a:t>
            </a:r>
          </a:p>
          <a:p>
            <a:r>
              <a:rPr lang="en-US" sz="2400" dirty="0"/>
              <a:t>This will tend to occur in situations in which the binary class distribution is highly imbalanced. </a:t>
            </a:r>
          </a:p>
          <a:p>
            <a:r>
              <a:rPr lang="en-US" sz="2400" dirty="0"/>
              <a:t>In such a case, the aforementioned approach is not sufficient for prediction. </a:t>
            </a:r>
          </a:p>
          <a:p>
            <a:r>
              <a:rPr lang="en-US" sz="2400" dirty="0"/>
              <a:t>We need to incorporate an additional bias variable </a:t>
            </a:r>
            <a:r>
              <a:rPr lang="en-US" sz="2400" i="1" dirty="0"/>
              <a:t>b </a:t>
            </a:r>
            <a:r>
              <a:rPr lang="en-US" sz="2400" dirty="0"/>
              <a:t>that captures this invariant part of the prediction:</a:t>
            </a:r>
          </a:p>
          <a:p>
            <a:endParaRPr lang="en-US" sz="2400" dirty="0"/>
          </a:p>
          <a:p>
            <a:endParaRPr lang="en-US" sz="2400" dirty="0"/>
          </a:p>
          <a:p>
            <a:r>
              <a:rPr lang="en-US" sz="2400" dirty="0"/>
              <a:t>The bias can be incorporated as the weight of an edge by using a </a:t>
            </a:r>
            <a:r>
              <a:rPr lang="en-US" sz="2400" i="1" dirty="0"/>
              <a:t>bias neuron</a:t>
            </a:r>
            <a:r>
              <a:rPr lang="en-US" sz="2400" dirty="0"/>
              <a:t>. </a:t>
            </a:r>
          </a:p>
          <a:p>
            <a:r>
              <a:rPr lang="en-US" sz="2400" dirty="0"/>
              <a:t>This is achieved by adding a neuron that always transmits a value of 1 to the output node. </a:t>
            </a:r>
          </a:p>
          <a:p>
            <a:r>
              <a:rPr lang="en-US" sz="2400" dirty="0"/>
              <a:t>The weight of the edge connecting the bias neuron to the output node provides the bias variable.</a:t>
            </a:r>
          </a:p>
        </p:txBody>
      </p:sp>
      <p:pic>
        <p:nvPicPr>
          <p:cNvPr id="3" name="Picture 2"/>
          <p:cNvPicPr>
            <a:picLocks noChangeAspect="1"/>
          </p:cNvPicPr>
          <p:nvPr/>
        </p:nvPicPr>
        <p:blipFill>
          <a:blip r:embed="rId3"/>
          <a:stretch>
            <a:fillRect/>
          </a:stretch>
        </p:blipFill>
        <p:spPr>
          <a:xfrm>
            <a:off x="2943226" y="3318695"/>
            <a:ext cx="4667809" cy="852568"/>
          </a:xfrm>
          <a:prstGeom prst="rect">
            <a:avLst/>
          </a:prstGeom>
        </p:spPr>
      </p:pic>
      <p:sp>
        <p:nvSpPr>
          <p:cNvPr id="4" name="TextBox 3"/>
          <p:cNvSpPr txBox="1"/>
          <p:nvPr/>
        </p:nvSpPr>
        <p:spPr>
          <a:xfrm>
            <a:off x="8606117" y="3560317"/>
            <a:ext cx="759952" cy="369332"/>
          </a:xfrm>
          <a:prstGeom prst="rect">
            <a:avLst/>
          </a:prstGeom>
          <a:noFill/>
        </p:spPr>
        <p:txBody>
          <a:bodyPr wrap="none" rtlCol="0">
            <a:spAutoFit/>
          </a:bodyPr>
          <a:lstStyle/>
          <a:p>
            <a:r>
              <a:rPr lang="en-US" dirty="0" err="1"/>
              <a:t>Eq</a:t>
            </a:r>
            <a:r>
              <a:rPr lang="en-US" dirty="0"/>
              <a:t> 1.2</a:t>
            </a:r>
          </a:p>
        </p:txBody>
      </p:sp>
    </p:spTree>
    <p:extLst>
      <p:ext uri="{BB962C8B-B14F-4D97-AF65-F5344CB8AC3E}">
        <p14:creationId xmlns:p14="http://schemas.microsoft.com/office/powerpoint/2010/main" val="30395372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250" y="114300"/>
            <a:ext cx="11944350" cy="6001643"/>
          </a:xfrm>
          <a:prstGeom prst="rect">
            <a:avLst/>
          </a:prstGeom>
          <a:noFill/>
        </p:spPr>
        <p:txBody>
          <a:bodyPr wrap="square" rtlCol="0">
            <a:spAutoFit/>
          </a:bodyPr>
          <a:lstStyle/>
          <a:p>
            <a:r>
              <a:rPr lang="en-US" sz="2400" i="1" dirty="0"/>
              <a:t>Invariant definition</a:t>
            </a:r>
            <a:r>
              <a:rPr lang="en-US" sz="2400" dirty="0"/>
              <a:t>: an entity , quantity , </a:t>
            </a:r>
            <a:r>
              <a:rPr lang="en-US" sz="2400" dirty="0" err="1"/>
              <a:t>etc</a:t>
            </a:r>
            <a:r>
              <a:rPr lang="en-US" sz="2400" dirty="0"/>
              <a:t>, that is unaltered by a particular transformation.</a:t>
            </a:r>
          </a:p>
          <a:p>
            <a:r>
              <a:rPr lang="en-US" sz="2400" b="1" dirty="0"/>
              <a:t>Use</a:t>
            </a:r>
            <a:r>
              <a:rPr lang="en-US" sz="2400" dirty="0"/>
              <a:t> of additional input, which is called </a:t>
            </a:r>
            <a:r>
              <a:rPr lang="en-US" sz="2400" b="1" dirty="0"/>
              <a:t>bias</a:t>
            </a:r>
            <a:r>
              <a:rPr lang="en-US" sz="2400" dirty="0"/>
              <a:t>, of neuron improves properties of the neuron. It allows moving the threshold of activation function. </a:t>
            </a:r>
          </a:p>
          <a:p>
            <a:r>
              <a:rPr lang="en-US" sz="2400" dirty="0"/>
              <a:t>The </a:t>
            </a:r>
            <a:r>
              <a:rPr lang="en-US" sz="2400" b="1" dirty="0"/>
              <a:t>bias value</a:t>
            </a:r>
            <a:r>
              <a:rPr lang="en-US" sz="2400" dirty="0"/>
              <a:t> allows the activation function to be shifted to the left or right, to better fit the data. It </a:t>
            </a:r>
            <a:r>
              <a:rPr lang="en-US" sz="2400" b="1" dirty="0"/>
              <a:t>is</a:t>
            </a:r>
            <a:r>
              <a:rPr lang="en-US" sz="2400" dirty="0"/>
              <a:t> always 1.</a:t>
            </a:r>
          </a:p>
          <a:p>
            <a:r>
              <a:rPr lang="en-IN" sz="2400" dirty="0"/>
              <a:t>A </a:t>
            </a:r>
            <a:r>
              <a:rPr lang="en-IN" sz="2400" b="1" dirty="0"/>
              <a:t>weight</a:t>
            </a:r>
            <a:r>
              <a:rPr lang="en-IN" sz="2400" dirty="0"/>
              <a:t> represent the strength of the connection between units. If the </a:t>
            </a:r>
            <a:r>
              <a:rPr lang="en-IN" sz="2400" b="1" dirty="0"/>
              <a:t>weight</a:t>
            </a:r>
            <a:r>
              <a:rPr lang="en-IN" sz="2400" dirty="0"/>
              <a:t> from node 1 to node 2 has greater magnitude, it means that </a:t>
            </a:r>
            <a:r>
              <a:rPr lang="en-IN" sz="2400" b="1" dirty="0"/>
              <a:t>neuron</a:t>
            </a:r>
            <a:r>
              <a:rPr lang="en-IN" sz="2400" dirty="0"/>
              <a:t> 1 has greater influence over </a:t>
            </a:r>
            <a:r>
              <a:rPr lang="en-IN" sz="2400" b="1" dirty="0"/>
              <a:t>neuron</a:t>
            </a:r>
            <a:r>
              <a:rPr lang="en-IN" sz="2400" dirty="0"/>
              <a:t> 2.</a:t>
            </a:r>
          </a:p>
          <a:p>
            <a:pPr lvl="0">
              <a:defRPr/>
            </a:pPr>
            <a:r>
              <a:rPr lang="en-US" sz="2400" dirty="0"/>
              <a:t>Weights in NN </a:t>
            </a:r>
            <a:r>
              <a:rPr lang="en-US" sz="2400" b="1" dirty="0"/>
              <a:t>can</a:t>
            </a:r>
            <a:r>
              <a:rPr lang="en-US" sz="2400" dirty="0"/>
              <a:t>, and </a:t>
            </a:r>
            <a:r>
              <a:rPr lang="en-US" sz="2400" b="1" dirty="0"/>
              <a:t>will</a:t>
            </a:r>
            <a:r>
              <a:rPr lang="en-US" sz="2400" dirty="0"/>
              <a:t>, become positive or </a:t>
            </a:r>
            <a:r>
              <a:rPr lang="en-US" sz="2400" b="1" dirty="0"/>
              <a:t>negative</a:t>
            </a:r>
            <a:r>
              <a:rPr lang="en-US" sz="2400" dirty="0"/>
              <a:t> depending on the training data.</a:t>
            </a:r>
          </a:p>
          <a:p>
            <a:pPr lvl="0">
              <a:defRPr/>
            </a:pPr>
            <a:endParaRPr lang="en-US" sz="2400" dirty="0"/>
          </a:p>
          <a:p>
            <a:pPr lvl="0">
              <a:defRPr/>
            </a:pPr>
            <a:r>
              <a:rPr lang="en-IN" sz="2400" dirty="0"/>
              <a:t>The </a:t>
            </a:r>
            <a:r>
              <a:rPr lang="en-IN" sz="2400" b="1" dirty="0"/>
              <a:t>training</a:t>
            </a:r>
            <a:r>
              <a:rPr lang="en-IN" sz="2400" dirty="0"/>
              <a:t> function is the overall algorithm that is used to train the </a:t>
            </a:r>
            <a:r>
              <a:rPr lang="en-IN" sz="2400" b="1" dirty="0"/>
              <a:t>neural network</a:t>
            </a:r>
            <a:r>
              <a:rPr lang="en-IN" sz="2400" dirty="0"/>
              <a:t> to recognize a certain input and map it to an output. </a:t>
            </a:r>
          </a:p>
          <a:p>
            <a:pPr lvl="0">
              <a:defRPr/>
            </a:pPr>
            <a:r>
              <a:rPr lang="en-US" sz="2400" dirty="0"/>
              <a:t>The </a:t>
            </a:r>
            <a:r>
              <a:rPr lang="en-US" sz="2400" b="1" dirty="0"/>
              <a:t>training</a:t>
            </a:r>
            <a:r>
              <a:rPr lang="en-US" sz="2400" dirty="0"/>
              <a:t> process involves finding a set of weights in the </a:t>
            </a:r>
            <a:r>
              <a:rPr lang="en-US" sz="2400" b="1" dirty="0"/>
              <a:t>network</a:t>
            </a:r>
            <a:r>
              <a:rPr lang="en-US" sz="2400" dirty="0"/>
              <a:t> that proves to be good, or good enough, at solving the specific problem.</a:t>
            </a:r>
          </a:p>
          <a:p>
            <a:pPr lvl="0">
              <a:defRPr/>
            </a:pPr>
            <a:endParaRPr lang="en-IN" sz="2400" dirty="0"/>
          </a:p>
          <a:p>
            <a:pPr lvl="0">
              <a:defRPr/>
            </a:pPr>
            <a:r>
              <a:rPr lang="en-IN" sz="2400" dirty="0"/>
              <a:t>A </a:t>
            </a:r>
            <a:r>
              <a:rPr lang="en-IN" sz="2400" b="1" dirty="0"/>
              <a:t>learning</a:t>
            </a:r>
            <a:r>
              <a:rPr lang="en-IN" sz="2400" dirty="0"/>
              <a:t> function deals with individual weights and thresholds and decides how those would be manipulated.</a:t>
            </a:r>
            <a:endParaRPr lang="en-US" sz="2400" dirty="0"/>
          </a:p>
        </p:txBody>
      </p:sp>
    </p:spTree>
    <p:extLst>
      <p:ext uri="{BB962C8B-B14F-4D97-AF65-F5344CB8AC3E}">
        <p14:creationId xmlns:p14="http://schemas.microsoft.com/office/powerpoint/2010/main" val="13353996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449" y="40342"/>
            <a:ext cx="12156140" cy="4524315"/>
          </a:xfrm>
          <a:prstGeom prst="rect">
            <a:avLst/>
          </a:prstGeom>
          <a:noFill/>
        </p:spPr>
        <p:txBody>
          <a:bodyPr wrap="square" rtlCol="0">
            <a:spAutoFit/>
          </a:bodyPr>
          <a:lstStyle/>
          <a:p>
            <a:r>
              <a:rPr lang="en-US" sz="2400" b="1" dirty="0"/>
              <a:t>1.2 The Basic Architecture of Neural Networks</a:t>
            </a:r>
          </a:p>
          <a:p>
            <a:r>
              <a:rPr lang="en-US" sz="2400" b="1" dirty="0"/>
              <a:t>1.2.1 Single Computational Layer: The Perceptron (Contd..)</a:t>
            </a:r>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An </a:t>
            </a:r>
            <a:r>
              <a:rPr lang="en-US" sz="2400" dirty="0" err="1"/>
              <a:t>eg</a:t>
            </a:r>
            <a:r>
              <a:rPr lang="en-US" sz="2400" dirty="0"/>
              <a:t>, of a bias neuron is shown in Fig.(b). </a:t>
            </a:r>
          </a:p>
          <a:p>
            <a:r>
              <a:rPr lang="en-US" sz="2400" dirty="0"/>
              <a:t>Biases will be incorporated with bias neurons. </a:t>
            </a:r>
          </a:p>
          <a:p>
            <a:r>
              <a:rPr lang="en-US" sz="2400" dirty="0"/>
              <a:t>The details of the training algorithms remain the same by simply treating the bias neurons like any other neuron with a fixed activation value of 1. </a:t>
            </a:r>
          </a:p>
          <a:p>
            <a:r>
              <a:rPr lang="en-US" sz="2400" dirty="0"/>
              <a:t>The perceptron algorithm was, therefore, heuristically designed to provide correctness.</a:t>
            </a:r>
          </a:p>
        </p:txBody>
      </p:sp>
      <p:pic>
        <p:nvPicPr>
          <p:cNvPr id="5" name="Picture 4"/>
          <p:cNvPicPr>
            <a:picLocks noChangeAspect="1"/>
          </p:cNvPicPr>
          <p:nvPr/>
        </p:nvPicPr>
        <p:blipFill>
          <a:blip r:embed="rId3"/>
          <a:stretch>
            <a:fillRect/>
          </a:stretch>
        </p:blipFill>
        <p:spPr>
          <a:xfrm>
            <a:off x="1645061" y="771215"/>
            <a:ext cx="3038475" cy="1905484"/>
          </a:xfrm>
          <a:prstGeom prst="rect">
            <a:avLst/>
          </a:prstGeom>
        </p:spPr>
      </p:pic>
      <p:pic>
        <p:nvPicPr>
          <p:cNvPr id="6" name="Picture 5"/>
          <p:cNvPicPr>
            <a:picLocks noChangeAspect="1"/>
          </p:cNvPicPr>
          <p:nvPr/>
        </p:nvPicPr>
        <p:blipFill>
          <a:blip r:embed="rId4"/>
          <a:stretch>
            <a:fillRect/>
          </a:stretch>
        </p:blipFill>
        <p:spPr>
          <a:xfrm>
            <a:off x="5917332" y="771215"/>
            <a:ext cx="2933700" cy="1905484"/>
          </a:xfrm>
          <a:prstGeom prst="rect">
            <a:avLst/>
          </a:prstGeom>
        </p:spPr>
      </p:pic>
    </p:spTree>
    <p:extLst>
      <p:ext uri="{BB962C8B-B14F-4D97-AF65-F5344CB8AC3E}">
        <p14:creationId xmlns:p14="http://schemas.microsoft.com/office/powerpoint/2010/main" val="37593678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449" y="40342"/>
            <a:ext cx="12156140" cy="4154984"/>
          </a:xfrm>
          <a:prstGeom prst="rect">
            <a:avLst/>
          </a:prstGeom>
          <a:noFill/>
        </p:spPr>
        <p:txBody>
          <a:bodyPr wrap="square" rtlCol="0">
            <a:spAutoFit/>
          </a:bodyPr>
          <a:lstStyle/>
          <a:p>
            <a:r>
              <a:rPr lang="en-US" sz="2400" b="1" dirty="0"/>
              <a:t>1.2 The Basic Architecture of Neural Networks</a:t>
            </a:r>
          </a:p>
          <a:p>
            <a:r>
              <a:rPr lang="en-US" sz="2400" b="1" dirty="0"/>
              <a:t>1.2.1 Single Computational Layer: The Perceptron (Contd..)</a:t>
            </a:r>
            <a:endParaRPr lang="en-US" sz="2400" dirty="0"/>
          </a:p>
          <a:p>
            <a:r>
              <a:rPr lang="en-US" sz="2400" dirty="0"/>
              <a:t>Therefore, we can still write the goal of the perceptron algorithm in least-squares form with respect to all training instances in a data set </a:t>
            </a:r>
            <a:r>
              <a:rPr lang="en-US" sz="2400" i="1" dirty="0"/>
              <a:t>D </a:t>
            </a:r>
            <a:r>
              <a:rPr lang="en-US" sz="2400" dirty="0"/>
              <a:t>containing feature-label pairs:</a:t>
            </a:r>
          </a:p>
          <a:p>
            <a:endParaRPr lang="en-US" sz="2400" dirty="0"/>
          </a:p>
          <a:p>
            <a:endParaRPr lang="en-US" sz="2400" dirty="0"/>
          </a:p>
          <a:p>
            <a:endParaRPr lang="en-US" sz="2400" dirty="0"/>
          </a:p>
          <a:p>
            <a:r>
              <a:rPr lang="en-US" sz="2400" dirty="0"/>
              <a:t>This type of minimization objective function is also referred to as a </a:t>
            </a:r>
            <a:r>
              <a:rPr lang="en-US" sz="2400" i="1" dirty="0"/>
              <a:t>loss function</a:t>
            </a:r>
            <a:r>
              <a:rPr lang="en-US" sz="2400" dirty="0"/>
              <a:t>. </a:t>
            </a:r>
          </a:p>
          <a:p>
            <a:r>
              <a:rPr lang="en-US" sz="2400" dirty="0"/>
              <a:t>Neural network learning algorithms are formulated with the use of a loss function. </a:t>
            </a:r>
          </a:p>
          <a:p>
            <a:r>
              <a:rPr lang="en-US" sz="2400" dirty="0"/>
              <a:t>This loss function looks </a:t>
            </a:r>
            <a:r>
              <a:rPr lang="en-US" sz="2400" dirty="0" err="1"/>
              <a:t>IIIr</a:t>
            </a:r>
            <a:r>
              <a:rPr lang="en-US" sz="2400" dirty="0"/>
              <a:t> to like least squares regression. </a:t>
            </a:r>
          </a:p>
          <a:p>
            <a:r>
              <a:rPr lang="en-US" sz="2400" dirty="0"/>
              <a:t>and the corresponding loss is a smooth and continuous function of the variables. </a:t>
            </a:r>
          </a:p>
        </p:txBody>
      </p:sp>
      <p:pic>
        <p:nvPicPr>
          <p:cNvPr id="5" name="Picture 4"/>
          <p:cNvPicPr>
            <a:picLocks noChangeAspect="1"/>
          </p:cNvPicPr>
          <p:nvPr/>
        </p:nvPicPr>
        <p:blipFill>
          <a:blip r:embed="rId2"/>
          <a:stretch>
            <a:fillRect/>
          </a:stretch>
        </p:blipFill>
        <p:spPr>
          <a:xfrm>
            <a:off x="2510665" y="1783819"/>
            <a:ext cx="6118446" cy="677676"/>
          </a:xfrm>
          <a:prstGeom prst="rect">
            <a:avLst/>
          </a:prstGeom>
        </p:spPr>
      </p:pic>
    </p:spTree>
    <p:extLst>
      <p:ext uri="{BB962C8B-B14F-4D97-AF65-F5344CB8AC3E}">
        <p14:creationId xmlns:p14="http://schemas.microsoft.com/office/powerpoint/2010/main" val="16745573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449" y="40342"/>
            <a:ext cx="12156140" cy="3416320"/>
          </a:xfrm>
          <a:prstGeom prst="rect">
            <a:avLst/>
          </a:prstGeom>
          <a:noFill/>
        </p:spPr>
        <p:txBody>
          <a:bodyPr wrap="square" rtlCol="0">
            <a:spAutoFit/>
          </a:bodyPr>
          <a:lstStyle/>
          <a:p>
            <a:r>
              <a:rPr lang="en-US" sz="2400" b="1" dirty="0"/>
              <a:t>1.2 The Basic Architecture of Neural Networks</a:t>
            </a:r>
          </a:p>
          <a:p>
            <a:r>
              <a:rPr lang="en-US" sz="2400" b="1" dirty="0"/>
              <a:t>1.2.1 Single Computational Layer: The Perceptron (Contd..)</a:t>
            </a:r>
            <a:endParaRPr lang="en-US" sz="2400" dirty="0"/>
          </a:p>
          <a:p>
            <a:r>
              <a:rPr lang="en-US" sz="2400" dirty="0"/>
              <a:t>On the other hand, for the least-squares form of the objective function, the sign function is non differentiable, with step-like jumps at specific points. </a:t>
            </a:r>
          </a:p>
          <a:p>
            <a:r>
              <a:rPr lang="en-US" sz="2400" dirty="0"/>
              <a:t>Furthermore, the sign function takes on constant values over large portions of the domain, and therefore the exact gradient takes on zero values at differentiable points. </a:t>
            </a:r>
          </a:p>
          <a:p>
            <a:r>
              <a:rPr lang="en-US" sz="2400" dirty="0"/>
              <a:t>This results in a staircase-like loss surface, which is not suitable for gradient-descent. </a:t>
            </a:r>
          </a:p>
          <a:p>
            <a:r>
              <a:rPr lang="en-US" sz="2400" dirty="0"/>
              <a:t>The perceptron algorithm (implicitly) uses a smooth approximation of the gradient of this objective function with respect to each example:</a:t>
            </a:r>
          </a:p>
        </p:txBody>
      </p:sp>
      <p:pic>
        <p:nvPicPr>
          <p:cNvPr id="7" name="Picture 6"/>
          <p:cNvPicPr>
            <a:picLocks noChangeAspect="1"/>
          </p:cNvPicPr>
          <p:nvPr/>
        </p:nvPicPr>
        <p:blipFill>
          <a:blip r:embed="rId2"/>
          <a:stretch>
            <a:fillRect/>
          </a:stretch>
        </p:blipFill>
        <p:spPr>
          <a:xfrm>
            <a:off x="3513884" y="3864539"/>
            <a:ext cx="3545822" cy="947021"/>
          </a:xfrm>
          <a:prstGeom prst="rect">
            <a:avLst/>
          </a:prstGeom>
        </p:spPr>
      </p:pic>
      <p:sp>
        <p:nvSpPr>
          <p:cNvPr id="8" name="TextBox 7"/>
          <p:cNvSpPr txBox="1"/>
          <p:nvPr/>
        </p:nvSpPr>
        <p:spPr>
          <a:xfrm>
            <a:off x="8388157" y="4009058"/>
            <a:ext cx="817660" cy="369332"/>
          </a:xfrm>
          <a:prstGeom prst="rect">
            <a:avLst/>
          </a:prstGeom>
          <a:noFill/>
        </p:spPr>
        <p:txBody>
          <a:bodyPr wrap="none" rtlCol="0">
            <a:spAutoFit/>
          </a:bodyPr>
          <a:lstStyle/>
          <a:p>
            <a:r>
              <a:rPr lang="en-US" dirty="0"/>
              <a:t>Eq. 1.3</a:t>
            </a:r>
          </a:p>
        </p:txBody>
      </p:sp>
    </p:spTree>
    <p:extLst>
      <p:ext uri="{BB962C8B-B14F-4D97-AF65-F5344CB8AC3E}">
        <p14:creationId xmlns:p14="http://schemas.microsoft.com/office/powerpoint/2010/main" val="2436188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AI, ML, DL and DS</a:t>
            </a:r>
          </a:p>
        </p:txBody>
      </p:sp>
    </p:spTree>
    <p:extLst>
      <p:ext uri="{BB962C8B-B14F-4D97-AF65-F5344CB8AC3E}">
        <p14:creationId xmlns:p14="http://schemas.microsoft.com/office/powerpoint/2010/main" val="15086733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13449" y="40342"/>
                <a:ext cx="12156140" cy="6863417"/>
              </a:xfrm>
              <a:prstGeom prst="rect">
                <a:avLst/>
              </a:prstGeom>
              <a:noFill/>
            </p:spPr>
            <p:txBody>
              <a:bodyPr wrap="square" rtlCol="0">
                <a:spAutoFit/>
              </a:bodyPr>
              <a:lstStyle/>
              <a:p>
                <a:r>
                  <a:rPr lang="en-US" sz="2000" dirty="0"/>
                  <a:t>Although the above objective function is defined over the entire training data, the training algorithm of neural networks works by feeding each input data instance </a:t>
                </a:r>
                <a:r>
                  <a:rPr lang="en-US" sz="2000" i="1" dirty="0"/>
                  <a:t>X </a:t>
                </a:r>
                <a:r>
                  <a:rPr lang="en-US" sz="2000" dirty="0"/>
                  <a:t>into the network one by one (or in small batches) to create the prediction ˆ</a:t>
                </a:r>
                <a:r>
                  <a:rPr lang="en-US" sz="2000" i="1" dirty="0"/>
                  <a:t>y</a:t>
                </a:r>
                <a:r>
                  <a:rPr lang="en-US" sz="2000" dirty="0"/>
                  <a:t>. </a:t>
                </a:r>
              </a:p>
              <a:p>
                <a:r>
                  <a:rPr lang="en-US" sz="2000" dirty="0"/>
                  <a:t>The weights are then updated, based on the error value </a:t>
                </a:r>
                <a:r>
                  <a:rPr lang="en-US" sz="2000" i="1" dirty="0"/>
                  <a:t>E</a:t>
                </a:r>
                <a:r>
                  <a:rPr lang="en-US" sz="2000" dirty="0"/>
                  <a:t>(</a:t>
                </a:r>
                <a:r>
                  <a:rPr lang="en-US" sz="2000" i="1" dirty="0"/>
                  <a:t>X</a:t>
                </a:r>
                <a:r>
                  <a:rPr lang="en-US" sz="2000" dirty="0"/>
                  <a:t>) = (</a:t>
                </a:r>
                <a:r>
                  <a:rPr lang="en-US" sz="2000" i="1" dirty="0"/>
                  <a:t>y −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oMath>
                </a14:m>
                <a:r>
                  <a:rPr lang="en-US" sz="2000" dirty="0"/>
                  <a:t>). </a:t>
                </a:r>
              </a:p>
              <a:p>
                <a:r>
                  <a:rPr lang="en-US" sz="2000" dirty="0"/>
                  <a:t>Specifically, when the data point </a:t>
                </a:r>
                <a:r>
                  <a:rPr lang="en-US" sz="2000" i="1" dirty="0"/>
                  <a:t>X </a:t>
                </a:r>
                <a:r>
                  <a:rPr lang="en-US" sz="2000" dirty="0"/>
                  <a:t>is fed into the network, the weight vector </a:t>
                </a:r>
                <a:r>
                  <a:rPr lang="en-US" sz="2000" i="1" dirty="0"/>
                  <a:t>W </a:t>
                </a:r>
                <a:r>
                  <a:rPr lang="en-US" sz="2000" dirty="0"/>
                  <a:t>is updated as follows:</a:t>
                </a:r>
              </a:p>
              <a:p>
                <a:endParaRPr lang="en-US" sz="2000" dirty="0"/>
              </a:p>
              <a:p>
                <a:r>
                  <a:rPr lang="en-US" sz="2000" dirty="0"/>
                  <a:t>										</a:t>
                </a:r>
                <a:r>
                  <a:rPr lang="pl-PL" sz="2000" dirty="0"/>
                  <a:t>(1.4)</a:t>
                </a:r>
              </a:p>
              <a:p>
                <a:endParaRPr lang="en-US" sz="2000" dirty="0"/>
              </a:p>
              <a:p>
                <a:r>
                  <a:rPr lang="en-US" sz="2000" dirty="0"/>
                  <a:t>The parameter </a:t>
                </a:r>
                <a:r>
                  <a:rPr lang="en-US" sz="2000" i="1" dirty="0"/>
                  <a:t>α </a:t>
                </a:r>
                <a:r>
                  <a:rPr lang="en-US" sz="2000" dirty="0"/>
                  <a:t>regulates the learning rate of the neural network. </a:t>
                </a:r>
              </a:p>
              <a:p>
                <a:r>
                  <a:rPr lang="en-US" sz="2000" dirty="0"/>
                  <a:t>The perceptron algorithm repeatedly cycles through all the training examples in random order and iteratively adjusts the weights until convergence is reached. </a:t>
                </a:r>
              </a:p>
              <a:p>
                <a:r>
                  <a:rPr lang="en-US" sz="2000" dirty="0"/>
                  <a:t>A single training data point may be cycled through many times. Each such cycle is referred to as an </a:t>
                </a:r>
                <a:r>
                  <a:rPr lang="en-US" sz="2000" i="1" dirty="0"/>
                  <a:t>epoch</a:t>
                </a:r>
                <a:r>
                  <a:rPr lang="en-US" sz="2000" dirty="0"/>
                  <a:t>. </a:t>
                </a:r>
              </a:p>
              <a:p>
                <a:r>
                  <a:rPr lang="en-US" sz="2000" dirty="0"/>
                  <a:t>One can also write the gradient descent update in terms of the error </a:t>
                </a:r>
                <a:r>
                  <a:rPr lang="en-US" sz="2000" i="1" dirty="0"/>
                  <a:t>E</a:t>
                </a:r>
                <a:r>
                  <a:rPr lang="en-US" sz="2000" dirty="0"/>
                  <a:t>(</a:t>
                </a:r>
                <a:r>
                  <a:rPr lang="en-US" sz="2000" i="1" dirty="0"/>
                  <a:t>X</a:t>
                </a:r>
                <a:r>
                  <a:rPr lang="en-US" sz="2000" dirty="0"/>
                  <a:t>) = (</a:t>
                </a:r>
                <a:r>
                  <a:rPr lang="en-US" sz="2000" i="1" dirty="0"/>
                  <a:t>y − </a:t>
                </a:r>
                <a:r>
                  <a:rPr lang="en-US" sz="2000" dirty="0"/>
                  <a:t>ˆ</a:t>
                </a:r>
                <a:r>
                  <a:rPr lang="en-US" sz="2000" i="1" dirty="0"/>
                  <a:t>y</a:t>
                </a:r>
                <a:r>
                  <a:rPr lang="en-US" sz="2000" dirty="0"/>
                  <a:t>) as follows:</a:t>
                </a:r>
              </a:p>
              <a:p>
                <a:r>
                  <a:rPr lang="en-US" sz="2000" i="1" dirty="0"/>
                  <a:t>  </a:t>
                </a:r>
              </a:p>
              <a:p>
                <a:r>
                  <a:rPr lang="en-US" sz="2000" i="1" dirty="0"/>
                  <a:t>										</a:t>
                </a:r>
                <a:r>
                  <a:rPr lang="en-US" sz="2000" dirty="0"/>
                  <a:t>(1.5)</a:t>
                </a:r>
              </a:p>
              <a:p>
                <a:r>
                  <a:rPr lang="en-US" sz="2000" dirty="0"/>
                  <a:t>The basic perceptron algorithm can be considered a </a:t>
                </a:r>
                <a:r>
                  <a:rPr lang="en-US" sz="2000" i="1" dirty="0"/>
                  <a:t>stochastic gradient-descent </a:t>
                </a:r>
                <a:r>
                  <a:rPr lang="en-US" sz="2000" dirty="0"/>
                  <a:t>method, which implicitly minimizes the squared error of prediction by performing gradient-descent updates with respect to randomly chosen training points. </a:t>
                </a:r>
              </a:p>
              <a:p>
                <a:r>
                  <a:rPr lang="en-US" sz="2000" dirty="0"/>
                  <a:t>The assumption is that the neural network cycles through the points in random order during training and changes the weights with the goal of reducing the prediction error on that point. It is easy to see from Equation</a:t>
                </a:r>
              </a:p>
              <a:p>
                <a:r>
                  <a:rPr lang="en-US" sz="2000" dirty="0"/>
                  <a:t>1.5 that non-zero updates are made to the weights only when </a:t>
                </a:r>
                <a:r>
                  <a:rPr lang="en-US" sz="2000" i="1" dirty="0"/>
                  <a:t>y </a:t>
                </a:r>
                <a:r>
                  <a:rPr lang="en-US" sz="2000" dirty="0"/>
                  <a:t>= ˆ</a:t>
                </a:r>
                <a:r>
                  <a:rPr lang="en-US" sz="2000" i="1" dirty="0"/>
                  <a:t>y</a:t>
                </a:r>
                <a:r>
                  <a:rPr lang="en-US" sz="2000" dirty="0"/>
                  <a:t>, which occurs only when errors are made in prediction. </a:t>
                </a:r>
              </a:p>
            </p:txBody>
          </p:sp>
        </mc:Choice>
        <mc:Fallback xmlns="">
          <p:sp>
            <p:nvSpPr>
              <p:cNvPr id="2" name="TextBox 1"/>
              <p:cNvSpPr txBox="1">
                <a:spLocks noRot="1" noChangeAspect="1" noMove="1" noResize="1" noEditPoints="1" noAdjustHandles="1" noChangeArrowheads="1" noChangeShapeType="1" noTextEdit="1"/>
              </p:cNvSpPr>
              <p:nvPr/>
            </p:nvSpPr>
            <p:spPr>
              <a:xfrm>
                <a:off x="13449" y="40342"/>
                <a:ext cx="12156140" cy="6863417"/>
              </a:xfrm>
              <a:prstGeom prst="rect">
                <a:avLst/>
              </a:prstGeom>
              <a:blipFill rotWithShape="0">
                <a:blip r:embed="rId2"/>
                <a:stretch>
                  <a:fillRect l="-502" t="-533" r="-502" b="-622"/>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4705350" y="1776412"/>
            <a:ext cx="2228850" cy="557213"/>
          </a:xfrm>
          <a:prstGeom prst="rect">
            <a:avLst/>
          </a:prstGeom>
        </p:spPr>
      </p:pic>
      <p:pic>
        <p:nvPicPr>
          <p:cNvPr id="5" name="Picture 4"/>
          <p:cNvPicPr>
            <a:picLocks noChangeAspect="1"/>
          </p:cNvPicPr>
          <p:nvPr/>
        </p:nvPicPr>
        <p:blipFill>
          <a:blip r:embed="rId4"/>
          <a:stretch>
            <a:fillRect/>
          </a:stretch>
        </p:blipFill>
        <p:spPr>
          <a:xfrm>
            <a:off x="4705350" y="4069695"/>
            <a:ext cx="2486025" cy="662940"/>
          </a:xfrm>
          <a:prstGeom prst="rect">
            <a:avLst/>
          </a:prstGeom>
        </p:spPr>
      </p:pic>
    </p:spTree>
    <p:extLst>
      <p:ext uri="{BB962C8B-B14F-4D97-AF65-F5344CB8AC3E}">
        <p14:creationId xmlns:p14="http://schemas.microsoft.com/office/powerpoint/2010/main" val="42537627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793" y="404734"/>
            <a:ext cx="8737969" cy="6001643"/>
          </a:xfrm>
          <a:prstGeom prst="rect">
            <a:avLst/>
          </a:prstGeom>
          <a:noFill/>
        </p:spPr>
        <p:txBody>
          <a:bodyPr wrap="none" rtlCol="0">
            <a:spAutoFit/>
          </a:bodyPr>
          <a:lstStyle/>
          <a:p>
            <a:r>
              <a:rPr lang="en-US" sz="4800" dirty="0"/>
              <a:t>Working of NN</a:t>
            </a:r>
          </a:p>
          <a:p>
            <a:r>
              <a:rPr lang="en-US" sz="4800" dirty="0"/>
              <a:t>Activation Function: Sigmoid </a:t>
            </a:r>
            <a:r>
              <a:rPr lang="en-US" sz="4800" dirty="0" err="1"/>
              <a:t>ReLU</a:t>
            </a:r>
            <a:endParaRPr lang="en-US" sz="4800" dirty="0"/>
          </a:p>
          <a:p>
            <a:r>
              <a:rPr lang="en-US" sz="4800" dirty="0"/>
              <a:t>Back Propagation</a:t>
            </a:r>
          </a:p>
          <a:p>
            <a:r>
              <a:rPr lang="en-US" sz="4800" dirty="0"/>
              <a:t>Multilayer NN</a:t>
            </a:r>
          </a:p>
          <a:p>
            <a:r>
              <a:rPr lang="en-US" sz="4800" dirty="0"/>
              <a:t>Optimizer: Gradient descent</a:t>
            </a:r>
          </a:p>
          <a:p>
            <a:r>
              <a:rPr lang="en-US" sz="4800" dirty="0"/>
              <a:t>Chain Rule of Differentiation</a:t>
            </a:r>
          </a:p>
          <a:p>
            <a:r>
              <a:rPr lang="en-US" sz="4800" dirty="0"/>
              <a:t>Vanishing Gradient Problem</a:t>
            </a:r>
          </a:p>
          <a:p>
            <a:r>
              <a:rPr lang="en-US" sz="4800" dirty="0"/>
              <a:t>Exploding gradient problem</a:t>
            </a:r>
          </a:p>
        </p:txBody>
      </p:sp>
    </p:spTree>
    <p:extLst>
      <p:ext uri="{BB962C8B-B14F-4D97-AF65-F5344CB8AC3E}">
        <p14:creationId xmlns:p14="http://schemas.microsoft.com/office/powerpoint/2010/main" val="24620407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0" y="419100"/>
            <a:ext cx="11004331" cy="4524315"/>
          </a:xfrm>
          <a:prstGeom prst="rect">
            <a:avLst/>
          </a:prstGeom>
          <a:noFill/>
        </p:spPr>
        <p:txBody>
          <a:bodyPr wrap="square" rtlCol="0">
            <a:spAutoFit/>
          </a:bodyPr>
          <a:lstStyle/>
          <a:p>
            <a:r>
              <a:rPr lang="en-US" sz="3600" dirty="0"/>
              <a:t>Video 1:</a:t>
            </a:r>
          </a:p>
          <a:p>
            <a:r>
              <a:rPr lang="en-US" sz="3600" dirty="0"/>
              <a:t>Mathematical solution by a School Girl</a:t>
            </a:r>
          </a:p>
          <a:p>
            <a:r>
              <a:rPr lang="en-US" dirty="0">
                <a:hlinkClick r:id="rId2"/>
              </a:rPr>
              <a:t>https://www.youtube.com/watch?v=ZzWaow1Rvho&amp;list=PLxt59R_fWVzT9bDxA76AHm3ig0Gg9S3So&amp;index=1</a:t>
            </a:r>
            <a:r>
              <a:rPr lang="en-US" dirty="0"/>
              <a:t> </a:t>
            </a:r>
          </a:p>
          <a:p>
            <a:r>
              <a:rPr lang="en-US" sz="3600" dirty="0"/>
              <a:t>Next video:</a:t>
            </a:r>
          </a:p>
          <a:p>
            <a:r>
              <a:rPr lang="en-US" sz="3600" dirty="0"/>
              <a:t>Software installation</a:t>
            </a:r>
          </a:p>
          <a:p>
            <a:r>
              <a:rPr lang="en-US" dirty="0">
                <a:hlinkClick r:id="rId3"/>
              </a:rPr>
              <a:t>https://www.youtube.com/watch?v=PUHjqT3xcTs&amp;list=PLxt59R_fWVzT9bDxA76AHm3ig0Gg9S3So&amp;index=3</a:t>
            </a:r>
            <a:r>
              <a:rPr lang="en-US" dirty="0"/>
              <a:t> </a:t>
            </a:r>
          </a:p>
          <a:p>
            <a:r>
              <a:rPr lang="en-US" sz="3600" dirty="0"/>
              <a:t>Next Video:</a:t>
            </a:r>
          </a:p>
          <a:p>
            <a:r>
              <a:rPr lang="en-US" sz="3600" dirty="0"/>
              <a:t>Coding a NN in Python</a:t>
            </a:r>
          </a:p>
          <a:p>
            <a:r>
              <a:rPr lang="en-US" dirty="0">
                <a:hlinkClick r:id="rId4"/>
              </a:rPr>
              <a:t>https://www.youtube.com/watch?v=gwitf7ABtK8&amp;list=PLxt59R_fWVzT9bDxA76AHm3ig0Gg9S3So&amp;index=4</a:t>
            </a:r>
            <a:r>
              <a:rPr lang="en-US" dirty="0"/>
              <a:t> </a:t>
            </a:r>
          </a:p>
          <a:p>
            <a:r>
              <a:rPr lang="en-US" dirty="0">
                <a:hlinkClick r:id="rId5"/>
              </a:rPr>
              <a:t>https://www.youtube.com/watch?v=LSr96IZQknc&amp;list=PLxt59R_fWVzT9bDxA76AHm3ig0Gg9S3So&amp;index=12</a:t>
            </a:r>
            <a:r>
              <a:rPr lang="en-US" dirty="0"/>
              <a:t> </a:t>
            </a:r>
          </a:p>
        </p:txBody>
      </p:sp>
    </p:spTree>
    <p:extLst>
      <p:ext uri="{BB962C8B-B14F-4D97-AF65-F5344CB8AC3E}">
        <p14:creationId xmlns:p14="http://schemas.microsoft.com/office/powerpoint/2010/main" val="76856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left)">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left)">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wipe(left)">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wipe(left)">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wipe(left)">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wipe(left)">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1451" y="0"/>
            <a:ext cx="11811000" cy="6555641"/>
          </a:xfrm>
          <a:prstGeom prst="rect">
            <a:avLst/>
          </a:prstGeom>
          <a:noFill/>
        </p:spPr>
        <p:txBody>
          <a:bodyPr wrap="square" rtlCol="0">
            <a:spAutoFit/>
          </a:bodyPr>
          <a:lstStyle/>
          <a:p>
            <a:r>
              <a:rPr lang="en-US" sz="2800" b="1" dirty="0"/>
              <a:t>Python</a:t>
            </a:r>
            <a:r>
              <a:rPr lang="en-US" sz="2800" dirty="0"/>
              <a:t> is a </a:t>
            </a:r>
            <a:r>
              <a:rPr lang="en-US" sz="2800" b="1" dirty="0"/>
              <a:t>Python</a:t>
            </a:r>
            <a:r>
              <a:rPr lang="en-US" sz="2800" dirty="0"/>
              <a:t> is an </a:t>
            </a:r>
            <a:r>
              <a:rPr lang="en-US" sz="2800" dirty="0">
                <a:hlinkClick r:id="rId2" tooltip="Interpreted language"/>
              </a:rPr>
              <a:t>interpreted</a:t>
            </a:r>
            <a:r>
              <a:rPr lang="en-US" sz="2800" dirty="0"/>
              <a:t>, </a:t>
            </a:r>
            <a:r>
              <a:rPr lang="en-US" sz="2800" dirty="0">
                <a:hlinkClick r:id="rId3" tooltip="High-level programming language"/>
              </a:rPr>
              <a:t>high-level</a:t>
            </a:r>
            <a:r>
              <a:rPr lang="en-US" sz="2800" dirty="0"/>
              <a:t>, </a:t>
            </a:r>
            <a:r>
              <a:rPr lang="en-US" sz="2800" dirty="0">
                <a:hlinkClick r:id="rId4" tooltip="General-purpose programming language"/>
              </a:rPr>
              <a:t>general-purpose</a:t>
            </a:r>
            <a:r>
              <a:rPr lang="en-US" sz="2800" dirty="0"/>
              <a:t> </a:t>
            </a:r>
            <a:r>
              <a:rPr lang="en-US" sz="2800" dirty="0">
                <a:hlinkClick r:id="rId5" tooltip="Programming language"/>
              </a:rPr>
              <a:t>programming language</a:t>
            </a:r>
            <a:r>
              <a:rPr lang="en-US" sz="2800" dirty="0"/>
              <a:t>. </a:t>
            </a:r>
            <a:r>
              <a:rPr lang="en-US" sz="2800" b="1" dirty="0"/>
              <a:t>Python</a:t>
            </a:r>
            <a:r>
              <a:rPr lang="en-US" sz="2800" dirty="0"/>
              <a:t> is actually known for being easy to code.</a:t>
            </a:r>
          </a:p>
          <a:p>
            <a:endParaRPr lang="en-US" sz="2800" b="1" dirty="0"/>
          </a:p>
          <a:p>
            <a:r>
              <a:rPr lang="en-US" sz="2800" b="1" dirty="0"/>
              <a:t>Anaconda is</a:t>
            </a:r>
            <a:r>
              <a:rPr lang="en-US" sz="2800" dirty="0"/>
              <a:t> a free and open-source </a:t>
            </a:r>
            <a:r>
              <a:rPr lang="en-US" sz="2800" b="1" dirty="0"/>
              <a:t>Python</a:t>
            </a:r>
            <a:r>
              <a:rPr lang="en-US" sz="2800" dirty="0"/>
              <a:t> distribution and collection </a:t>
            </a:r>
            <a:r>
              <a:rPr lang="en-US" sz="2800" b="1" dirty="0"/>
              <a:t>of</a:t>
            </a:r>
            <a:r>
              <a:rPr lang="en-US" sz="2800" dirty="0"/>
              <a:t> hundreds </a:t>
            </a:r>
            <a:r>
              <a:rPr lang="en-US" sz="2800" b="1" dirty="0"/>
              <a:t>of</a:t>
            </a:r>
            <a:r>
              <a:rPr lang="en-US" sz="2800" dirty="0"/>
              <a:t> packages related to data science, scientific </a:t>
            </a:r>
            <a:r>
              <a:rPr lang="en-US" sz="2800" b="1" dirty="0"/>
              <a:t>programming</a:t>
            </a:r>
            <a:r>
              <a:rPr lang="en-US" sz="2800" dirty="0"/>
              <a:t>, development and more. </a:t>
            </a:r>
            <a:r>
              <a:rPr lang="en-US" sz="2800" b="1" dirty="0"/>
              <a:t>Python is</a:t>
            </a:r>
            <a:r>
              <a:rPr lang="en-US" sz="2800" dirty="0"/>
              <a:t> included </a:t>
            </a:r>
            <a:r>
              <a:rPr lang="en-US" sz="2800" b="1" dirty="0"/>
              <a:t>in the Anaconda</a:t>
            </a:r>
            <a:r>
              <a:rPr lang="en-US" sz="2800" dirty="0"/>
              <a:t> distribution</a:t>
            </a:r>
            <a:endParaRPr lang="en-US" sz="2800" b="1" dirty="0"/>
          </a:p>
          <a:p>
            <a:endParaRPr lang="en-US" sz="2800" b="1" dirty="0"/>
          </a:p>
          <a:p>
            <a:r>
              <a:rPr lang="en-US" sz="2800" b="1" dirty="0" err="1"/>
              <a:t>Jupyter</a:t>
            </a:r>
            <a:r>
              <a:rPr lang="en-US" sz="2800" dirty="0"/>
              <a:t> is a browser-based interpreter that allows you to interactively work with Python.</a:t>
            </a:r>
            <a:endParaRPr lang="en-US" sz="2800" b="1" dirty="0"/>
          </a:p>
          <a:p>
            <a:endParaRPr lang="en-US" sz="2800" b="1" dirty="0"/>
          </a:p>
          <a:p>
            <a:r>
              <a:rPr lang="en-US" sz="2800" b="1" dirty="0" err="1"/>
              <a:t>Keras</a:t>
            </a:r>
            <a:r>
              <a:rPr lang="en-US" sz="2800" dirty="0"/>
              <a:t> is a powerful and easy-to-use </a:t>
            </a:r>
            <a:r>
              <a:rPr lang="en-US" sz="2800" b="1" dirty="0"/>
              <a:t>free</a:t>
            </a:r>
            <a:r>
              <a:rPr lang="en-US" sz="2800" dirty="0"/>
              <a:t> open source Python library for developing and evaluating deep learning models. </a:t>
            </a:r>
          </a:p>
          <a:p>
            <a:r>
              <a:rPr lang="en-US" sz="2800" dirty="0"/>
              <a:t>It wraps the efficient numerical computation libraries </a:t>
            </a:r>
            <a:r>
              <a:rPr lang="en-US" sz="2800" dirty="0" err="1"/>
              <a:t>Theano</a:t>
            </a:r>
            <a:r>
              <a:rPr lang="en-US" sz="2800" dirty="0"/>
              <a:t> and </a:t>
            </a:r>
            <a:r>
              <a:rPr lang="en-US" sz="2800" dirty="0" err="1"/>
              <a:t>TensorFlow</a:t>
            </a:r>
            <a:r>
              <a:rPr lang="en-US" sz="2800" dirty="0"/>
              <a:t> and allows you to define and train neural network models in just a few lines of code.</a:t>
            </a:r>
          </a:p>
        </p:txBody>
      </p:sp>
    </p:spTree>
    <p:extLst>
      <p:ext uri="{BB962C8B-B14F-4D97-AF65-F5344CB8AC3E}">
        <p14:creationId xmlns:p14="http://schemas.microsoft.com/office/powerpoint/2010/main" val="2174093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left)">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wipe(left)">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wipe(left)">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wipe(left)">
                                      <p:cBhvr>
                                        <p:cTn id="2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52462" y="166687"/>
            <a:ext cx="9444038" cy="5472113"/>
          </a:xfrm>
          <a:prstGeom prst="rect">
            <a:avLst/>
          </a:prstGeom>
        </p:spPr>
      </p:pic>
      <p:sp>
        <p:nvSpPr>
          <p:cNvPr id="3" name="TextBox 2"/>
          <p:cNvSpPr txBox="1"/>
          <p:nvPr/>
        </p:nvSpPr>
        <p:spPr>
          <a:xfrm>
            <a:off x="304800" y="5791199"/>
            <a:ext cx="11734800" cy="923330"/>
          </a:xfrm>
          <a:prstGeom prst="rect">
            <a:avLst/>
          </a:prstGeom>
          <a:noFill/>
        </p:spPr>
        <p:txBody>
          <a:bodyPr wrap="square" rtlCol="0">
            <a:spAutoFit/>
          </a:bodyPr>
          <a:lstStyle/>
          <a:p>
            <a:r>
              <a:rPr lang="en-IN" b="1" dirty="0"/>
              <a:t>Anaconda</a:t>
            </a:r>
            <a:r>
              <a:rPr lang="en-IN" dirty="0"/>
              <a:t> is a free and open-source distribution of the </a:t>
            </a:r>
            <a:r>
              <a:rPr lang="en-IN" b="1" dirty="0"/>
              <a:t>Python</a:t>
            </a:r>
            <a:r>
              <a:rPr lang="en-IN" dirty="0"/>
              <a:t> and R programming languages for scientific computing (data science, machine learning applications, large-scale data processing, predictive analytics, etc.), that aims to simplify package management and deployment.</a:t>
            </a:r>
            <a:endParaRPr lang="en-US" dirty="0"/>
          </a:p>
        </p:txBody>
      </p:sp>
    </p:spTree>
    <p:extLst>
      <p:ext uri="{BB962C8B-B14F-4D97-AF65-F5344CB8AC3E}">
        <p14:creationId xmlns:p14="http://schemas.microsoft.com/office/powerpoint/2010/main" val="322682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6381" y="16629"/>
            <a:ext cx="11975869" cy="6494085"/>
          </a:xfrm>
          <a:prstGeom prst="rect">
            <a:avLst/>
          </a:prstGeom>
          <a:noFill/>
        </p:spPr>
        <p:txBody>
          <a:bodyPr wrap="square" rtlCol="0">
            <a:spAutoFit/>
          </a:bodyPr>
          <a:lstStyle/>
          <a:p>
            <a:r>
              <a:rPr lang="en-US" sz="3200" b="1" dirty="0"/>
              <a:t>AI, ML, DL and DS</a:t>
            </a:r>
          </a:p>
          <a:p>
            <a:r>
              <a:rPr lang="en-US" sz="2400" dirty="0"/>
              <a:t>Venn Diagram</a:t>
            </a:r>
          </a:p>
          <a:p>
            <a:r>
              <a:rPr lang="en-US" sz="2400" b="1" dirty="0"/>
              <a:t>Artificial intelligence</a:t>
            </a:r>
            <a:r>
              <a:rPr lang="en-US" sz="2400" dirty="0"/>
              <a:t> </a:t>
            </a:r>
          </a:p>
          <a:p>
            <a:r>
              <a:rPr lang="en-US" sz="2400" dirty="0"/>
              <a:t>AI: is just a program or machine's ability to learn and think for itself, in such a way that it is capable of developing skills as it practices and gains experience. Its purpose is to support and enhance human activities.</a:t>
            </a:r>
            <a:endParaRPr lang="en-US" sz="2400" b="1" dirty="0"/>
          </a:p>
          <a:p>
            <a:r>
              <a:rPr lang="en-US" sz="2400" dirty="0"/>
              <a:t>Enable the m/c to think with out any human intervention, and take decision.</a:t>
            </a:r>
          </a:p>
          <a:p>
            <a:r>
              <a:rPr lang="en-US" sz="2400" dirty="0"/>
              <a:t>This is the final goal like Self driving car, Google Home devices: Alexa and Siri, Amazon and Apple's digital voice assistants, are very real applications of AI.</a:t>
            </a:r>
          </a:p>
          <a:p>
            <a:r>
              <a:rPr lang="en-IN" sz="2400" b="1" dirty="0"/>
              <a:t>Artificial intelligence</a:t>
            </a:r>
            <a:r>
              <a:rPr lang="en-IN" sz="2400" dirty="0"/>
              <a:t> (</a:t>
            </a:r>
            <a:r>
              <a:rPr lang="en-IN" sz="2400" b="1" dirty="0"/>
              <a:t>AI</a:t>
            </a:r>
            <a:r>
              <a:rPr lang="en-IN" sz="2400" dirty="0"/>
              <a:t>) is an area of computer science that emphasizes the creation of </a:t>
            </a:r>
            <a:r>
              <a:rPr lang="en-IN" sz="2400" b="1" dirty="0"/>
              <a:t>intelligent</a:t>
            </a:r>
            <a:r>
              <a:rPr lang="en-IN" sz="2400" dirty="0"/>
              <a:t> machines that work and react like humans. </a:t>
            </a:r>
          </a:p>
          <a:p>
            <a:r>
              <a:rPr lang="en-IN" sz="2400" dirty="0"/>
              <a:t>Some of the activities computers with </a:t>
            </a:r>
            <a:r>
              <a:rPr lang="en-IN" sz="2400" b="1" dirty="0"/>
              <a:t>artificial intelligence</a:t>
            </a:r>
            <a:r>
              <a:rPr lang="en-IN" sz="2400" dirty="0"/>
              <a:t> are designed for include: Speech recognition, Learning, Planning.</a:t>
            </a:r>
          </a:p>
          <a:p>
            <a:r>
              <a:rPr lang="en-US" sz="2400" b="1" dirty="0"/>
              <a:t>Artificial intelligence</a:t>
            </a:r>
            <a:r>
              <a:rPr lang="en-US" sz="2400" dirty="0"/>
              <a:t>, or AI, is the use of programming to imitate human thought and action by analyzing data and surroundings, solving problems and learning or self-teaching to familiarize to a variety of tasks.</a:t>
            </a:r>
          </a:p>
          <a:p>
            <a:endParaRPr lang="en-US" sz="2400" dirty="0"/>
          </a:p>
        </p:txBody>
      </p:sp>
    </p:spTree>
    <p:extLst>
      <p:ext uri="{BB962C8B-B14F-4D97-AF65-F5344CB8AC3E}">
        <p14:creationId xmlns:p14="http://schemas.microsoft.com/office/powerpoint/2010/main" val="1112857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left)">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wipe(left)">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wipe(left)">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wipe(left)">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wipe(left)">
                                      <p:cBhvr>
                                        <p:cTn id="37" dur="500"/>
                                        <p:tgtEl>
                                          <p:spTgt spid="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wipe(left)">
                                      <p:cBhvr>
                                        <p:cTn id="42"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FB36BF5F-2279-4C2D-B5CE-A0B1A7B724E2}" type="slidenum">
              <a:rPr lang="en-US" smtClean="0">
                <a:solidFill>
                  <a:srgbClr val="000000"/>
                </a:solidFill>
              </a:rPr>
              <a:pPr/>
              <a:t>6</a:t>
            </a:fld>
            <a:endParaRPr lang="en-US">
              <a:solidFill>
                <a:srgbClr val="000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687831"/>
            <a:ext cx="9144000" cy="4932045"/>
          </a:xfrm>
          <a:prstGeom prst="rect">
            <a:avLst/>
          </a:prstGeom>
        </p:spPr>
      </p:pic>
      <p:sp>
        <p:nvSpPr>
          <p:cNvPr id="6" name="TextBox 5"/>
          <p:cNvSpPr txBox="1"/>
          <p:nvPr/>
        </p:nvSpPr>
        <p:spPr>
          <a:xfrm>
            <a:off x="3701265" y="2011550"/>
            <a:ext cx="564776" cy="409988"/>
          </a:xfrm>
          <a:prstGeom prst="rect">
            <a:avLst/>
          </a:prstGeom>
          <a:solidFill>
            <a:schemeClr val="accent5">
              <a:lumMod val="75000"/>
            </a:schemeClr>
          </a:solidFill>
        </p:spPr>
        <p:txBody>
          <a:bodyPr wrap="square" rtlCol="0">
            <a:spAutoFit/>
          </a:bodyPr>
          <a:lstStyle/>
          <a:p>
            <a:endParaRPr lang="en-US" dirty="0"/>
          </a:p>
        </p:txBody>
      </p:sp>
      <p:sp>
        <p:nvSpPr>
          <p:cNvPr id="7" name="TextBox 6"/>
          <p:cNvSpPr txBox="1"/>
          <p:nvPr/>
        </p:nvSpPr>
        <p:spPr>
          <a:xfrm>
            <a:off x="6284685" y="3733457"/>
            <a:ext cx="4978400" cy="1182988"/>
          </a:xfrm>
          <a:prstGeom prst="rect">
            <a:avLst/>
          </a:prstGeom>
          <a:solidFill>
            <a:schemeClr val="bg1"/>
          </a:solidFill>
        </p:spPr>
        <p:txBody>
          <a:bodyPr wrap="square" rtlCol="0">
            <a:spAutoFit/>
          </a:bodyPr>
          <a:lstStyle/>
          <a:p>
            <a:endParaRPr lang="en-US" dirty="0"/>
          </a:p>
        </p:txBody>
      </p:sp>
      <p:sp>
        <p:nvSpPr>
          <p:cNvPr id="8" name="TextBox 7"/>
          <p:cNvSpPr txBox="1"/>
          <p:nvPr/>
        </p:nvSpPr>
        <p:spPr>
          <a:xfrm>
            <a:off x="3701265" y="3002650"/>
            <a:ext cx="564776" cy="409988"/>
          </a:xfrm>
          <a:prstGeom prst="rect">
            <a:avLst/>
          </a:prstGeom>
          <a:solidFill>
            <a:schemeClr val="accent2"/>
          </a:solidFill>
        </p:spPr>
        <p:txBody>
          <a:bodyPr wrap="square" rtlCol="0">
            <a:spAutoFit/>
          </a:bodyPr>
          <a:lstStyle/>
          <a:p>
            <a:endParaRPr lang="en-US" dirty="0"/>
          </a:p>
        </p:txBody>
      </p:sp>
      <p:sp>
        <p:nvSpPr>
          <p:cNvPr id="9" name="TextBox 8"/>
          <p:cNvSpPr txBox="1"/>
          <p:nvPr/>
        </p:nvSpPr>
        <p:spPr>
          <a:xfrm>
            <a:off x="6096000" y="5109781"/>
            <a:ext cx="3897086" cy="276999"/>
          </a:xfrm>
          <a:prstGeom prst="rect">
            <a:avLst/>
          </a:prstGeom>
          <a:solidFill>
            <a:schemeClr val="bg1"/>
          </a:solidFill>
        </p:spPr>
        <p:txBody>
          <a:bodyPr wrap="square" rtlCol="0">
            <a:spAutoFit/>
          </a:bodyPr>
          <a:lstStyle/>
          <a:p>
            <a:endParaRPr lang="en-US" sz="1200" dirty="0"/>
          </a:p>
        </p:txBody>
      </p:sp>
      <p:sp>
        <p:nvSpPr>
          <p:cNvPr id="10" name="TextBox 9"/>
          <p:cNvSpPr txBox="1"/>
          <p:nvPr/>
        </p:nvSpPr>
        <p:spPr>
          <a:xfrm>
            <a:off x="5711371" y="5652798"/>
            <a:ext cx="3897086" cy="276999"/>
          </a:xfrm>
          <a:prstGeom prst="rect">
            <a:avLst/>
          </a:prstGeom>
          <a:solidFill>
            <a:schemeClr val="bg1"/>
          </a:solidFill>
        </p:spPr>
        <p:txBody>
          <a:bodyPr wrap="square" rtlCol="0">
            <a:spAutoFit/>
          </a:bodyPr>
          <a:lstStyle/>
          <a:p>
            <a:endParaRPr lang="en-US" sz="1200" dirty="0"/>
          </a:p>
        </p:txBody>
      </p:sp>
      <p:sp>
        <p:nvSpPr>
          <p:cNvPr id="11" name="TextBox 10"/>
          <p:cNvSpPr txBox="1"/>
          <p:nvPr/>
        </p:nvSpPr>
        <p:spPr>
          <a:xfrm>
            <a:off x="4891313" y="6263800"/>
            <a:ext cx="3897086" cy="276999"/>
          </a:xfrm>
          <a:prstGeom prst="rect">
            <a:avLst/>
          </a:prstGeom>
          <a:solidFill>
            <a:schemeClr val="bg1"/>
          </a:solidFill>
        </p:spPr>
        <p:txBody>
          <a:bodyPr wrap="square" rtlCol="0">
            <a:spAutoFit/>
          </a:bodyPr>
          <a:lstStyle/>
          <a:p>
            <a:endParaRPr lang="en-US" sz="1200" dirty="0"/>
          </a:p>
        </p:txBody>
      </p:sp>
      <p:sp>
        <p:nvSpPr>
          <p:cNvPr id="12" name="TextBox 11"/>
          <p:cNvSpPr txBox="1"/>
          <p:nvPr/>
        </p:nvSpPr>
        <p:spPr>
          <a:xfrm>
            <a:off x="3621955" y="3849636"/>
            <a:ext cx="564776" cy="409988"/>
          </a:xfrm>
          <a:prstGeom prst="rect">
            <a:avLst/>
          </a:prstGeom>
          <a:solidFill>
            <a:srgbClr val="DF314E"/>
          </a:solidFill>
        </p:spPr>
        <p:txBody>
          <a:bodyPr wrap="square" rtlCol="0">
            <a:spAutoFit/>
          </a:bodyPr>
          <a:lstStyle/>
          <a:p>
            <a:endParaRPr lang="en-US" dirty="0"/>
          </a:p>
        </p:txBody>
      </p:sp>
      <p:sp>
        <p:nvSpPr>
          <p:cNvPr id="13" name="TextBox 12"/>
          <p:cNvSpPr txBox="1"/>
          <p:nvPr/>
        </p:nvSpPr>
        <p:spPr>
          <a:xfrm>
            <a:off x="3628572" y="4904787"/>
            <a:ext cx="564776" cy="409988"/>
          </a:xfrm>
          <a:prstGeom prst="rect">
            <a:avLst/>
          </a:prstGeom>
          <a:solidFill>
            <a:srgbClr val="2DB2B9"/>
          </a:solidFill>
        </p:spPr>
        <p:txBody>
          <a:bodyPr wrap="square" rtlCol="0">
            <a:spAutoFit/>
          </a:bodyPr>
          <a:lstStyle/>
          <a:p>
            <a:endParaRPr lang="en-US" dirty="0"/>
          </a:p>
        </p:txBody>
      </p:sp>
    </p:spTree>
    <p:extLst>
      <p:ext uri="{BB962C8B-B14F-4D97-AF65-F5344CB8AC3E}">
        <p14:creationId xmlns:p14="http://schemas.microsoft.com/office/powerpoint/2010/main" val="3989185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FB36BF5F-2279-4C2D-B5CE-A0B1A7B724E2}" type="slidenum">
              <a:rPr lang="en-US" smtClean="0">
                <a:solidFill>
                  <a:srgbClr val="000000"/>
                </a:solidFill>
              </a:rPr>
              <a:pPr/>
              <a:t>7</a:t>
            </a:fld>
            <a:endParaRPr lang="en-US">
              <a:solidFill>
                <a:srgbClr val="000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687831"/>
            <a:ext cx="9144000" cy="4932045"/>
          </a:xfrm>
          <a:prstGeom prst="rect">
            <a:avLst/>
          </a:prstGeom>
        </p:spPr>
      </p:pic>
      <p:sp>
        <p:nvSpPr>
          <p:cNvPr id="8" name="TextBox 7"/>
          <p:cNvSpPr txBox="1"/>
          <p:nvPr/>
        </p:nvSpPr>
        <p:spPr>
          <a:xfrm>
            <a:off x="3701265" y="3002650"/>
            <a:ext cx="564776" cy="409988"/>
          </a:xfrm>
          <a:prstGeom prst="rect">
            <a:avLst/>
          </a:prstGeom>
          <a:solidFill>
            <a:schemeClr val="accent2"/>
          </a:solidFill>
        </p:spPr>
        <p:txBody>
          <a:bodyPr wrap="square" rtlCol="0">
            <a:spAutoFit/>
          </a:bodyPr>
          <a:lstStyle/>
          <a:p>
            <a:endParaRPr lang="en-US" dirty="0"/>
          </a:p>
        </p:txBody>
      </p:sp>
      <p:sp>
        <p:nvSpPr>
          <p:cNvPr id="9" name="TextBox 8"/>
          <p:cNvSpPr txBox="1"/>
          <p:nvPr/>
        </p:nvSpPr>
        <p:spPr>
          <a:xfrm>
            <a:off x="6096000" y="5109781"/>
            <a:ext cx="3897086" cy="276999"/>
          </a:xfrm>
          <a:prstGeom prst="rect">
            <a:avLst/>
          </a:prstGeom>
          <a:solidFill>
            <a:schemeClr val="bg1"/>
          </a:solidFill>
        </p:spPr>
        <p:txBody>
          <a:bodyPr wrap="square" rtlCol="0">
            <a:spAutoFit/>
          </a:bodyPr>
          <a:lstStyle/>
          <a:p>
            <a:endParaRPr lang="en-US" sz="1200" dirty="0"/>
          </a:p>
        </p:txBody>
      </p:sp>
      <p:sp>
        <p:nvSpPr>
          <p:cNvPr id="10" name="TextBox 9"/>
          <p:cNvSpPr txBox="1"/>
          <p:nvPr/>
        </p:nvSpPr>
        <p:spPr>
          <a:xfrm>
            <a:off x="5711371" y="5652798"/>
            <a:ext cx="3897086" cy="276999"/>
          </a:xfrm>
          <a:prstGeom prst="rect">
            <a:avLst/>
          </a:prstGeom>
          <a:solidFill>
            <a:schemeClr val="bg1"/>
          </a:solidFill>
        </p:spPr>
        <p:txBody>
          <a:bodyPr wrap="square" rtlCol="0">
            <a:spAutoFit/>
          </a:bodyPr>
          <a:lstStyle/>
          <a:p>
            <a:endParaRPr lang="en-US" sz="1200" dirty="0"/>
          </a:p>
        </p:txBody>
      </p:sp>
      <p:sp>
        <p:nvSpPr>
          <p:cNvPr id="11" name="TextBox 10"/>
          <p:cNvSpPr txBox="1"/>
          <p:nvPr/>
        </p:nvSpPr>
        <p:spPr>
          <a:xfrm>
            <a:off x="4891313" y="6263800"/>
            <a:ext cx="3897086" cy="276999"/>
          </a:xfrm>
          <a:prstGeom prst="rect">
            <a:avLst/>
          </a:prstGeom>
          <a:solidFill>
            <a:schemeClr val="bg1"/>
          </a:solidFill>
        </p:spPr>
        <p:txBody>
          <a:bodyPr wrap="square" rtlCol="0">
            <a:spAutoFit/>
          </a:bodyPr>
          <a:lstStyle/>
          <a:p>
            <a:endParaRPr lang="en-US" sz="1200" dirty="0"/>
          </a:p>
        </p:txBody>
      </p:sp>
      <p:sp>
        <p:nvSpPr>
          <p:cNvPr id="12" name="TextBox 11"/>
          <p:cNvSpPr txBox="1"/>
          <p:nvPr/>
        </p:nvSpPr>
        <p:spPr>
          <a:xfrm>
            <a:off x="3621955" y="3849636"/>
            <a:ext cx="564776" cy="409988"/>
          </a:xfrm>
          <a:prstGeom prst="rect">
            <a:avLst/>
          </a:prstGeom>
          <a:solidFill>
            <a:srgbClr val="DF314E"/>
          </a:solidFill>
        </p:spPr>
        <p:txBody>
          <a:bodyPr wrap="square" rtlCol="0">
            <a:spAutoFit/>
          </a:bodyPr>
          <a:lstStyle/>
          <a:p>
            <a:endParaRPr lang="en-US" dirty="0"/>
          </a:p>
        </p:txBody>
      </p:sp>
      <p:sp>
        <p:nvSpPr>
          <p:cNvPr id="13" name="TextBox 12"/>
          <p:cNvSpPr txBox="1"/>
          <p:nvPr/>
        </p:nvSpPr>
        <p:spPr>
          <a:xfrm>
            <a:off x="3628572" y="4904787"/>
            <a:ext cx="564776" cy="409988"/>
          </a:xfrm>
          <a:prstGeom prst="rect">
            <a:avLst/>
          </a:prstGeom>
          <a:solidFill>
            <a:srgbClr val="2DB2B9"/>
          </a:solidFill>
        </p:spPr>
        <p:txBody>
          <a:bodyPr wrap="square" rtlCol="0">
            <a:spAutoFit/>
          </a:bodyPr>
          <a:lstStyle/>
          <a:p>
            <a:endParaRPr lang="en-US" dirty="0"/>
          </a:p>
        </p:txBody>
      </p:sp>
    </p:spTree>
    <p:extLst>
      <p:ext uri="{BB962C8B-B14F-4D97-AF65-F5344CB8AC3E}">
        <p14:creationId xmlns:p14="http://schemas.microsoft.com/office/powerpoint/2010/main" val="2529327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6381" y="16629"/>
            <a:ext cx="11975869" cy="3539430"/>
          </a:xfrm>
          <a:prstGeom prst="rect">
            <a:avLst/>
          </a:prstGeom>
          <a:noFill/>
        </p:spPr>
        <p:txBody>
          <a:bodyPr wrap="square" rtlCol="0">
            <a:spAutoFit/>
          </a:bodyPr>
          <a:lstStyle/>
          <a:p>
            <a:r>
              <a:rPr lang="en-US" sz="3200" b="1" dirty="0"/>
              <a:t>AI, ML, DL and DS</a:t>
            </a:r>
          </a:p>
          <a:p>
            <a:r>
              <a:rPr lang="en-US" sz="2400" b="1" dirty="0"/>
              <a:t>Machine Learning</a:t>
            </a:r>
          </a:p>
          <a:p>
            <a:r>
              <a:rPr lang="en-US" sz="2400" dirty="0"/>
              <a:t>ML: M/C learning is the subset of AI. </a:t>
            </a:r>
          </a:p>
          <a:p>
            <a:r>
              <a:rPr lang="en-US" sz="2400" dirty="0"/>
              <a:t>It provides statistical tools to explore and analyze the data.</a:t>
            </a:r>
          </a:p>
          <a:p>
            <a:r>
              <a:rPr lang="en-US" sz="2400" dirty="0"/>
              <a:t>ML</a:t>
            </a:r>
            <a:r>
              <a:rPr lang="en-US" sz="2400" b="1" dirty="0"/>
              <a:t> </a:t>
            </a:r>
            <a:r>
              <a:rPr lang="en-US" sz="2400" dirty="0"/>
              <a:t>is a method of data analysis that automates analytical model building. It is a branch of AI based on the idea that systems can learn from data, identify patterns and make decisions with minimal human intervention.</a:t>
            </a:r>
          </a:p>
          <a:p>
            <a:r>
              <a:rPr lang="en-IN" sz="2400" b="1" dirty="0"/>
              <a:t>Machine learning</a:t>
            </a:r>
            <a:r>
              <a:rPr lang="en-IN" sz="2400" dirty="0"/>
              <a:t> focuses on the development of computer programs that can access data and use it to learn for themselves.</a:t>
            </a:r>
            <a:endParaRPr lang="en-US" sz="2400" dirty="0"/>
          </a:p>
        </p:txBody>
      </p:sp>
    </p:spTree>
    <p:extLst>
      <p:ext uri="{BB962C8B-B14F-4D97-AF65-F5344CB8AC3E}">
        <p14:creationId xmlns:p14="http://schemas.microsoft.com/office/powerpoint/2010/main" val="2207225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left)">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wipe(left)">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wipe(left)">
                                      <p:cBhvr>
                                        <p:cTn id="2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FB36BF5F-2279-4C2D-B5CE-A0B1A7B724E2}" type="slidenum">
              <a:rPr lang="en-US" smtClean="0">
                <a:solidFill>
                  <a:srgbClr val="000000"/>
                </a:solidFill>
              </a:rPr>
              <a:pPr/>
              <a:t>9</a:t>
            </a:fld>
            <a:endParaRPr lang="en-US">
              <a:solidFill>
                <a:srgbClr val="000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687831"/>
            <a:ext cx="9144000" cy="4932045"/>
          </a:xfrm>
          <a:prstGeom prst="rect">
            <a:avLst/>
          </a:prstGeom>
        </p:spPr>
      </p:pic>
      <p:sp>
        <p:nvSpPr>
          <p:cNvPr id="11" name="TextBox 10"/>
          <p:cNvSpPr txBox="1"/>
          <p:nvPr/>
        </p:nvSpPr>
        <p:spPr>
          <a:xfrm>
            <a:off x="5733142" y="5639686"/>
            <a:ext cx="3897086" cy="276999"/>
          </a:xfrm>
          <a:prstGeom prst="rect">
            <a:avLst/>
          </a:prstGeom>
          <a:solidFill>
            <a:schemeClr val="bg1"/>
          </a:solidFill>
        </p:spPr>
        <p:txBody>
          <a:bodyPr wrap="square" rtlCol="0">
            <a:spAutoFit/>
          </a:bodyPr>
          <a:lstStyle/>
          <a:p>
            <a:endParaRPr lang="en-US" sz="1200" dirty="0"/>
          </a:p>
        </p:txBody>
      </p:sp>
      <p:sp>
        <p:nvSpPr>
          <p:cNvPr id="13" name="TextBox 12"/>
          <p:cNvSpPr txBox="1"/>
          <p:nvPr/>
        </p:nvSpPr>
        <p:spPr>
          <a:xfrm>
            <a:off x="3643086" y="3817097"/>
            <a:ext cx="564776" cy="409988"/>
          </a:xfrm>
          <a:prstGeom prst="rect">
            <a:avLst/>
          </a:prstGeom>
          <a:solidFill>
            <a:srgbClr val="2DB2B9"/>
          </a:solidFill>
        </p:spPr>
        <p:txBody>
          <a:bodyPr wrap="square" rtlCol="0">
            <a:spAutoFit/>
          </a:bodyPr>
          <a:lstStyle/>
          <a:p>
            <a:endParaRPr lang="en-US" dirty="0"/>
          </a:p>
        </p:txBody>
      </p:sp>
    </p:spTree>
    <p:extLst>
      <p:ext uri="{BB962C8B-B14F-4D97-AF65-F5344CB8AC3E}">
        <p14:creationId xmlns:p14="http://schemas.microsoft.com/office/powerpoint/2010/main" val="1086657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8708</TotalTime>
  <Words>4417</Words>
  <Application>Microsoft Office PowerPoint</Application>
  <PresentationFormat>Widescreen</PresentationFormat>
  <Paragraphs>336</Paragraphs>
  <Slides>44</Slides>
  <Notes>12</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DEEP LEARNING</vt:lpstr>
      <vt:lpstr>PowerPoint Presentation</vt:lpstr>
      <vt:lpstr>PowerPoint Presentation</vt:lpstr>
      <vt:lpstr>AI, ML, DL and 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Introduction to         Neural Networks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Neural Networks</dc:title>
  <dc:creator>Mahe</dc:creator>
  <cp:lastModifiedBy>Harshit Yadav</cp:lastModifiedBy>
  <cp:revision>357</cp:revision>
  <dcterms:created xsi:type="dcterms:W3CDTF">2019-12-09T07:26:33Z</dcterms:created>
  <dcterms:modified xsi:type="dcterms:W3CDTF">2020-01-25T18:01:53Z</dcterms:modified>
</cp:coreProperties>
</file>