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4" r:id="rId3"/>
    <p:sldId id="295" r:id="rId4"/>
    <p:sldId id="296" r:id="rId5"/>
    <p:sldId id="258" r:id="rId6"/>
    <p:sldId id="259" r:id="rId7"/>
    <p:sldId id="262" r:id="rId8"/>
    <p:sldId id="273" r:id="rId9"/>
    <p:sldId id="285" r:id="rId10"/>
    <p:sldId id="286" r:id="rId11"/>
    <p:sldId id="265" r:id="rId12"/>
    <p:sldId id="274" r:id="rId13"/>
    <p:sldId id="275" r:id="rId14"/>
    <p:sldId id="276" r:id="rId15"/>
    <p:sldId id="277" r:id="rId16"/>
    <p:sldId id="294" r:id="rId17"/>
    <p:sldId id="264" r:id="rId18"/>
    <p:sldId id="278" r:id="rId19"/>
    <p:sldId id="288" r:id="rId20"/>
    <p:sldId id="289" r:id="rId21"/>
    <p:sldId id="287" r:id="rId22"/>
    <p:sldId id="290" r:id="rId23"/>
    <p:sldId id="291" r:id="rId24"/>
    <p:sldId id="268" r:id="rId25"/>
    <p:sldId id="269" r:id="rId26"/>
    <p:sldId id="279" r:id="rId27"/>
    <p:sldId id="267" r:id="rId28"/>
    <p:sldId id="266" r:id="rId29"/>
    <p:sldId id="293" r:id="rId30"/>
    <p:sldId id="271" r:id="rId31"/>
    <p:sldId id="270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E42F0-31AC-4076-B935-51DF589B508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F631B-F96A-4E69-8F37-4EB34154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3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9EE444-6282-C242-93C0-393321149F9D}" type="slidenum">
              <a:rPr lang="en-US"/>
              <a:pPr/>
              <a:t>8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44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54C909-A1CF-2E43-AF34-84A05567BE64}" type="slidenum">
              <a:rPr lang="en-US"/>
              <a:pPr/>
              <a:t>13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15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14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32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D5FB1-F71F-D44B-8F15-528B3F5166D9}" type="slidenum">
              <a:rPr lang="en-US"/>
              <a:pPr/>
              <a:t>15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53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EC786-90C9-B845-9111-8E3E763FE7DB}" type="slidenum">
              <a:rPr lang="en-US"/>
              <a:pPr/>
              <a:t>20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65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E73B70-6BD1-6D4B-9F6E-5CC283986628}" type="slidenum">
              <a:rPr lang="en-US"/>
              <a:pPr/>
              <a:t>30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16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0CB1-F629-4A91-AB0E-E471658B3E3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4F95-B95A-4413-87B9-954BA41B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9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0CB1-F629-4A91-AB0E-E471658B3E3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4F95-B95A-4413-87B9-954BA41B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2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0CB1-F629-4A91-AB0E-E471658B3E3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4F95-B95A-4413-87B9-954BA41B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2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0CB1-F629-4A91-AB0E-E471658B3E3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4F95-B95A-4413-87B9-954BA41B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8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0CB1-F629-4A91-AB0E-E471658B3E3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4F95-B95A-4413-87B9-954BA41B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5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0CB1-F629-4A91-AB0E-E471658B3E3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4F95-B95A-4413-87B9-954BA41B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2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0CB1-F629-4A91-AB0E-E471658B3E3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4F95-B95A-4413-87B9-954BA41B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2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0CB1-F629-4A91-AB0E-E471658B3E3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4F95-B95A-4413-87B9-954BA41B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0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0CB1-F629-4A91-AB0E-E471658B3E3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4F95-B95A-4413-87B9-954BA41B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2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0CB1-F629-4A91-AB0E-E471658B3E3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4F95-B95A-4413-87B9-954BA41B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8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0CB1-F629-4A91-AB0E-E471658B3E3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4F95-B95A-4413-87B9-954BA41B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5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00CB1-F629-4A91-AB0E-E471658B3E3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D4F95-B95A-4413-87B9-954BA41B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Minimum Edit Distance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9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Dynamic Programming - Minimum Edit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Dynamic programming algorithms for sequence comparison work </a:t>
            </a:r>
            <a:r>
              <a:rPr lang="en-US" sz="2400" dirty="0" smtClean="0"/>
              <a:t>by</a:t>
            </a:r>
          </a:p>
          <a:p>
            <a:pPr lvl="1"/>
            <a:r>
              <a:rPr lang="en-US" sz="2000" dirty="0" smtClean="0"/>
              <a:t>creating </a:t>
            </a:r>
            <a:r>
              <a:rPr lang="en-US" sz="2000" dirty="0"/>
              <a:t>a distance matrix with one column for each symbol in the target sequence and </a:t>
            </a:r>
            <a:endParaRPr lang="en-US" sz="2000" dirty="0" smtClean="0"/>
          </a:p>
          <a:p>
            <a:pPr lvl="1"/>
            <a:r>
              <a:rPr lang="en-US" sz="2000" dirty="0" smtClean="0"/>
              <a:t>one </a:t>
            </a:r>
            <a:r>
              <a:rPr lang="en-US" sz="2000" dirty="0"/>
              <a:t>row for each symbol in the source sequence (i.e., target along the bottom, source along the side). </a:t>
            </a:r>
            <a:endParaRPr lang="en-US" sz="2000" dirty="0" smtClean="0"/>
          </a:p>
          <a:p>
            <a:pPr lvl="1"/>
            <a:r>
              <a:rPr lang="en-US" sz="2000" dirty="0" smtClean="0"/>
              <a:t>For </a:t>
            </a:r>
            <a:r>
              <a:rPr lang="en-US" sz="2000" dirty="0"/>
              <a:t>minimum edit distance, this matrix is the </a:t>
            </a:r>
            <a:r>
              <a:rPr lang="en-US" sz="2000" i="1" dirty="0">
                <a:solidFill>
                  <a:srgbClr val="00B0F0"/>
                </a:solidFill>
              </a:rPr>
              <a:t>edit-distance</a:t>
            </a:r>
            <a:r>
              <a:rPr lang="en-US" sz="2000" dirty="0">
                <a:solidFill>
                  <a:srgbClr val="00B0F0"/>
                </a:solidFill>
              </a:rPr>
              <a:t> matrix</a:t>
            </a:r>
            <a:r>
              <a:rPr lang="en-US" sz="2000" dirty="0"/>
              <a:t>. </a:t>
            </a:r>
            <a:endParaRPr lang="en-US" sz="2000" dirty="0" smtClean="0"/>
          </a:p>
          <a:p>
            <a:pPr lvl="1"/>
            <a:r>
              <a:rPr lang="en-US" sz="2000" dirty="0" smtClean="0"/>
              <a:t>Each </a:t>
            </a:r>
            <a:r>
              <a:rPr lang="en-US" sz="2000" dirty="0"/>
              <a:t>cell </a:t>
            </a:r>
            <a:r>
              <a:rPr lang="en-US" sz="2000" i="1" dirty="0"/>
              <a:t>edit-distance</a:t>
            </a:r>
            <a:r>
              <a:rPr lang="en-US" sz="2000" dirty="0"/>
              <a:t>[</a:t>
            </a:r>
            <a:r>
              <a:rPr lang="en-US" sz="2000" i="1" dirty="0" err="1"/>
              <a:t>i</a:t>
            </a:r>
            <a:r>
              <a:rPr lang="en-US" sz="2000" dirty="0" err="1"/>
              <a:t>,</a:t>
            </a:r>
            <a:r>
              <a:rPr lang="en-US" sz="2000" i="1" dirty="0" err="1"/>
              <a:t>j</a:t>
            </a:r>
            <a:r>
              <a:rPr lang="en-US" sz="2000" dirty="0"/>
              <a:t>] contains the distance between the first</a:t>
            </a:r>
            <a:r>
              <a:rPr lang="en-US" sz="2000" i="1" dirty="0"/>
              <a:t> i </a:t>
            </a:r>
            <a:r>
              <a:rPr lang="en-US" sz="2000" dirty="0"/>
              <a:t>characters of the target and</a:t>
            </a:r>
            <a:r>
              <a:rPr lang="en-US" sz="2000" i="1" dirty="0"/>
              <a:t> </a:t>
            </a:r>
            <a:r>
              <a:rPr lang="en-US" sz="2000" dirty="0"/>
              <a:t>the first </a:t>
            </a:r>
            <a:r>
              <a:rPr lang="en-US" sz="2000" i="1" dirty="0"/>
              <a:t>j</a:t>
            </a:r>
            <a:r>
              <a:rPr lang="en-US" sz="2000" dirty="0"/>
              <a:t> characters of the source. </a:t>
            </a:r>
            <a:endParaRPr lang="en-US" sz="2000" dirty="0" smtClean="0"/>
          </a:p>
          <a:p>
            <a:pPr lvl="1"/>
            <a:r>
              <a:rPr lang="en-US" sz="2000" dirty="0" smtClean="0"/>
              <a:t>Each </a:t>
            </a:r>
            <a:r>
              <a:rPr lang="en-US" sz="2000" dirty="0"/>
              <a:t>cell can be computed as a simple function of the surrounding cells; </a:t>
            </a:r>
            <a:endParaRPr lang="en-US" sz="2000" dirty="0" smtClean="0"/>
          </a:p>
          <a:p>
            <a:pPr lvl="1"/>
            <a:r>
              <a:rPr lang="en-US" sz="2000" dirty="0" smtClean="0"/>
              <a:t>thus </a:t>
            </a:r>
            <a:r>
              <a:rPr lang="en-US" sz="2000" dirty="0"/>
              <a:t>starting from the beginning of the matrix it is possible to fill in every entry.</a:t>
            </a:r>
          </a:p>
        </p:txBody>
      </p:sp>
    </p:spTree>
    <p:extLst>
      <p:ext uri="{BB962C8B-B14F-4D97-AF65-F5344CB8AC3E}">
        <p14:creationId xmlns:p14="http://schemas.microsoft.com/office/powerpoint/2010/main" val="313645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Dynamic Programming - Minimum Edit Distance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1981200"/>
            <a:ext cx="745807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445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64008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/>
              <a:t>initial values representing the distance from the empty </a:t>
            </a:r>
            <a:r>
              <a:rPr lang="en-US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995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988005"/>
              </p:ext>
            </p:extLst>
          </p:nvPr>
        </p:nvGraphicFramePr>
        <p:xfrm>
          <a:off x="1371596" y="1143001"/>
          <a:ext cx="6553204" cy="5083360"/>
        </p:xfrm>
        <a:graphic>
          <a:graphicData uri="http://schemas.openxmlformats.org/drawingml/2006/table">
            <a:tbl>
              <a:tblPr/>
              <a:tblGrid>
                <a:gridCol w="595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6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71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56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56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56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56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56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136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6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6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6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6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6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6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6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36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36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6164" name="Line 149"/>
          <p:cNvSpPr>
            <a:spLocks noChangeShapeType="1"/>
          </p:cNvSpPr>
          <p:nvPr/>
        </p:nvSpPr>
        <p:spPr bwMode="auto">
          <a:xfrm flipH="1">
            <a:off x="2514600" y="4114800"/>
            <a:ext cx="457200" cy="1295400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1" y="2209800"/>
            <a:ext cx="4281923" cy="1686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1371600" y="508000"/>
            <a:ext cx="7467600" cy="9906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 smtClean="0"/>
              <a:t>The Edit Distance Table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6396335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assume </a:t>
            </a:r>
            <a:r>
              <a:rPr lang="en-US" dirty="0"/>
              <a:t>that there is no cost for substituting a letter for itself (i.e. </a:t>
            </a:r>
            <a:r>
              <a:rPr lang="en-US" dirty="0" err="1"/>
              <a:t>subst</a:t>
            </a:r>
            <a:r>
              <a:rPr lang="en-US" dirty="0"/>
              <a:t>-cost(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dirty="0"/>
              <a:t>) = 0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0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381000" y="281520"/>
            <a:ext cx="5181600" cy="990600"/>
          </a:xfrm>
        </p:spPr>
        <p:txBody>
          <a:bodyPr/>
          <a:lstStyle/>
          <a:p>
            <a:r>
              <a:rPr lang="en-US" dirty="0" smtClean="0"/>
              <a:t>Edit Distance</a:t>
            </a:r>
            <a:endParaRPr lang="en-US" dirty="0"/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0017" y="152400"/>
            <a:ext cx="3766159" cy="1483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139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0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29238"/>
              </p:ext>
            </p:extLst>
          </p:nvPr>
        </p:nvGraphicFramePr>
        <p:xfrm>
          <a:off x="1219200" y="1803400"/>
          <a:ext cx="6934200" cy="4368800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itle 2"/>
          <p:cNvSpPr txBox="1">
            <a:spLocks/>
          </p:cNvSpPr>
          <p:nvPr/>
        </p:nvSpPr>
        <p:spPr>
          <a:xfrm>
            <a:off x="1371600" y="508000"/>
            <a:ext cx="7467600" cy="9906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 smtClean="0"/>
              <a:t>The Edit Distance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1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Minimum Edit Distance</a:t>
            </a:r>
            <a:endParaRPr 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35" y="1190624"/>
            <a:ext cx="8476522" cy="513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7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Edit Distance Matrix - Minimum Edit Distance</a:t>
            </a:r>
            <a:endParaRPr lang="en-US" sz="2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23975"/>
            <a:ext cx="731520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675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Applications of MED </a:t>
            </a:r>
            <a:r>
              <a:rPr lang="en-US" sz="2800" dirty="0" err="1">
                <a:solidFill>
                  <a:srgbClr val="00B0F0"/>
                </a:solidFill>
              </a:rPr>
              <a:t>Algm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Finding </a:t>
            </a:r>
            <a:r>
              <a:rPr lang="en-US" dirty="0"/>
              <a:t>potential </a:t>
            </a:r>
            <a:r>
              <a:rPr lang="en-US" b="1" dirty="0"/>
              <a:t>spelling error </a:t>
            </a:r>
            <a:r>
              <a:rPr lang="en-US" b="1" dirty="0" smtClean="0"/>
              <a:t>corrections</a:t>
            </a:r>
          </a:p>
          <a:p>
            <a:r>
              <a:rPr lang="en-US" dirty="0" smtClean="0"/>
              <a:t>with </a:t>
            </a:r>
            <a:r>
              <a:rPr lang="en-US" dirty="0"/>
              <a:t>a small change, it can also provide the minimum cost </a:t>
            </a:r>
            <a:r>
              <a:rPr lang="en-US" b="1" dirty="0"/>
              <a:t>alignment</a:t>
            </a:r>
            <a:r>
              <a:rPr lang="en-US" dirty="0"/>
              <a:t> between two strings.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speech recognition, minimum edit distance alignment is used to compute </a:t>
            </a:r>
            <a:r>
              <a:rPr lang="en-US" b="1" dirty="0"/>
              <a:t>word error rate </a:t>
            </a:r>
            <a:r>
              <a:rPr lang="en-US" dirty="0"/>
              <a:t>in speech recognition </a:t>
            </a:r>
            <a:endParaRPr lang="en-US" dirty="0" smtClean="0"/>
          </a:p>
          <a:p>
            <a:r>
              <a:rPr lang="en-US" dirty="0" smtClean="0"/>
              <a:t>Alignment </a:t>
            </a:r>
            <a:r>
              <a:rPr lang="en-US" dirty="0"/>
              <a:t>plays a role in machine translation, in which sentences in a parallel corpus (a corpus with a text in two languages) need to be </a:t>
            </a:r>
            <a:r>
              <a:rPr lang="en-US" b="1" dirty="0"/>
              <a:t>matched</a:t>
            </a:r>
            <a:r>
              <a:rPr lang="en-US" dirty="0"/>
              <a:t> up to each other.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951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Backtrace</a:t>
            </a:r>
            <a:r>
              <a:rPr lang="en-US" sz="2800" dirty="0"/>
              <a:t> for Computing Alignments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 </a:t>
            </a:r>
            <a:r>
              <a:rPr lang="en-US" sz="2400" dirty="0"/>
              <a:t>extend the edit distance algorithm to produce an </a:t>
            </a:r>
            <a:r>
              <a:rPr lang="en-US" sz="2400" dirty="0" smtClean="0"/>
              <a:t>alignment </a:t>
            </a:r>
          </a:p>
          <a:p>
            <a:r>
              <a:rPr lang="en-US" sz="2400" dirty="0" smtClean="0"/>
              <a:t>start </a:t>
            </a:r>
            <a:r>
              <a:rPr lang="en-US" sz="2400" dirty="0"/>
              <a:t>by visualizing an alignment as a path through the edit distance matrix</a:t>
            </a:r>
          </a:p>
        </p:txBody>
      </p:sp>
    </p:spTree>
    <p:extLst>
      <p:ext uri="{BB962C8B-B14F-4D97-AF65-F5344CB8AC3E}">
        <p14:creationId xmlns:p14="http://schemas.microsoft.com/office/powerpoint/2010/main" val="10399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String </a:t>
            </a:r>
            <a:r>
              <a:rPr lang="en-US" dirty="0"/>
              <a:t>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Deciding which of two words is closer to some third word in spelling is a special case of </a:t>
            </a:r>
            <a:r>
              <a:rPr lang="en-US" sz="2400" dirty="0" smtClean="0"/>
              <a:t>the </a:t>
            </a:r>
            <a:r>
              <a:rPr lang="en-US" sz="2400" dirty="0"/>
              <a:t>general problem of </a:t>
            </a:r>
            <a:r>
              <a:rPr lang="en-US" sz="2400" b="1" dirty="0"/>
              <a:t>string distance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distance between two strings is a </a:t>
            </a:r>
            <a:r>
              <a:rPr lang="en-US" sz="2400" dirty="0" smtClean="0"/>
              <a:t>measure of </a:t>
            </a:r>
            <a:r>
              <a:rPr lang="en-US" sz="2400" dirty="0"/>
              <a:t>how alike two strings are to each other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Many important algorithms for finding string distance rely </a:t>
            </a:r>
            <a:r>
              <a:rPr lang="en-US" sz="2400" dirty="0" smtClean="0"/>
              <a:t>on </a:t>
            </a:r>
            <a:r>
              <a:rPr lang="en-US" sz="2400" dirty="0"/>
              <a:t>some version of the </a:t>
            </a:r>
            <a:r>
              <a:rPr lang="en-US" sz="2400" b="1" dirty="0"/>
              <a:t>minimum edit distance </a:t>
            </a:r>
            <a:r>
              <a:rPr lang="en-US" sz="2400" dirty="0" smtClean="0"/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7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772400" cy="1143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Distance Matrix</a:t>
            </a:r>
            <a:endParaRPr lang="en-US" dirty="0"/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228725" y="1927225"/>
            <a:ext cx="3810000" cy="373380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1228725" y="554513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>
            <a:off x="1233488" y="54467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1233488" y="53562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228725" y="526573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>
            <a:off x="1233488" y="51800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>
            <a:off x="1228725" y="508158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1219200" y="49911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3" name="Line 11"/>
          <p:cNvSpPr>
            <a:spLocks noChangeShapeType="1"/>
          </p:cNvSpPr>
          <p:nvPr/>
        </p:nvSpPr>
        <p:spPr bwMode="auto">
          <a:xfrm>
            <a:off x="1233488" y="49006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>
            <a:off x="1233488" y="480218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>
            <a:off x="1228725" y="470376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>
            <a:off x="1228725" y="461327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7" name="Line 15"/>
          <p:cNvSpPr>
            <a:spLocks noChangeShapeType="1"/>
          </p:cNvSpPr>
          <p:nvPr/>
        </p:nvSpPr>
        <p:spPr bwMode="auto">
          <a:xfrm>
            <a:off x="1233488" y="452278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8" name="Line 16"/>
          <p:cNvSpPr>
            <a:spLocks noChangeShapeType="1"/>
          </p:cNvSpPr>
          <p:nvPr/>
        </p:nvSpPr>
        <p:spPr bwMode="auto">
          <a:xfrm>
            <a:off x="1220788" y="443706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9" name="Line 17"/>
          <p:cNvSpPr>
            <a:spLocks noChangeShapeType="1"/>
          </p:cNvSpPr>
          <p:nvPr/>
        </p:nvSpPr>
        <p:spPr bwMode="auto">
          <a:xfrm>
            <a:off x="1233488" y="433863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0" name="Line 18"/>
          <p:cNvSpPr>
            <a:spLocks noChangeShapeType="1"/>
          </p:cNvSpPr>
          <p:nvPr/>
        </p:nvSpPr>
        <p:spPr bwMode="auto">
          <a:xfrm>
            <a:off x="1223963" y="424815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1" name="Line 19"/>
          <p:cNvSpPr>
            <a:spLocks noChangeShapeType="1"/>
          </p:cNvSpPr>
          <p:nvPr/>
        </p:nvSpPr>
        <p:spPr bwMode="auto">
          <a:xfrm>
            <a:off x="1238250" y="415766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2" name="Line 20"/>
          <p:cNvSpPr>
            <a:spLocks noChangeShapeType="1"/>
          </p:cNvSpPr>
          <p:nvPr/>
        </p:nvSpPr>
        <p:spPr bwMode="auto">
          <a:xfrm>
            <a:off x="1233488" y="405447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3" name="Line 21"/>
          <p:cNvSpPr>
            <a:spLocks noChangeShapeType="1"/>
          </p:cNvSpPr>
          <p:nvPr/>
        </p:nvSpPr>
        <p:spPr bwMode="auto">
          <a:xfrm>
            <a:off x="1238250" y="395605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4" name="Line 22"/>
          <p:cNvSpPr>
            <a:spLocks noChangeShapeType="1"/>
          </p:cNvSpPr>
          <p:nvPr/>
        </p:nvSpPr>
        <p:spPr bwMode="auto">
          <a:xfrm>
            <a:off x="1238250" y="386556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5" name="Line 23"/>
          <p:cNvSpPr>
            <a:spLocks noChangeShapeType="1"/>
          </p:cNvSpPr>
          <p:nvPr/>
        </p:nvSpPr>
        <p:spPr bwMode="auto">
          <a:xfrm>
            <a:off x="1233488" y="377507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6" name="Line 24"/>
          <p:cNvSpPr>
            <a:spLocks noChangeShapeType="1"/>
          </p:cNvSpPr>
          <p:nvPr/>
        </p:nvSpPr>
        <p:spPr bwMode="auto">
          <a:xfrm>
            <a:off x="1238250" y="368935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7" name="Line 25"/>
          <p:cNvSpPr>
            <a:spLocks noChangeShapeType="1"/>
          </p:cNvSpPr>
          <p:nvPr/>
        </p:nvSpPr>
        <p:spPr bwMode="auto">
          <a:xfrm>
            <a:off x="1233488" y="35909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>
            <a:off x="1223963" y="350043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9" name="Line 27"/>
          <p:cNvSpPr>
            <a:spLocks noChangeShapeType="1"/>
          </p:cNvSpPr>
          <p:nvPr/>
        </p:nvSpPr>
        <p:spPr bwMode="auto">
          <a:xfrm>
            <a:off x="1228725" y="340995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0" name="Line 28"/>
          <p:cNvSpPr>
            <a:spLocks noChangeShapeType="1"/>
          </p:cNvSpPr>
          <p:nvPr/>
        </p:nvSpPr>
        <p:spPr bwMode="auto">
          <a:xfrm>
            <a:off x="1220788" y="332105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1" name="Line 29"/>
          <p:cNvSpPr>
            <a:spLocks noChangeShapeType="1"/>
          </p:cNvSpPr>
          <p:nvPr/>
        </p:nvSpPr>
        <p:spPr bwMode="auto">
          <a:xfrm>
            <a:off x="1233488" y="32131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2" name="Line 30"/>
          <p:cNvSpPr>
            <a:spLocks noChangeShapeType="1"/>
          </p:cNvSpPr>
          <p:nvPr/>
        </p:nvSpPr>
        <p:spPr bwMode="auto">
          <a:xfrm>
            <a:off x="1233488" y="31226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3" name="Line 31"/>
          <p:cNvSpPr>
            <a:spLocks noChangeShapeType="1"/>
          </p:cNvSpPr>
          <p:nvPr/>
        </p:nvSpPr>
        <p:spPr bwMode="auto">
          <a:xfrm>
            <a:off x="1238250" y="30321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4" name="Line 32"/>
          <p:cNvSpPr>
            <a:spLocks noChangeShapeType="1"/>
          </p:cNvSpPr>
          <p:nvPr/>
        </p:nvSpPr>
        <p:spPr bwMode="auto">
          <a:xfrm>
            <a:off x="1225550" y="29464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5" name="Line 33"/>
          <p:cNvSpPr>
            <a:spLocks noChangeShapeType="1"/>
          </p:cNvSpPr>
          <p:nvPr/>
        </p:nvSpPr>
        <p:spPr bwMode="auto">
          <a:xfrm>
            <a:off x="1230313" y="284797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6" name="Line 34"/>
          <p:cNvSpPr>
            <a:spLocks noChangeShapeType="1"/>
          </p:cNvSpPr>
          <p:nvPr/>
        </p:nvSpPr>
        <p:spPr bwMode="auto">
          <a:xfrm>
            <a:off x="1228725" y="275748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7" name="Line 35"/>
          <p:cNvSpPr>
            <a:spLocks noChangeShapeType="1"/>
          </p:cNvSpPr>
          <p:nvPr/>
        </p:nvSpPr>
        <p:spPr bwMode="auto">
          <a:xfrm>
            <a:off x="1233488" y="26670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8" name="Line 36"/>
          <p:cNvSpPr>
            <a:spLocks noChangeShapeType="1"/>
          </p:cNvSpPr>
          <p:nvPr/>
        </p:nvSpPr>
        <p:spPr bwMode="auto">
          <a:xfrm>
            <a:off x="1228725" y="25892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9" name="Line 37"/>
          <p:cNvSpPr>
            <a:spLocks noChangeShapeType="1"/>
          </p:cNvSpPr>
          <p:nvPr/>
        </p:nvSpPr>
        <p:spPr bwMode="auto">
          <a:xfrm>
            <a:off x="1228725" y="24987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0" name="Line 38"/>
          <p:cNvSpPr>
            <a:spLocks noChangeShapeType="1"/>
          </p:cNvSpPr>
          <p:nvPr/>
        </p:nvSpPr>
        <p:spPr bwMode="auto">
          <a:xfrm>
            <a:off x="1233488" y="240823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1" name="Line 39"/>
          <p:cNvSpPr>
            <a:spLocks noChangeShapeType="1"/>
          </p:cNvSpPr>
          <p:nvPr/>
        </p:nvSpPr>
        <p:spPr bwMode="auto">
          <a:xfrm>
            <a:off x="1220788" y="23225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2" name="Line 40"/>
          <p:cNvSpPr>
            <a:spLocks noChangeShapeType="1"/>
          </p:cNvSpPr>
          <p:nvPr/>
        </p:nvSpPr>
        <p:spPr bwMode="auto">
          <a:xfrm>
            <a:off x="1233488" y="222408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3" name="Line 41"/>
          <p:cNvSpPr>
            <a:spLocks noChangeShapeType="1"/>
          </p:cNvSpPr>
          <p:nvPr/>
        </p:nvSpPr>
        <p:spPr bwMode="auto">
          <a:xfrm>
            <a:off x="1223963" y="21336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4" name="Line 42"/>
          <p:cNvSpPr>
            <a:spLocks noChangeShapeType="1"/>
          </p:cNvSpPr>
          <p:nvPr/>
        </p:nvSpPr>
        <p:spPr bwMode="auto">
          <a:xfrm>
            <a:off x="1238250" y="20431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5" name="Line 43"/>
          <p:cNvSpPr>
            <a:spLocks noChangeShapeType="1"/>
          </p:cNvSpPr>
          <p:nvPr/>
        </p:nvSpPr>
        <p:spPr bwMode="auto">
          <a:xfrm flipV="1">
            <a:off x="1330325" y="1931990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6" name="Line 44"/>
          <p:cNvSpPr>
            <a:spLocks noChangeShapeType="1"/>
          </p:cNvSpPr>
          <p:nvPr/>
        </p:nvSpPr>
        <p:spPr bwMode="auto">
          <a:xfrm flipV="1">
            <a:off x="1427163" y="1936751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7" name="Line 45"/>
          <p:cNvSpPr>
            <a:spLocks noChangeShapeType="1"/>
          </p:cNvSpPr>
          <p:nvPr/>
        </p:nvSpPr>
        <p:spPr bwMode="auto">
          <a:xfrm flipV="1">
            <a:off x="1528763" y="1927225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8" name="Line 46"/>
          <p:cNvSpPr>
            <a:spLocks noChangeShapeType="1"/>
          </p:cNvSpPr>
          <p:nvPr/>
        </p:nvSpPr>
        <p:spPr bwMode="auto">
          <a:xfrm flipV="1">
            <a:off x="1617663" y="1931990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9" name="Line 47"/>
          <p:cNvSpPr>
            <a:spLocks noChangeShapeType="1"/>
          </p:cNvSpPr>
          <p:nvPr/>
        </p:nvSpPr>
        <p:spPr bwMode="auto">
          <a:xfrm flipV="1">
            <a:off x="1704975" y="1936751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0" name="Line 48"/>
          <p:cNvSpPr>
            <a:spLocks noChangeShapeType="1"/>
          </p:cNvSpPr>
          <p:nvPr/>
        </p:nvSpPr>
        <p:spPr bwMode="auto">
          <a:xfrm flipV="1">
            <a:off x="1801813" y="1941514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1" name="Line 49"/>
          <p:cNvSpPr>
            <a:spLocks noChangeShapeType="1"/>
          </p:cNvSpPr>
          <p:nvPr/>
        </p:nvSpPr>
        <p:spPr bwMode="auto">
          <a:xfrm flipV="1">
            <a:off x="1903413" y="1931990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2" name="Line 50"/>
          <p:cNvSpPr>
            <a:spLocks noChangeShapeType="1"/>
          </p:cNvSpPr>
          <p:nvPr/>
        </p:nvSpPr>
        <p:spPr bwMode="auto">
          <a:xfrm flipV="1">
            <a:off x="1992313" y="1936751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3" name="Line 51"/>
          <p:cNvSpPr>
            <a:spLocks noChangeShapeType="1"/>
          </p:cNvSpPr>
          <p:nvPr/>
        </p:nvSpPr>
        <p:spPr bwMode="auto">
          <a:xfrm flipV="1">
            <a:off x="2082800" y="1927225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4" name="Line 52"/>
          <p:cNvSpPr>
            <a:spLocks noChangeShapeType="1"/>
          </p:cNvSpPr>
          <p:nvPr/>
        </p:nvSpPr>
        <p:spPr bwMode="auto">
          <a:xfrm flipV="1">
            <a:off x="2179638" y="1931990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5" name="Line 53"/>
          <p:cNvSpPr>
            <a:spLocks noChangeShapeType="1"/>
          </p:cNvSpPr>
          <p:nvPr/>
        </p:nvSpPr>
        <p:spPr bwMode="auto">
          <a:xfrm flipV="1">
            <a:off x="2281238" y="1922465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6" name="Line 54"/>
          <p:cNvSpPr>
            <a:spLocks noChangeShapeType="1"/>
          </p:cNvSpPr>
          <p:nvPr/>
        </p:nvSpPr>
        <p:spPr bwMode="auto">
          <a:xfrm flipV="1">
            <a:off x="2370138" y="1927225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7" name="Line 55"/>
          <p:cNvSpPr>
            <a:spLocks noChangeShapeType="1"/>
          </p:cNvSpPr>
          <p:nvPr/>
        </p:nvSpPr>
        <p:spPr bwMode="auto">
          <a:xfrm flipV="1">
            <a:off x="2457450" y="1931990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8" name="Line 56"/>
          <p:cNvSpPr>
            <a:spLocks noChangeShapeType="1"/>
          </p:cNvSpPr>
          <p:nvPr/>
        </p:nvSpPr>
        <p:spPr bwMode="auto">
          <a:xfrm flipV="1">
            <a:off x="2554288" y="1936751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9" name="Line 57"/>
          <p:cNvSpPr>
            <a:spLocks noChangeShapeType="1"/>
          </p:cNvSpPr>
          <p:nvPr/>
        </p:nvSpPr>
        <p:spPr bwMode="auto">
          <a:xfrm flipV="1">
            <a:off x="2655888" y="1927225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0" name="Line 58"/>
          <p:cNvSpPr>
            <a:spLocks noChangeShapeType="1"/>
          </p:cNvSpPr>
          <p:nvPr/>
        </p:nvSpPr>
        <p:spPr bwMode="auto">
          <a:xfrm flipV="1">
            <a:off x="2744788" y="1931990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1" name="Line 59"/>
          <p:cNvSpPr>
            <a:spLocks noChangeShapeType="1"/>
          </p:cNvSpPr>
          <p:nvPr/>
        </p:nvSpPr>
        <p:spPr bwMode="auto">
          <a:xfrm flipV="1">
            <a:off x="2849563" y="1927225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2" name="Line 60"/>
          <p:cNvSpPr>
            <a:spLocks noChangeShapeType="1"/>
          </p:cNvSpPr>
          <p:nvPr/>
        </p:nvSpPr>
        <p:spPr bwMode="auto">
          <a:xfrm flipV="1">
            <a:off x="2946400" y="1931990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3" name="Line 61"/>
          <p:cNvSpPr>
            <a:spLocks noChangeShapeType="1"/>
          </p:cNvSpPr>
          <p:nvPr/>
        </p:nvSpPr>
        <p:spPr bwMode="auto">
          <a:xfrm flipV="1">
            <a:off x="3048000" y="1922465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4" name="Line 62"/>
          <p:cNvSpPr>
            <a:spLocks noChangeShapeType="1"/>
          </p:cNvSpPr>
          <p:nvPr/>
        </p:nvSpPr>
        <p:spPr bwMode="auto">
          <a:xfrm flipV="1">
            <a:off x="3136900" y="1927225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5" name="Line 63"/>
          <p:cNvSpPr>
            <a:spLocks noChangeShapeType="1"/>
          </p:cNvSpPr>
          <p:nvPr/>
        </p:nvSpPr>
        <p:spPr bwMode="auto">
          <a:xfrm flipV="1">
            <a:off x="3224213" y="1931990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6" name="Line 64"/>
          <p:cNvSpPr>
            <a:spLocks noChangeShapeType="1"/>
          </p:cNvSpPr>
          <p:nvPr/>
        </p:nvSpPr>
        <p:spPr bwMode="auto">
          <a:xfrm flipV="1">
            <a:off x="3321050" y="1936751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7" name="Line 65"/>
          <p:cNvSpPr>
            <a:spLocks noChangeShapeType="1"/>
          </p:cNvSpPr>
          <p:nvPr/>
        </p:nvSpPr>
        <p:spPr bwMode="auto">
          <a:xfrm flipV="1">
            <a:off x="3422650" y="1927225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8" name="Line 66"/>
          <p:cNvSpPr>
            <a:spLocks noChangeShapeType="1"/>
          </p:cNvSpPr>
          <p:nvPr/>
        </p:nvSpPr>
        <p:spPr bwMode="auto">
          <a:xfrm flipV="1">
            <a:off x="3511550" y="1931990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9" name="Line 67"/>
          <p:cNvSpPr>
            <a:spLocks noChangeShapeType="1"/>
          </p:cNvSpPr>
          <p:nvPr/>
        </p:nvSpPr>
        <p:spPr bwMode="auto">
          <a:xfrm flipV="1">
            <a:off x="3602038" y="1922465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0" name="Line 68"/>
          <p:cNvSpPr>
            <a:spLocks noChangeShapeType="1"/>
          </p:cNvSpPr>
          <p:nvPr/>
        </p:nvSpPr>
        <p:spPr bwMode="auto">
          <a:xfrm flipV="1">
            <a:off x="3698875" y="1927225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1" name="Line 69"/>
          <p:cNvSpPr>
            <a:spLocks noChangeShapeType="1"/>
          </p:cNvSpPr>
          <p:nvPr/>
        </p:nvSpPr>
        <p:spPr bwMode="auto">
          <a:xfrm flipV="1">
            <a:off x="3800475" y="1917700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2" name="Line 70"/>
          <p:cNvSpPr>
            <a:spLocks noChangeShapeType="1"/>
          </p:cNvSpPr>
          <p:nvPr/>
        </p:nvSpPr>
        <p:spPr bwMode="auto">
          <a:xfrm flipV="1">
            <a:off x="3889375" y="1922465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3" name="Line 71"/>
          <p:cNvSpPr>
            <a:spLocks noChangeShapeType="1"/>
          </p:cNvSpPr>
          <p:nvPr/>
        </p:nvSpPr>
        <p:spPr bwMode="auto">
          <a:xfrm flipV="1">
            <a:off x="3976688" y="1927225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4" name="Line 72"/>
          <p:cNvSpPr>
            <a:spLocks noChangeShapeType="1"/>
          </p:cNvSpPr>
          <p:nvPr/>
        </p:nvSpPr>
        <p:spPr bwMode="auto">
          <a:xfrm flipV="1">
            <a:off x="4073525" y="1931990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5" name="Line 73"/>
          <p:cNvSpPr>
            <a:spLocks noChangeShapeType="1"/>
          </p:cNvSpPr>
          <p:nvPr/>
        </p:nvSpPr>
        <p:spPr bwMode="auto">
          <a:xfrm flipV="1">
            <a:off x="4175125" y="1922465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6" name="Line 74"/>
          <p:cNvSpPr>
            <a:spLocks noChangeShapeType="1"/>
          </p:cNvSpPr>
          <p:nvPr/>
        </p:nvSpPr>
        <p:spPr bwMode="auto">
          <a:xfrm flipV="1">
            <a:off x="4264025" y="1927225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7" name="Line 75"/>
          <p:cNvSpPr>
            <a:spLocks noChangeShapeType="1"/>
          </p:cNvSpPr>
          <p:nvPr/>
        </p:nvSpPr>
        <p:spPr bwMode="auto">
          <a:xfrm flipV="1">
            <a:off x="4359275" y="1922465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8" name="Line 76"/>
          <p:cNvSpPr>
            <a:spLocks noChangeShapeType="1"/>
          </p:cNvSpPr>
          <p:nvPr/>
        </p:nvSpPr>
        <p:spPr bwMode="auto">
          <a:xfrm flipV="1">
            <a:off x="4448175" y="1927225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9" name="Line 77"/>
          <p:cNvSpPr>
            <a:spLocks noChangeShapeType="1"/>
          </p:cNvSpPr>
          <p:nvPr/>
        </p:nvSpPr>
        <p:spPr bwMode="auto">
          <a:xfrm flipV="1">
            <a:off x="4535488" y="1931990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0" name="Line 78"/>
          <p:cNvSpPr>
            <a:spLocks noChangeShapeType="1"/>
          </p:cNvSpPr>
          <p:nvPr/>
        </p:nvSpPr>
        <p:spPr bwMode="auto">
          <a:xfrm flipV="1">
            <a:off x="4632325" y="1936751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1" name="Line 79"/>
          <p:cNvSpPr>
            <a:spLocks noChangeShapeType="1"/>
          </p:cNvSpPr>
          <p:nvPr/>
        </p:nvSpPr>
        <p:spPr bwMode="auto">
          <a:xfrm flipV="1">
            <a:off x="4733925" y="1927225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2" name="Line 80"/>
          <p:cNvSpPr>
            <a:spLocks noChangeShapeType="1"/>
          </p:cNvSpPr>
          <p:nvPr/>
        </p:nvSpPr>
        <p:spPr bwMode="auto">
          <a:xfrm flipV="1">
            <a:off x="4822825" y="1931990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3" name="Line 81"/>
          <p:cNvSpPr>
            <a:spLocks noChangeShapeType="1"/>
          </p:cNvSpPr>
          <p:nvPr/>
        </p:nvSpPr>
        <p:spPr bwMode="auto">
          <a:xfrm flipV="1">
            <a:off x="4929188" y="1927225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54" name="Freeform 82"/>
          <p:cNvSpPr>
            <a:spLocks/>
          </p:cNvSpPr>
          <p:nvPr/>
        </p:nvSpPr>
        <p:spPr bwMode="auto">
          <a:xfrm flipH="1" flipV="1">
            <a:off x="1219200" y="1905000"/>
            <a:ext cx="3810000" cy="3759200"/>
          </a:xfrm>
          <a:custGeom>
            <a:avLst/>
            <a:gdLst>
              <a:gd name="T0" fmla="*/ 0 w 2333"/>
              <a:gd name="T1" fmla="*/ 2147483647 h 2275"/>
              <a:gd name="T2" fmla="*/ 214748364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5" name="Text Box 83"/>
          <p:cNvSpPr txBox="1">
            <a:spLocks noChangeArrowheads="1"/>
          </p:cNvSpPr>
          <p:nvPr/>
        </p:nvSpPr>
        <p:spPr bwMode="auto">
          <a:xfrm>
            <a:off x="1143000" y="5664200"/>
            <a:ext cx="39677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latin typeface="Arial Unicode MS" charset="0"/>
              </a:rPr>
              <a:t>y</a:t>
            </a:r>
            <a:r>
              <a:rPr lang="en-US" sz="2000" baseline="-25000" dirty="0">
                <a:latin typeface="Arial Unicode MS" charset="0"/>
              </a:rPr>
              <a:t>0</a:t>
            </a:r>
            <a:r>
              <a:rPr lang="en-US" sz="2000" dirty="0" smtClean="0">
                <a:latin typeface="Arial Unicode MS" charset="0"/>
              </a:rPr>
              <a:t> </a:t>
            </a:r>
            <a:r>
              <a:rPr lang="en-US" sz="2000" dirty="0">
                <a:latin typeface="Arial Unicode MS" charset="0"/>
              </a:rPr>
              <a:t>………………………………  </a:t>
            </a:r>
            <a:r>
              <a:rPr lang="en-US" sz="2000" dirty="0" err="1">
                <a:latin typeface="Arial Unicode MS" charset="0"/>
              </a:rPr>
              <a:t>y</a:t>
            </a:r>
            <a:r>
              <a:rPr lang="en-US" sz="2000" baseline="-25000" dirty="0" err="1" smtClean="0">
                <a:latin typeface="Arial Unicode MS" charset="0"/>
              </a:rPr>
              <a:t>M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120916" name="Text Box 84"/>
          <p:cNvSpPr txBox="1">
            <a:spLocks noChangeArrowheads="1"/>
          </p:cNvSpPr>
          <p:nvPr/>
        </p:nvSpPr>
        <p:spPr bwMode="auto">
          <a:xfrm rot="5400000" flipH="1" flipV="1">
            <a:off x="-1113157" y="3584545"/>
            <a:ext cx="396240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latin typeface="Arial Unicode MS" charset="0"/>
              </a:rPr>
              <a:t>x</a:t>
            </a:r>
            <a:r>
              <a:rPr lang="en-US" sz="2000" baseline="-25000" dirty="0">
                <a:latin typeface="Arial Unicode MS" charset="0"/>
              </a:rPr>
              <a:t>0</a:t>
            </a:r>
            <a:r>
              <a:rPr lang="en-US" sz="2000" dirty="0" smtClean="0">
                <a:latin typeface="Arial Unicode MS" charset="0"/>
              </a:rPr>
              <a:t> </a:t>
            </a:r>
            <a:r>
              <a:rPr lang="en-US" sz="2000" dirty="0">
                <a:latin typeface="Arial Unicode MS" charset="0"/>
              </a:rPr>
              <a:t>………</a:t>
            </a:r>
            <a:r>
              <a:rPr lang="en-US" sz="2000" dirty="0" smtClean="0">
                <a:latin typeface="Arial Unicode MS" charset="0"/>
              </a:rPr>
              <a:t>………</a:t>
            </a:r>
            <a:r>
              <a:rPr lang="en-US" sz="2000" dirty="0">
                <a:latin typeface="Arial Unicode MS" charset="0"/>
              </a:rPr>
              <a:t>……  </a:t>
            </a:r>
            <a:r>
              <a:rPr lang="en-US" sz="2000" dirty="0" err="1">
                <a:latin typeface="Arial Unicode MS" charset="0"/>
              </a:rPr>
              <a:t>x</a:t>
            </a:r>
            <a:r>
              <a:rPr lang="en-US" sz="2000" baseline="-25000" dirty="0" err="1" smtClean="0">
                <a:latin typeface="Arial Unicode MS" charset="0"/>
              </a:rPr>
              <a:t>N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54357" name="Text Box 85"/>
          <p:cNvSpPr txBox="1">
            <a:spLocks noChangeArrowheads="1"/>
          </p:cNvSpPr>
          <p:nvPr/>
        </p:nvSpPr>
        <p:spPr bwMode="auto">
          <a:xfrm>
            <a:off x="5410200" y="2006601"/>
            <a:ext cx="3352800" cy="2616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Every </a:t>
            </a:r>
            <a:r>
              <a:rPr lang="en-US" sz="2000" dirty="0" smtClean="0">
                <a:solidFill>
                  <a:srgbClr val="000066"/>
                </a:solidFill>
                <a:latin typeface="Calibri"/>
                <a:cs typeface="Calibri"/>
              </a:rPr>
              <a:t>non-decreasing </a:t>
            </a:r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path </a:t>
            </a:r>
          </a:p>
          <a:p>
            <a:endParaRPr lang="en-US" sz="2000" dirty="0">
              <a:solidFill>
                <a:srgbClr val="000066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from </a:t>
            </a:r>
            <a:r>
              <a:rPr lang="en-US" sz="2000" dirty="0" smtClean="0">
                <a:solidFill>
                  <a:srgbClr val="000066"/>
                </a:solidFill>
                <a:latin typeface="Calibri"/>
                <a:cs typeface="Calibri"/>
              </a:rPr>
              <a:t>(0,0) </a:t>
            </a:r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to (M, N) </a:t>
            </a:r>
          </a:p>
          <a:p>
            <a:endParaRPr lang="en-US" sz="2000" dirty="0">
              <a:solidFill>
                <a:srgbClr val="000066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corresponds to </a:t>
            </a: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an alignment </a:t>
            </a: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of the two sequences</a:t>
            </a:r>
          </a:p>
          <a:p>
            <a:endParaRPr lang="en-US" sz="2400" dirty="0">
              <a:solidFill>
                <a:srgbClr val="000066"/>
              </a:solidFill>
              <a:latin typeface="Calibri"/>
              <a:cs typeface="Calibri"/>
            </a:endParaRPr>
          </a:p>
        </p:txBody>
      </p:sp>
      <p:sp>
        <p:nvSpPr>
          <p:cNvPr id="54360" name="Text Box 88"/>
          <p:cNvSpPr txBox="1">
            <a:spLocks noChangeArrowheads="1"/>
          </p:cNvSpPr>
          <p:nvPr/>
        </p:nvSpPr>
        <p:spPr bwMode="auto">
          <a:xfrm>
            <a:off x="5257801" y="5461001"/>
            <a:ext cx="3805981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A4001D"/>
                </a:solidFill>
                <a:latin typeface="Arial Unicode MS" charset="0"/>
              </a:rPr>
              <a:t>An optimal alignment is composed of optimal </a:t>
            </a:r>
            <a:r>
              <a:rPr lang="en-US" sz="1800" dirty="0" err="1">
                <a:solidFill>
                  <a:srgbClr val="A4001D"/>
                </a:solidFill>
                <a:latin typeface="Arial Unicode MS" charset="0"/>
              </a:rPr>
              <a:t>subalignments</a:t>
            </a:r>
            <a:endParaRPr lang="en-US" sz="1800" dirty="0">
              <a:solidFill>
                <a:srgbClr val="A4001D"/>
              </a:solidFill>
              <a:latin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70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54" grpId="0" animBg="1"/>
      <p:bldP spid="5435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Backtrace</a:t>
            </a:r>
            <a:r>
              <a:rPr lang="en-US" sz="2800" dirty="0" smtClean="0"/>
              <a:t> for Computing Alignments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Edit distance </a:t>
            </a:r>
            <a:r>
              <a:rPr lang="en-US" dirty="0" smtClean="0"/>
              <a:t>is not </a:t>
            </a:r>
            <a:r>
              <a:rPr lang="en-US" dirty="0"/>
              <a:t>sufficient</a:t>
            </a:r>
          </a:p>
          <a:p>
            <a:pPr lvl="1"/>
            <a:r>
              <a:rPr lang="en-US" dirty="0"/>
              <a:t>We often need to </a:t>
            </a:r>
            <a:r>
              <a:rPr lang="en-US" b="1" dirty="0"/>
              <a:t>align</a:t>
            </a:r>
            <a:r>
              <a:rPr lang="en-US" dirty="0"/>
              <a:t> each character of the two strings to each other</a:t>
            </a:r>
          </a:p>
          <a:p>
            <a:r>
              <a:rPr lang="en-US" dirty="0"/>
              <a:t>We do this by keeping a “</a:t>
            </a:r>
            <a:r>
              <a:rPr lang="en-US" b="1" dirty="0" err="1"/>
              <a:t>backtrace</a:t>
            </a:r>
            <a:r>
              <a:rPr lang="en-US" dirty="0"/>
              <a:t>”</a:t>
            </a:r>
          </a:p>
          <a:p>
            <a:r>
              <a:rPr lang="en-US" dirty="0"/>
              <a:t>Every time we enter a cell, remember where we came from</a:t>
            </a:r>
          </a:p>
          <a:p>
            <a:r>
              <a:rPr lang="en-US" dirty="0"/>
              <a:t>When we reach the end, </a:t>
            </a:r>
          </a:p>
          <a:p>
            <a:pPr lvl="1"/>
            <a:r>
              <a:rPr lang="en-US" dirty="0"/>
              <a:t>Trace back the path from the upper right corner to read off the alignment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315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Backtrace</a:t>
            </a:r>
            <a:r>
              <a:rPr lang="en-US" sz="3200" dirty="0"/>
              <a:t> for Computing Alignments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The intuition of how to compute the alignment </a:t>
            </a:r>
            <a:r>
              <a:rPr lang="en-US" sz="2400" dirty="0" smtClean="0">
                <a:solidFill>
                  <a:srgbClr val="00B0F0"/>
                </a:solidFill>
              </a:rPr>
              <a:t>path? 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 smtClean="0"/>
              <a:t>If </a:t>
            </a:r>
            <a:r>
              <a:rPr lang="en-US" sz="2400" dirty="0"/>
              <a:t>two boldfaced cells occur in the same row, there will be an insertion in going from the source to the </a:t>
            </a:r>
            <a:r>
              <a:rPr lang="en-US" sz="2400" dirty="0" smtClean="0"/>
              <a:t>target </a:t>
            </a:r>
          </a:p>
          <a:p>
            <a:r>
              <a:rPr lang="en-US" sz="2400" dirty="0" smtClean="0"/>
              <a:t>two </a:t>
            </a:r>
            <a:r>
              <a:rPr lang="en-US" sz="2400" dirty="0"/>
              <a:t>boldfaced cells in the same column indicates a deletion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computation </a:t>
            </a:r>
            <a:r>
              <a:rPr lang="en-US" sz="2400" dirty="0"/>
              <a:t>proceeds in two </a:t>
            </a:r>
            <a:r>
              <a:rPr lang="en-US" sz="2400" dirty="0" smtClean="0"/>
              <a:t>steps: 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First step:  store back pointers</a:t>
            </a:r>
          </a:p>
          <a:p>
            <a:r>
              <a:rPr lang="en-US" sz="2400" dirty="0" smtClean="0"/>
              <a:t>augment the </a:t>
            </a:r>
            <a:r>
              <a:rPr lang="en-US" sz="2400" dirty="0"/>
              <a:t>minimum edit distance algorithm to store </a:t>
            </a:r>
            <a:r>
              <a:rPr lang="en-US" sz="2400" dirty="0" err="1"/>
              <a:t>backpointers</a:t>
            </a:r>
            <a:r>
              <a:rPr lang="en-US" sz="2400" dirty="0"/>
              <a:t> in each cell. </a:t>
            </a:r>
            <a:endParaRPr lang="en-US" sz="2400" dirty="0" smtClean="0"/>
          </a:p>
          <a:p>
            <a:pPr lvl="1"/>
            <a:r>
              <a:rPr lang="en-US" sz="2000" dirty="0" smtClean="0"/>
              <a:t>The </a:t>
            </a:r>
            <a:r>
              <a:rPr lang="en-US" sz="2000" dirty="0" err="1"/>
              <a:t>backpointer</a:t>
            </a:r>
            <a:r>
              <a:rPr lang="en-US" sz="2000" dirty="0"/>
              <a:t> from a cell points to the previous cell (or cells) that were extended from in entering the current cell. </a:t>
            </a:r>
          </a:p>
          <a:p>
            <a:pPr lvl="1"/>
            <a:r>
              <a:rPr lang="en-US" sz="2000" dirty="0" smtClean="0"/>
              <a:t>multiple </a:t>
            </a:r>
            <a:r>
              <a:rPr lang="en-US" sz="2000" dirty="0" err="1" smtClean="0"/>
              <a:t>backpointers</a:t>
            </a:r>
            <a:r>
              <a:rPr lang="en-US" sz="2000" dirty="0" smtClean="0"/>
              <a:t> mean that </a:t>
            </a:r>
            <a:r>
              <a:rPr lang="en-US" sz="2000" dirty="0"/>
              <a:t>the minimum extension could have come from multiple previous cells. </a:t>
            </a:r>
          </a:p>
        </p:txBody>
      </p:sp>
    </p:spTree>
    <p:extLst>
      <p:ext uri="{BB962C8B-B14F-4D97-AF65-F5344CB8AC3E}">
        <p14:creationId xmlns:p14="http://schemas.microsoft.com/office/powerpoint/2010/main" val="201016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Backtrace</a:t>
            </a:r>
            <a:r>
              <a:rPr lang="en-US" sz="3200" dirty="0"/>
              <a:t> for Computing Alignments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Second step: Perform </a:t>
            </a:r>
            <a:r>
              <a:rPr lang="en-US" sz="2400" dirty="0">
                <a:solidFill>
                  <a:srgbClr val="00B0F0"/>
                </a:solidFill>
              </a:rPr>
              <a:t>a </a:t>
            </a:r>
            <a:r>
              <a:rPr lang="en-US" sz="2400" b="1" dirty="0" err="1" smtClean="0">
                <a:solidFill>
                  <a:srgbClr val="00B0F0"/>
                </a:solidFill>
              </a:rPr>
              <a:t>backtrace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</a:p>
          <a:p>
            <a:r>
              <a:rPr lang="en-US" sz="2400" dirty="0" smtClean="0"/>
              <a:t>start </a:t>
            </a:r>
            <a:r>
              <a:rPr lang="en-US" sz="2400" dirty="0"/>
              <a:t>from the last cell (at the final row </a:t>
            </a:r>
            <a:r>
              <a:rPr lang="en-US" sz="2400" dirty="0" smtClean="0"/>
              <a:t>and </a:t>
            </a:r>
            <a:r>
              <a:rPr lang="en-US" sz="2400" dirty="0"/>
              <a:t>column</a:t>
            </a:r>
            <a:r>
              <a:rPr lang="en-US" sz="2400" dirty="0" smtClean="0"/>
              <a:t>) </a:t>
            </a:r>
            <a:r>
              <a:rPr lang="en-US" sz="2400" dirty="0"/>
              <a:t>and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r>
              <a:rPr lang="en-US" sz="2400" dirty="0" smtClean="0"/>
              <a:t>follow </a:t>
            </a:r>
            <a:r>
              <a:rPr lang="en-US" sz="2400" dirty="0"/>
              <a:t>the pointers back through the dynamic programming matrix. </a:t>
            </a:r>
            <a:endParaRPr lang="en-US" sz="2400" dirty="0" smtClean="0"/>
          </a:p>
          <a:p>
            <a:r>
              <a:rPr lang="en-US" sz="2400" dirty="0" smtClean="0"/>
              <a:t>Each </a:t>
            </a:r>
            <a:r>
              <a:rPr lang="en-US" sz="2400" dirty="0"/>
              <a:t>complete path between the final cell and the initial cell is a minimum </a:t>
            </a:r>
            <a:r>
              <a:rPr lang="en-US" sz="2400" dirty="0" smtClean="0"/>
              <a:t>distance </a:t>
            </a:r>
            <a:r>
              <a:rPr lang="en-US" sz="2400" dirty="0"/>
              <a:t>alignment.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Problem: Modify </a:t>
            </a:r>
            <a:r>
              <a:rPr lang="en-US" sz="2400" dirty="0">
                <a:solidFill>
                  <a:srgbClr val="FF0000"/>
                </a:solidFill>
              </a:rPr>
              <a:t>the minimum edit distance algorithm to store the pointers and compute the </a:t>
            </a:r>
            <a:r>
              <a:rPr lang="en-US" sz="2400" dirty="0" err="1">
                <a:solidFill>
                  <a:srgbClr val="FF0000"/>
                </a:solidFill>
              </a:rPr>
              <a:t>backtrace</a:t>
            </a:r>
            <a:r>
              <a:rPr lang="en-US" sz="2400" dirty="0">
                <a:solidFill>
                  <a:srgbClr val="FF0000"/>
                </a:solidFill>
              </a:rPr>
              <a:t> to output an alignment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400" dirty="0"/>
              <a:t>The Viterbi </a:t>
            </a:r>
            <a:r>
              <a:rPr lang="en-US" sz="2400" dirty="0" smtClean="0"/>
              <a:t>algorithm is </a:t>
            </a:r>
            <a:r>
              <a:rPr lang="en-US" sz="2400" dirty="0"/>
              <a:t>an extension of minimum edit </a:t>
            </a:r>
            <a:r>
              <a:rPr lang="en-US" sz="2400" dirty="0" smtClean="0"/>
              <a:t>distance</a:t>
            </a:r>
          </a:p>
          <a:p>
            <a:r>
              <a:rPr lang="en-US" sz="2400" dirty="0" smtClean="0"/>
              <a:t>uses </a:t>
            </a:r>
            <a:r>
              <a:rPr lang="en-US" sz="2400" dirty="0"/>
              <a:t>probabilistic definitions of the </a:t>
            </a:r>
            <a:r>
              <a:rPr lang="en-US" sz="2400" dirty="0" smtClean="0"/>
              <a:t>operations.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nstead </a:t>
            </a:r>
            <a:r>
              <a:rPr lang="en-US" sz="2400" dirty="0"/>
              <a:t>of computing the “minimum edit </a:t>
            </a:r>
            <a:r>
              <a:rPr lang="en-US" sz="2400" dirty="0" smtClean="0"/>
              <a:t>distance</a:t>
            </a:r>
            <a:r>
              <a:rPr lang="en-US" sz="2400" dirty="0"/>
              <a:t>” between two strings, we are interested in the “maximum probability </a:t>
            </a:r>
            <a:r>
              <a:rPr lang="en-US" sz="2400" dirty="0" smtClean="0"/>
              <a:t>alignment</a:t>
            </a:r>
            <a:r>
              <a:rPr lang="en-US" sz="2400" dirty="0"/>
              <a:t>” of one string with another.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6174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Minimum Edit Distance</a:t>
            </a:r>
            <a:endParaRPr 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35" y="1190624"/>
            <a:ext cx="8476522" cy="513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57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Minimum Edit Distance Algorithm</a:t>
            </a:r>
            <a:endParaRPr 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72" y="1219200"/>
            <a:ext cx="8606603" cy="536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853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Backtrace</a:t>
            </a:r>
            <a:r>
              <a:rPr lang="en-US" sz="3200" dirty="0" smtClean="0"/>
              <a:t> – how to show arrows?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55" y="2133601"/>
            <a:ext cx="71818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60960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convention for arrows – LEFT, DOWN, DIAG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9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Minimum Edit Distance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Outputting the Alignment </a:t>
            </a:r>
          </a:p>
          <a:p>
            <a:r>
              <a:rPr lang="en-US" sz="2400" dirty="0" smtClean="0"/>
              <a:t>Build the alignment from right to left. </a:t>
            </a:r>
          </a:p>
          <a:p>
            <a:r>
              <a:rPr lang="en-US" sz="2400" dirty="0" smtClean="0"/>
              <a:t>Follow the backtrack pointers starting from entry (</a:t>
            </a:r>
            <a:r>
              <a:rPr lang="en-US" sz="2400" dirty="0" err="1" smtClean="0"/>
              <a:t>n,m</a:t>
            </a:r>
            <a:r>
              <a:rPr lang="en-US" sz="2400" dirty="0" smtClean="0"/>
              <a:t>). </a:t>
            </a:r>
          </a:p>
          <a:p>
            <a:pPr lvl="1"/>
            <a:r>
              <a:rPr lang="en-US" sz="2000" dirty="0" smtClean="0"/>
              <a:t>If we follow a diagonal pointer, add both characters to the alignment, </a:t>
            </a:r>
          </a:p>
          <a:p>
            <a:pPr lvl="1"/>
            <a:r>
              <a:rPr lang="en-US" sz="2000" dirty="0" smtClean="0"/>
              <a:t>If we follow a left pointer, add a gap to the source (y-axis) string and add the target (x axis) character </a:t>
            </a:r>
          </a:p>
          <a:p>
            <a:pPr lvl="1"/>
            <a:r>
              <a:rPr lang="en-US" sz="2000" dirty="0" smtClean="0"/>
              <a:t>If we follow a down pointer, add the source (y-axis) character and add a gap to the target (x-axis) string</a:t>
            </a:r>
            <a:endParaRPr lang="en-US" sz="2000" dirty="0"/>
          </a:p>
        </p:txBody>
      </p:sp>
      <p:pic>
        <p:nvPicPr>
          <p:cNvPr id="4" name="Picture 6" descr="align1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343400"/>
            <a:ext cx="7315200" cy="1276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602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Minimum Edit Distance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Problem: Show alignment for the path: 8, 8, 8, 8, 8, 6, 5, 5, 4, 2, 0</a:t>
            </a:r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19400"/>
            <a:ext cx="74961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288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the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 n t  e * n t i o n</a:t>
            </a:r>
          </a:p>
          <a:p>
            <a:r>
              <a:rPr lang="en-US" sz="2400" dirty="0" smtClean="0"/>
              <a:t>e x * e c u t i o 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004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similar are two strings 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73" y="2133600"/>
            <a:ext cx="8610984" cy="370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3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Time</a:t>
            </a:r>
            <a:r>
              <a:rPr lang="en-US" sz="3200" dirty="0" smtClean="0"/>
              <a:t>:</a:t>
            </a:r>
            <a:r>
              <a:rPr lang="en-US" sz="2800" dirty="0"/>
              <a:t>		O(nm</a:t>
            </a:r>
            <a:r>
              <a:rPr lang="en-US" sz="2800" dirty="0" smtClean="0"/>
              <a:t>)</a:t>
            </a:r>
            <a:endParaRPr lang="en-US" sz="3200" dirty="0"/>
          </a:p>
          <a:p>
            <a:r>
              <a:rPr lang="en-US" sz="3200" dirty="0"/>
              <a:t>Space</a:t>
            </a:r>
            <a:r>
              <a:rPr lang="en-US" sz="3200" dirty="0" smtClean="0"/>
              <a:t>:</a:t>
            </a:r>
            <a:r>
              <a:rPr lang="en-US" sz="2800" dirty="0"/>
              <a:t>		O(nm)</a:t>
            </a:r>
          </a:p>
          <a:p>
            <a:r>
              <a:rPr lang="en-US" sz="3200" dirty="0" err="1" smtClean="0"/>
              <a:t>Backtrace</a:t>
            </a:r>
            <a:r>
              <a:rPr lang="en-US" sz="2800" dirty="0"/>
              <a:t>	O(</a:t>
            </a:r>
            <a:r>
              <a:rPr lang="en-US" sz="2800" dirty="0" err="1"/>
              <a:t>n+m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099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Minimum Edit Distance – </a:t>
            </a:r>
            <a:r>
              <a:rPr lang="en-US" sz="2800" dirty="0" err="1" smtClean="0"/>
              <a:t>Bruteforce</a:t>
            </a:r>
            <a:r>
              <a:rPr lang="en-US" sz="2800" dirty="0" smtClean="0"/>
              <a:t> Recursive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2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Minimum Edit </a:t>
            </a:r>
            <a:r>
              <a:rPr lang="en-US" sz="2800" dirty="0"/>
              <a:t>Distance </a:t>
            </a:r>
            <a:r>
              <a:rPr lang="en-US" sz="2800" dirty="0" smtClean="0"/>
              <a:t>- Recursive </a:t>
            </a:r>
            <a:r>
              <a:rPr lang="en-US" sz="2800" dirty="0"/>
              <a:t>call diagram for worst </a:t>
            </a:r>
            <a:r>
              <a:rPr lang="en-US" sz="2800" dirty="0" smtClean="0"/>
              <a:t>case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93" y="990600"/>
            <a:ext cx="7954392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3766" y="579120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time complexity of above solution is exponential.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worst case, we </a:t>
            </a:r>
            <a:r>
              <a:rPr lang="en-US" dirty="0" smtClean="0"/>
              <a:t>need O(3</a:t>
            </a:r>
            <a:r>
              <a:rPr lang="en-US" baseline="30000" dirty="0" smtClean="0"/>
              <a:t>m</a:t>
            </a:r>
            <a:r>
              <a:rPr lang="en-US" dirty="0"/>
              <a:t>) operations.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worst case happens when none of characters of two strings match. </a:t>
            </a:r>
          </a:p>
        </p:txBody>
      </p:sp>
    </p:spTree>
    <p:extLst>
      <p:ext uri="{BB962C8B-B14F-4D97-AF65-F5344CB8AC3E}">
        <p14:creationId xmlns:p14="http://schemas.microsoft.com/office/powerpoint/2010/main" val="414839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Minimum Edit </a:t>
            </a:r>
            <a:r>
              <a:rPr lang="en-US" sz="2800" dirty="0"/>
              <a:t>Distance </a:t>
            </a:r>
            <a:r>
              <a:rPr lang="en-US" sz="2800" dirty="0" smtClean="0"/>
              <a:t>- Recursive </a:t>
            </a:r>
            <a:r>
              <a:rPr lang="en-US" sz="2800" dirty="0"/>
              <a:t>call diagram for worst </a:t>
            </a:r>
            <a:r>
              <a:rPr lang="en-US" sz="2800" dirty="0" smtClean="0"/>
              <a:t>case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We can see that many </a:t>
            </a:r>
            <a:r>
              <a:rPr lang="en-US" sz="2400" dirty="0" err="1"/>
              <a:t>subproblems</a:t>
            </a:r>
            <a:r>
              <a:rPr lang="en-US" sz="2400" dirty="0"/>
              <a:t> are solved again and </a:t>
            </a:r>
            <a:r>
              <a:rPr lang="en-US" sz="2400" dirty="0" smtClean="0"/>
              <a:t>again</a:t>
            </a:r>
          </a:p>
          <a:p>
            <a:r>
              <a:rPr lang="en-US" sz="2400" dirty="0" smtClean="0"/>
              <a:t> Ex: </a:t>
            </a:r>
            <a:r>
              <a:rPr lang="en-US" sz="2400" dirty="0" err="1" smtClean="0"/>
              <a:t>eD</a:t>
            </a:r>
            <a:r>
              <a:rPr lang="en-US" sz="2400" dirty="0" smtClean="0"/>
              <a:t>(2,2</a:t>
            </a:r>
            <a:r>
              <a:rPr lang="en-US" sz="2400" dirty="0"/>
              <a:t>) is called three </a:t>
            </a:r>
            <a:r>
              <a:rPr lang="en-US" sz="2400" dirty="0" smtClean="0"/>
              <a:t>times </a:t>
            </a:r>
          </a:p>
          <a:p>
            <a:r>
              <a:rPr lang="en-US" sz="2400" dirty="0" smtClean="0"/>
              <a:t>Since </a:t>
            </a:r>
            <a:r>
              <a:rPr lang="en-US" sz="2400" dirty="0"/>
              <a:t>same </a:t>
            </a:r>
            <a:r>
              <a:rPr lang="en-US" sz="2400" dirty="0" err="1"/>
              <a:t>suproblems</a:t>
            </a:r>
            <a:r>
              <a:rPr lang="en-US" sz="2400" dirty="0"/>
              <a:t> are called again, this problem has Overlapping </a:t>
            </a:r>
            <a:r>
              <a:rPr lang="en-US" sz="2400" dirty="0" err="1" smtClean="0"/>
              <a:t>Subproblems</a:t>
            </a:r>
            <a:r>
              <a:rPr lang="en-US" sz="2400" dirty="0" smtClean="0"/>
              <a:t> property</a:t>
            </a:r>
          </a:p>
          <a:p>
            <a:r>
              <a:rPr lang="en-US" sz="2400" dirty="0" smtClean="0"/>
              <a:t>So </a:t>
            </a:r>
            <a:r>
              <a:rPr lang="en-US" sz="2400" dirty="0"/>
              <a:t>Edit Distance problem has </a:t>
            </a:r>
            <a:r>
              <a:rPr lang="en-US" sz="2400" dirty="0" smtClean="0"/>
              <a:t>properties of </a:t>
            </a:r>
            <a:r>
              <a:rPr lang="en-US" sz="2400" dirty="0"/>
              <a:t>a dynamic programming </a:t>
            </a:r>
            <a:r>
              <a:rPr lang="en-US" sz="2400" dirty="0" smtClean="0"/>
              <a:t>problem </a:t>
            </a:r>
          </a:p>
          <a:p>
            <a:r>
              <a:rPr lang="en-US" sz="2400" dirty="0" smtClean="0"/>
              <a:t>Like </a:t>
            </a:r>
            <a:r>
              <a:rPr lang="en-US" sz="2400" dirty="0"/>
              <a:t>other typical Dynamic Programming(DP) problems, </a:t>
            </a:r>
            <a:r>
              <a:rPr lang="en-US" sz="2400" dirty="0" err="1"/>
              <a:t>recomputations</a:t>
            </a:r>
            <a:r>
              <a:rPr lang="en-US" sz="2400" dirty="0"/>
              <a:t> of same </a:t>
            </a:r>
            <a:r>
              <a:rPr lang="en-US" sz="2400" dirty="0" err="1"/>
              <a:t>subproblems</a:t>
            </a:r>
            <a:r>
              <a:rPr lang="en-US" sz="2400" dirty="0"/>
              <a:t> can be avoided by constructing a temporary array that stores results of </a:t>
            </a:r>
            <a:r>
              <a:rPr lang="en-US" sz="2400" dirty="0" err="1" smtClean="0"/>
              <a:t>subproblems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634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uses of edit distance in NLP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81200"/>
            <a:ext cx="8296778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9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Minimum Edit Distance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minimum edit distance algorithm (Wagner and Fischer 1974)  </a:t>
            </a:r>
          </a:p>
          <a:p>
            <a:r>
              <a:rPr lang="en-US" sz="2400" dirty="0" smtClean="0"/>
              <a:t>The idea: the minimum edit distance between two strings is the minimum number of editing operations that need to transform one string into another.  </a:t>
            </a:r>
          </a:p>
          <a:p>
            <a:r>
              <a:rPr lang="en-US" sz="2400" dirty="0" smtClean="0"/>
              <a:t>The operations: </a:t>
            </a:r>
          </a:p>
          <a:p>
            <a:r>
              <a:rPr lang="en-US" sz="2400" dirty="0" smtClean="0"/>
              <a:t>1. Insertion (i) </a:t>
            </a:r>
          </a:p>
          <a:p>
            <a:r>
              <a:rPr lang="en-US" sz="2400" dirty="0" smtClean="0"/>
              <a:t>2. Deletion (d) </a:t>
            </a:r>
          </a:p>
          <a:p>
            <a:r>
              <a:rPr lang="en-US" sz="2400" dirty="0" smtClean="0"/>
              <a:t>3. Substitution (s)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614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Minimum Edit Distance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001000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2217" y="6096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Representing </a:t>
            </a:r>
            <a:r>
              <a:rPr lang="en-US" dirty="0"/>
              <a:t>the minimum edit distance between two strings as an </a:t>
            </a:r>
            <a:r>
              <a:rPr lang="en-US" b="1" dirty="0"/>
              <a:t>alignment</a:t>
            </a:r>
            <a:r>
              <a:rPr lang="en-US" dirty="0"/>
              <a:t>.</a:t>
            </a:r>
          </a:p>
          <a:p>
            <a:r>
              <a:rPr lang="en-US" dirty="0"/>
              <a:t>The final row gives the operation list for converting the top string into the bottom</a:t>
            </a:r>
          </a:p>
          <a:p>
            <a:r>
              <a:rPr lang="en-US" dirty="0"/>
              <a:t>string;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65532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Transformation from intention to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5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Dynamic Programming - Minimum Edit Distance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00" y="1447800"/>
            <a:ext cx="7929300" cy="5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92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Distance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4343400"/>
            <a:ext cx="7924800" cy="25146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If each operation has </a:t>
            </a:r>
            <a:r>
              <a:rPr lang="en-US" sz="2400" dirty="0" smtClean="0"/>
              <a:t>a cost </a:t>
            </a:r>
            <a:r>
              <a:rPr lang="en-US" sz="2400" dirty="0"/>
              <a:t>of 1</a:t>
            </a:r>
          </a:p>
          <a:p>
            <a:pPr lvl="1"/>
            <a:r>
              <a:rPr lang="en-US" sz="2400" dirty="0"/>
              <a:t>Distance between these is 5</a:t>
            </a:r>
          </a:p>
          <a:p>
            <a:r>
              <a:rPr lang="en-US" sz="2400" dirty="0"/>
              <a:t>If substitutions cost 2 (</a:t>
            </a:r>
            <a:r>
              <a:rPr lang="en-US" sz="2400" dirty="0" err="1" smtClean="0"/>
              <a:t>Levenshtein</a:t>
            </a:r>
            <a:r>
              <a:rPr lang="en-US" sz="2400" dirty="0" smtClean="0"/>
              <a:t> distance metric)</a:t>
            </a:r>
            <a:endParaRPr lang="en-US" sz="2400" dirty="0"/>
          </a:p>
          <a:p>
            <a:pPr lvl="1"/>
            <a:r>
              <a:rPr lang="en-US" sz="2400" dirty="0"/>
              <a:t>Distance </a:t>
            </a:r>
            <a:r>
              <a:rPr lang="en-US" sz="2400" dirty="0" smtClean="0"/>
              <a:t>between </a:t>
            </a:r>
            <a:r>
              <a:rPr lang="en-US" sz="2400" dirty="0"/>
              <a:t>them is </a:t>
            </a:r>
            <a:r>
              <a:rPr lang="en-US" sz="2400" dirty="0" smtClean="0"/>
              <a:t>8</a:t>
            </a:r>
          </a:p>
          <a:p>
            <a:r>
              <a:rPr lang="en-US" sz="2400" dirty="0" smtClean="0"/>
              <a:t>Each </a:t>
            </a:r>
            <a:r>
              <a:rPr lang="en-US" sz="2400" dirty="0"/>
              <a:t>insertion or deletion has a cost of </a:t>
            </a:r>
            <a:r>
              <a:rPr lang="en-US" sz="2400" dirty="0" smtClean="0"/>
              <a:t>one</a:t>
            </a:r>
          </a:p>
          <a:p>
            <a:r>
              <a:rPr lang="en-US" sz="2400" dirty="0" smtClean="0"/>
              <a:t>substitution has a </a:t>
            </a:r>
            <a:r>
              <a:rPr lang="en-US" sz="2400" dirty="0"/>
              <a:t>cost of </a:t>
            </a:r>
            <a:r>
              <a:rPr lang="en-US" sz="2400" dirty="0" smtClean="0"/>
              <a:t>2  (since </a:t>
            </a:r>
            <a:r>
              <a:rPr lang="en-US" sz="2400" dirty="0"/>
              <a:t>any substitution can be represented by one insertion and one deletion).</a:t>
            </a:r>
          </a:p>
        </p:txBody>
      </p:sp>
      <p:pic>
        <p:nvPicPr>
          <p:cNvPr id="5" name="Picture 4" descr="align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600201"/>
            <a:ext cx="3644900" cy="271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87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Dynamic Programming - Minimum Edit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minimum edit distance is computed by </a:t>
            </a:r>
            <a:r>
              <a:rPr lang="en-US" sz="2400" b="1" dirty="0"/>
              <a:t>dynamic programming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Dynamic </a:t>
            </a:r>
            <a:r>
              <a:rPr lang="en-US" sz="2400" dirty="0"/>
              <a:t>programming </a:t>
            </a:r>
            <a:r>
              <a:rPr lang="en-US" sz="2400" dirty="0" smtClean="0"/>
              <a:t>applies </a:t>
            </a:r>
            <a:r>
              <a:rPr lang="en-US" sz="2400" dirty="0"/>
              <a:t>a table-driven method to solve problems by combining solutions to </a:t>
            </a:r>
            <a:r>
              <a:rPr lang="en-US" sz="2400" dirty="0" smtClean="0"/>
              <a:t>sub problems</a:t>
            </a:r>
          </a:p>
          <a:p>
            <a:r>
              <a:rPr lang="en-US" sz="2400" dirty="0"/>
              <a:t>The intuition of a dynamic programming problem is that a large problem can be solved by properly combining the solutions to various </a:t>
            </a:r>
            <a:r>
              <a:rPr lang="en-US" sz="2400" dirty="0" err="1"/>
              <a:t>subproblems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282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3681</TotalTime>
  <Words>1461</Words>
  <Application>Microsoft Office PowerPoint</Application>
  <PresentationFormat>On-screen Show (4:3)</PresentationFormat>
  <Paragraphs>368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ＭＳ Ｐゴシック</vt:lpstr>
      <vt:lpstr>Arial</vt:lpstr>
      <vt:lpstr>Arial Unicode MS</vt:lpstr>
      <vt:lpstr>Calibri</vt:lpstr>
      <vt:lpstr>Tahoma</vt:lpstr>
      <vt:lpstr>Wingdings</vt:lpstr>
      <vt:lpstr>Office Theme</vt:lpstr>
      <vt:lpstr>Minimum Edit Distance</vt:lpstr>
      <vt:lpstr>String distance</vt:lpstr>
      <vt:lpstr>How similar are two strings ?</vt:lpstr>
      <vt:lpstr>Other uses of edit distance in NLP</vt:lpstr>
      <vt:lpstr>Minimum Edit Distance</vt:lpstr>
      <vt:lpstr>Minimum Edit Distance</vt:lpstr>
      <vt:lpstr>Dynamic Programming - Minimum Edit Distance</vt:lpstr>
      <vt:lpstr>Minimum Edit Distance</vt:lpstr>
      <vt:lpstr>Dynamic Programming - Minimum Edit Distance</vt:lpstr>
      <vt:lpstr>Dynamic Programming - Minimum Edit Distance</vt:lpstr>
      <vt:lpstr>Dynamic Programming - Minimum Edit Distance</vt:lpstr>
      <vt:lpstr>The Edit Distance Table</vt:lpstr>
      <vt:lpstr>PowerPoint Presentation</vt:lpstr>
      <vt:lpstr>Edit Distance</vt:lpstr>
      <vt:lpstr>PowerPoint Presentation</vt:lpstr>
      <vt:lpstr>Minimum Edit Distance</vt:lpstr>
      <vt:lpstr>The Edit Distance Matrix - Minimum Edit Distance</vt:lpstr>
      <vt:lpstr>Applications of MED Algm</vt:lpstr>
      <vt:lpstr>Backtrace for Computing Alignments</vt:lpstr>
      <vt:lpstr>The Distance Matrix</vt:lpstr>
      <vt:lpstr>Backtrace for Computing Alignments</vt:lpstr>
      <vt:lpstr>Backtrace for Computing Alignments</vt:lpstr>
      <vt:lpstr>Backtrace for Computing Alignments</vt:lpstr>
      <vt:lpstr>Minimum Edit Distance</vt:lpstr>
      <vt:lpstr>Minimum Edit Distance Algorithm</vt:lpstr>
      <vt:lpstr>Backtrace – how to show arrows?</vt:lpstr>
      <vt:lpstr>Minimum Edit Distance</vt:lpstr>
      <vt:lpstr>Minimum Edit Distance</vt:lpstr>
      <vt:lpstr>Displaying the Alignment</vt:lpstr>
      <vt:lpstr>Performance</vt:lpstr>
      <vt:lpstr>Minimum Edit Distance – Bruteforce Recursive</vt:lpstr>
      <vt:lpstr>Minimum Edit Distance - Recursive call diagram for worst case </vt:lpstr>
      <vt:lpstr>Minimum Edit Distance - Recursive call diagram for worst case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Edit Distance</dc:title>
  <dc:creator>Ashalatha Nayak [MU-MIT]</dc:creator>
  <cp:lastModifiedBy>MAHE-MIT-00</cp:lastModifiedBy>
  <cp:revision>60</cp:revision>
  <dcterms:created xsi:type="dcterms:W3CDTF">2017-08-17T00:24:44Z</dcterms:created>
  <dcterms:modified xsi:type="dcterms:W3CDTF">2020-01-28T06:57:17Z</dcterms:modified>
</cp:coreProperties>
</file>