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9"/>
  </p:notesMasterIdLst>
  <p:sldIdLst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F8DC5-95C4-4B24-B349-F7C082BBB505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EBAFC-3898-4137-A490-DAC0D901D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6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A8745-C5D3-4362-8484-F00D801EF33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88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1FA0B-C805-4651-A3B3-22B717734FA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976463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FBFAEF-6BEC-4D3D-836E-6CB9980B16A2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148780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34400" y="381000"/>
            <a:ext cx="26416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77216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06947-B96F-4873-83BB-954656B91A11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392496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6185" y="2684464"/>
            <a:ext cx="11440583" cy="1171575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9967" y="3856038"/>
            <a:ext cx="8492067" cy="18589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96D7C-0C85-44FA-8344-AE408E038DA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0922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AE0B9-4023-4F5A-A082-BA9F39C9101A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7477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208B30-40FB-4B6F-B785-AA9E321D8312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2607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584" y="1720851"/>
            <a:ext cx="50800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3784" y="1720851"/>
            <a:ext cx="50800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071A0-1987-42F4-9B61-E3D1043F29C4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36789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444D78-ABA7-4E25-A391-A1F50435EB48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89451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6E5EB-7B7C-4888-BA27-D0732F2DF17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0332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A3117-F011-4557-9980-A91CB9B793D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82666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3A7B4-2643-4546-A02C-C2381F370B7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4560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2A20F-D537-4E6F-B114-7BCA118866F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335181"/>
      </p:ext>
    </p:extLst>
  </p:cSld>
  <p:clrMapOvr>
    <a:masterClrMapping/>
  </p:clrMapOvr>
  <p:transition>
    <p:strips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F8B19A-2B30-455D-87CE-EFCDB3046908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87026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D615A-DEDE-4F7D-B5D4-202FFC53270D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18556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1968" y="34925"/>
            <a:ext cx="2681817" cy="636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4925"/>
            <a:ext cx="7844367" cy="6369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C75D6-6514-4786-AD4A-2889E210D36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23838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6185" y="2684464"/>
            <a:ext cx="11440583" cy="1171575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9967" y="3856038"/>
            <a:ext cx="8492067" cy="18589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4ED681-D199-413D-A4D9-EA1A360E278E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17923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F4F30-3967-44DC-8557-6824B9BF2B98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27470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6708BF-EC7C-4D16-A5DC-D05BF687B1E3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12312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584" y="1720851"/>
            <a:ext cx="50800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3784" y="1720851"/>
            <a:ext cx="50800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78949D-AB4C-483B-9E7F-75033C19EE42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60085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7F335B-02D2-40C7-9FFC-711755C93688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51365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B2EF85-CBB8-4B2E-905F-81597DC47EA5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88696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1FD62-4FD7-4191-A5E7-C8D20C99C3EF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5307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9CA574-6EA7-4AE9-B859-5BC5AAF4E9C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477637"/>
      </p:ext>
    </p:extLst>
  </p:cSld>
  <p:clrMapOvr>
    <a:masterClrMapping/>
  </p:clrMapOvr>
  <p:transition>
    <p:strips dir="r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62AB17-2B99-4D98-86C2-888EC8F45C35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5230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5C629-A381-4733-99E0-5F24BF465E18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24301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1B0A09-582A-4DDD-8FD9-B81026172511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9120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1968" y="34925"/>
            <a:ext cx="2681817" cy="636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4925"/>
            <a:ext cx="7844367" cy="6369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1FF09-EFFE-4B69-AD8A-83AA7BB76F0F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0519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181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47800"/>
            <a:ext cx="5181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7F4B2-C3A2-4E88-8AD8-02FD7155053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728747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439351-DEA6-478C-871B-51B867EED1CD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393604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9ABCAD-2F81-4927-937D-C48404DF051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383328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AB611-B0AD-4ACB-8C2C-62AA7A9A9F7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297067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DBD41F-1801-45A4-AC4F-0E40D35F1A15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620503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9766C-43BE-46DE-848A-30280ABEF7E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046595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FF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810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566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909FA-CA88-4B66-B26B-BF8C6BC1C68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58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trips dir="r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i="1" u="sng" kern="12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¥"/>
        <a:defRPr sz="2400" kern="1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è"/>
        <a:defRPr sz="2200" kern="1200">
          <a:solidFill>
            <a:srgbClr val="9900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2200" kern="1200">
          <a:solidFill>
            <a:srgbClr val="0066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66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4925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18900000" algn="ctr" rotWithShape="0">
              <a:srgbClr val="99CCFF"/>
            </a:outerShdw>
          </a:effec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0584" y="1720851"/>
            <a:ext cx="1036320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" y="6610350"/>
            <a:ext cx="155575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9900" y="6610350"/>
            <a:ext cx="960966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1600" y="6610350"/>
            <a:ext cx="6604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CC26A6-FCD0-4822-A93C-E01BFA380A35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63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4925"/>
            <a:ext cx="10363200" cy="1143000"/>
          </a:xfrm>
          <a:prstGeom prst="rect">
            <a:avLst/>
          </a:prstGeom>
          <a:noFill/>
          <a:ln>
            <a:noFill/>
          </a:ln>
          <a:effectLst>
            <a:outerShdw dist="17961" dir="18900000" algn="ctr" rotWithShape="0">
              <a:srgbClr val="99CC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0584" y="1720851"/>
            <a:ext cx="1036320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" y="6610350"/>
            <a:ext cx="155575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latin typeface="Arial" panose="020B0604020202020204" pitchFamily="34" charset="0"/>
                <a:ea typeface="굴림" panose="020B0600000101010101" pitchFamily="34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9900" y="6610350"/>
            <a:ext cx="960966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latin typeface="Arial" panose="020B0604020202020204" pitchFamily="34" charset="0"/>
                <a:ea typeface="굴림" panose="020B0600000101010101" pitchFamily="34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1600" y="6610350"/>
            <a:ext cx="6604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Arial" panose="020B0604020202020204" pitchFamily="34" charset="0"/>
                <a:ea typeface="굴림" panose="020B0600000101010101" pitchFamily="34" charset="-127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EE89A-326A-43B8-AC4C-CCDEF1D8501A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5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en-US" sz="2400" b="1" i="0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+mn-cs"/>
              </a:rPr>
              <a:t>KOHONEN SELF ORGANIZING MAPS</a:t>
            </a:r>
            <a:br>
              <a:rPr lang="en-US" sz="2400" b="1" i="0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US" sz="2400" b="1" i="0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+mn-cs"/>
              </a:rPr>
              <a:t/>
            </a:r>
            <a:br>
              <a:rPr lang="en-US" sz="2400" b="1" i="0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3200" dirty="0">
                <a:solidFill>
                  <a:srgbClr val="00B050"/>
                </a:solidFill>
                <a:latin typeface="Times New Roman" panose="02020603050405020304" pitchFamily="18" charset="0"/>
              </a:rPr>
              <a:t>The main property of a neural network is an ability to learn from its environment, and to improve its performance through learning</a:t>
            </a:r>
            <a:r>
              <a:rPr lang="en-GB" sz="32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GB" sz="3200" dirty="0" smtClean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0" lvl="0" indent="0">
              <a:buClr>
                <a:srgbClr val="FAFD00"/>
              </a:buClr>
              <a:buSzPct val="75000"/>
              <a:buNone/>
              <a:defRPr/>
            </a:pPr>
            <a:r>
              <a:rPr lang="en-GB" sz="32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 </a:t>
            </a:r>
            <a:r>
              <a:rPr lang="en-GB" sz="3200" dirty="0">
                <a:solidFill>
                  <a:srgbClr val="00B050"/>
                </a:solidFill>
                <a:latin typeface="Times New Roman" panose="02020603050405020304" pitchFamily="18" charset="0"/>
              </a:rPr>
              <a:t>far we have considered </a:t>
            </a:r>
            <a:r>
              <a:rPr lang="en-GB" sz="3200" b="1" dirty="0">
                <a:solidFill>
                  <a:srgbClr val="FAFD00"/>
                </a:solidFill>
                <a:latin typeface="Times New Roman" panose="02020603050405020304" pitchFamily="18" charset="0"/>
              </a:rPr>
              <a:t>supervised</a:t>
            </a:r>
            <a:r>
              <a:rPr lang="en-GB" sz="3200" b="1" dirty="0">
                <a:solidFill>
                  <a:srgbClr val="F57B49"/>
                </a:solidFill>
                <a:latin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</a:rPr>
              <a:t>or</a:t>
            </a:r>
            <a:r>
              <a:rPr lang="en-GB" sz="3200" b="1" dirty="0">
                <a:solidFill>
                  <a:srgbClr val="F57B49"/>
                </a:solidFill>
                <a:latin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FAFD00"/>
                </a:solidFill>
                <a:latin typeface="Times New Roman" panose="02020603050405020304" pitchFamily="18" charset="0"/>
              </a:rPr>
              <a:t>active learning</a:t>
            </a: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00B050"/>
                </a:solidFill>
                <a:latin typeface="Times New Roman" panose="02020603050405020304" pitchFamily="18" charset="0"/>
              </a:rPr>
              <a:t>learning with an external “teacher” or a supervisor who presents a training set to the network.  But another type of learning also exists: </a:t>
            </a:r>
            <a:r>
              <a:rPr lang="en-GB" sz="3200" b="1" dirty="0">
                <a:solidFill>
                  <a:srgbClr val="FAFD00"/>
                </a:solidFill>
                <a:latin typeface="Times New Roman" panose="02020603050405020304" pitchFamily="18" charset="0"/>
              </a:rPr>
              <a:t>unsupervised learning</a:t>
            </a: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</a:rPr>
              <a:t>.</a:t>
            </a: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3200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2A20F-D537-4E6F-B114-7BCA118866F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661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4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CC3300"/>
                </a:solidFill>
                <a:latin typeface="Times New Roman" panose="02020603050405020304" pitchFamily="18" charset="0"/>
              </a:rPr>
              <a:t>KOHONEN SELF ORGANIZING MAPS</a:t>
            </a:r>
            <a:br>
              <a:rPr lang="en-US" sz="2400" b="1" i="0" dirty="0">
                <a:solidFill>
                  <a:srgbClr val="CC3300"/>
                </a:solidFill>
                <a:latin typeface="Times New Roman" panose="02020603050405020304" pitchFamily="18" charset="0"/>
              </a:rPr>
            </a:br>
            <a:r>
              <a:rPr lang="en-US" sz="2400" b="1" i="0" dirty="0">
                <a:solidFill>
                  <a:srgbClr val="CC3300"/>
                </a:solidFill>
                <a:latin typeface="Times New Roman" panose="02020603050405020304" pitchFamily="18" charset="0"/>
              </a:rPr>
              <a:t/>
            </a:r>
            <a:br>
              <a:rPr lang="en-US" sz="2400" b="1" i="0" dirty="0">
                <a:solidFill>
                  <a:srgbClr val="CC33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Clr>
                <a:srgbClr val="FAFD00"/>
              </a:buClr>
              <a:buSzPct val="75000"/>
              <a:buFont typeface="Monotype Sorts" pitchFamily="2" charset="2"/>
              <a:buChar char="n"/>
              <a:defRPr/>
            </a:pPr>
            <a:r>
              <a:rPr lang="en-GB" sz="3000" dirty="0">
                <a:solidFill>
                  <a:srgbClr val="00B050"/>
                </a:solidFill>
                <a:latin typeface="Times New Roman" panose="02020603050405020304" pitchFamily="18" charset="0"/>
              </a:rPr>
              <a:t>In contrast to supervised learning, unsupervised </a:t>
            </a:r>
            <a:r>
              <a:rPr lang="en-GB" sz="3000" dirty="0">
                <a:solidFill>
                  <a:srgbClr val="FFFFFF"/>
                </a:solidFill>
                <a:latin typeface="Times New Roman" panose="02020603050405020304" pitchFamily="18" charset="0"/>
              </a:rPr>
              <a:t>or </a:t>
            </a:r>
            <a:r>
              <a:rPr lang="en-GB" sz="3000" b="1" dirty="0">
                <a:solidFill>
                  <a:srgbClr val="FAFD00"/>
                </a:solidFill>
                <a:latin typeface="Times New Roman" panose="02020603050405020304" pitchFamily="18" charset="0"/>
              </a:rPr>
              <a:t>self-organised learning</a:t>
            </a:r>
            <a:r>
              <a:rPr lang="en-GB" sz="300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GB" sz="3000" dirty="0">
                <a:solidFill>
                  <a:srgbClr val="00B050"/>
                </a:solidFill>
                <a:latin typeface="Times New Roman" panose="02020603050405020304" pitchFamily="18" charset="0"/>
              </a:rPr>
              <a:t>does not require an external teacher.  During the training session, the neural network receives a number of different input patterns, discovers significant features in these patterns and learns how to classify input data into appropriate categories.  Unsupervised learning tends to follow the neuro-biological organisation of the brain</a:t>
            </a:r>
            <a:r>
              <a:rPr lang="en-GB" sz="3000" dirty="0">
                <a:solidFill>
                  <a:srgbClr val="FFFFFF"/>
                </a:solidFill>
                <a:latin typeface="Times New Roman" panose="02020603050405020304" pitchFamily="18" charset="0"/>
              </a:rPr>
              <a:t>.</a:t>
            </a:r>
          </a:p>
          <a:p>
            <a:pPr marL="0" lvl="0" indent="0" algn="just">
              <a:buClr>
                <a:srgbClr val="FAFD00"/>
              </a:buClr>
              <a:buSzPct val="75000"/>
              <a:buFont typeface="Monotype Sorts" pitchFamily="2" charset="2"/>
              <a:buChar char="n"/>
              <a:defRPr/>
            </a:pPr>
            <a:r>
              <a:rPr lang="en-GB" sz="3000" dirty="0">
                <a:solidFill>
                  <a:srgbClr val="00B050"/>
                </a:solidFill>
                <a:latin typeface="Times New Roman" panose="02020603050405020304" pitchFamily="18" charset="0"/>
              </a:rPr>
              <a:t>Unsupervised learning algorithms aim to learn rapidly and can be used in real-time.</a:t>
            </a:r>
            <a:endParaRPr lang="en-US" sz="3000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2A20F-D537-4E6F-B114-7BCA118866F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922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Compititive</a:t>
            </a:r>
            <a:r>
              <a:rPr lang="en-US" dirty="0" smtClean="0"/>
              <a:t> Learning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1200" y="1524000"/>
            <a:ext cx="10363200" cy="37130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2A20F-D537-4E6F-B114-7BCA118866F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209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48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448300" y="5805488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3771900" y="1843088"/>
            <a:ext cx="4648200" cy="1371600"/>
          </a:xfrm>
          <a:prstGeom prst="parallelogram">
            <a:avLst>
              <a:gd name="adj" fmla="val 84722"/>
            </a:avLst>
          </a:prstGeom>
          <a:noFill/>
          <a:ln w="28575">
            <a:solidFill>
              <a:srgbClr val="008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8" name="Oval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0005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9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134100" y="2757488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AAAA6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90" name="Oval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625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91" name="Oval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4483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92" name="Oval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1341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93" name="Oval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8199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667500" y="3443288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Winning neuron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 flipV="1">
            <a:off x="6515100" y="2986088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238500" y="268128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endParaRPr kumimoji="0" lang="en-US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4076700" y="2986088"/>
            <a:ext cx="381000" cy="1143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 flipV="1">
            <a:off x="4457700" y="2986088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 flipV="1">
            <a:off x="4457700" y="2986088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 flipV="1">
            <a:off x="4457700" y="2986088"/>
            <a:ext cx="1752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 flipV="1">
            <a:off x="4457700" y="2986088"/>
            <a:ext cx="2438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771900" y="29860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3314700" y="222408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neuron 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4000500" y="245268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3771900" y="4510088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V="1">
            <a:off x="3771900" y="42814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7277100" y="4205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V="1">
            <a:off x="3314700" y="4586288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2247900" y="4967288"/>
            <a:ext cx="2362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Input vector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4686300" y="5043489"/>
            <a:ext cx="3657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=[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,…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 R</a:t>
            </a:r>
            <a:r>
              <a:rPr kumimoji="0" lang="en-US" sz="24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w</a:t>
            </a:r>
            <a:r>
              <a:rPr kumimoji="0" 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,…,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 R</a:t>
            </a:r>
            <a:r>
              <a:rPr kumimoji="0" lang="en-US" sz="24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H="1">
            <a:off x="7734300" y="2681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6284" name="Text Box 28"/>
          <p:cNvSpPr txBox="1">
            <a:spLocks noChangeArrowheads="1"/>
          </p:cNvSpPr>
          <p:nvPr/>
        </p:nvSpPr>
        <p:spPr bwMode="auto">
          <a:xfrm>
            <a:off x="8267700" y="2452689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Kohonen layer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6285" name="Oval 2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067300" y="1995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6286" name="Oval 3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686300" y="2376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6287" name="Oval 3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381500" y="2757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6288" name="Oval 3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29300" y="1995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6289" name="Oval 3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524500" y="2376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6290" name="Oval 3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219700" y="2757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6291" name="Oval 3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819900" y="1995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6292" name="Oval 3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15100" y="2376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6293" name="Oval 3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53300" y="2376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6294" name="Oval 3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972300" y="2757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6295" name="Oval 3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658100" y="1995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6296" name="Text Box 40"/>
          <p:cNvSpPr txBox="1">
            <a:spLocks noChangeArrowheads="1"/>
          </p:cNvSpPr>
          <p:nvPr/>
        </p:nvSpPr>
        <p:spPr bwMode="auto">
          <a:xfrm>
            <a:off x="2667000" y="3810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KOHONEN SELF ORGANIZING MAPS</a:t>
            </a:r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2057400" y="1143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Architecture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6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3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4400" y="1177926"/>
            <a:ext cx="10363200" cy="4308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564" y="5486400"/>
            <a:ext cx="8950035" cy="1371599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94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Blank Presentation">
      <a:majorFont>
        <a:latin typeface="Arial Black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ntcurve_PRT">
  <a:themeElements>
    <a:clrScheme name="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adiantcurve_P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adiantcurve_PR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ntcurve_PR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_PR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_PR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_PR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_PR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_PR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Radiantcurve_PRT">
  <a:themeElements>
    <a:clrScheme name="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adiantcurve_P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adiantcurve_PR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ntcurve_PR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_PR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_PR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_PR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_PR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_PR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22</Paragraphs>
  <Slides>5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Arial Black</vt:lpstr>
      <vt:lpstr>Calibri</vt:lpstr>
      <vt:lpstr>Comic Sans MS</vt:lpstr>
      <vt:lpstr>굴림</vt:lpstr>
      <vt:lpstr>Monotype Sorts</vt:lpstr>
      <vt:lpstr>Symbol</vt:lpstr>
      <vt:lpstr>Times New Roman</vt:lpstr>
      <vt:lpstr>Wingdings</vt:lpstr>
      <vt:lpstr>Blank Presentation</vt:lpstr>
      <vt:lpstr>Radiantcurve_PRT</vt:lpstr>
      <vt:lpstr>1_Radiantcurve_PRT</vt:lpstr>
      <vt:lpstr>KOHONEN SELF ORGANIZING MAPS  </vt:lpstr>
      <vt:lpstr>KOHONEN SELF ORGANIZING MAPS  </vt:lpstr>
      <vt:lpstr>Compititive Learning</vt:lpstr>
      <vt:lpstr>PowerPoint Presentation</vt:lpstr>
      <vt:lpstr>SOM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KOHONEN SELF ORGANIZING MAPS  </dc:title>
  <dc:creator>MAHE-MIT-00</dc:creator>
  <cp:lastModifiedBy>MAHE-MIT-00</cp:lastModifiedBy>
  <cp:revision>1</cp:revision>
  <dcterms:created xsi:type="dcterms:W3CDTF">2020-04-06T12:43:16Z</dcterms:created>
  <dcterms:modified xsi:type="dcterms:W3CDTF">2020-04-06T12:43:29Z</dcterms:modified>
</cp:coreProperties>
</file>