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331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32" r:id="rId13"/>
    <p:sldId id="269" r:id="rId14"/>
    <p:sldId id="270" r:id="rId15"/>
    <p:sldId id="271" r:id="rId16"/>
    <p:sldId id="336" r:id="rId17"/>
    <p:sldId id="334" r:id="rId18"/>
    <p:sldId id="333" r:id="rId19"/>
    <p:sldId id="272" r:id="rId20"/>
    <p:sldId id="273" r:id="rId21"/>
    <p:sldId id="274" r:id="rId22"/>
    <p:sldId id="275" r:id="rId23"/>
    <p:sldId id="335" r:id="rId24"/>
    <p:sldId id="337" r:id="rId25"/>
    <p:sldId id="340" r:id="rId26"/>
    <p:sldId id="342" r:id="rId27"/>
    <p:sldId id="339" r:id="rId28"/>
    <p:sldId id="343" r:id="rId29"/>
    <p:sldId id="345" r:id="rId30"/>
    <p:sldId id="418" r:id="rId31"/>
    <p:sldId id="344" r:id="rId32"/>
    <p:sldId id="341" r:id="rId33"/>
    <p:sldId id="277" r:id="rId34"/>
    <p:sldId id="279" r:id="rId35"/>
    <p:sldId id="346" r:id="rId36"/>
    <p:sldId id="348" r:id="rId37"/>
    <p:sldId id="353" r:id="rId38"/>
    <p:sldId id="352" r:id="rId39"/>
    <p:sldId id="351" r:id="rId40"/>
    <p:sldId id="355" r:id="rId41"/>
    <p:sldId id="354" r:id="rId42"/>
    <p:sldId id="356" r:id="rId43"/>
    <p:sldId id="357" r:id="rId44"/>
    <p:sldId id="359" r:id="rId45"/>
    <p:sldId id="362" r:id="rId46"/>
    <p:sldId id="361" r:id="rId47"/>
    <p:sldId id="360" r:id="rId48"/>
    <p:sldId id="419" r:id="rId49"/>
    <p:sldId id="421" r:id="rId50"/>
    <p:sldId id="380" r:id="rId51"/>
    <p:sldId id="394" r:id="rId52"/>
    <p:sldId id="395" r:id="rId53"/>
    <p:sldId id="412" r:id="rId54"/>
    <p:sldId id="387" r:id="rId55"/>
    <p:sldId id="388" r:id="rId56"/>
    <p:sldId id="390" r:id="rId57"/>
    <p:sldId id="389" r:id="rId58"/>
    <p:sldId id="393" r:id="rId59"/>
    <p:sldId id="382" r:id="rId60"/>
    <p:sldId id="396" r:id="rId61"/>
    <p:sldId id="397" r:id="rId62"/>
    <p:sldId id="401" r:id="rId63"/>
    <p:sldId id="402" r:id="rId64"/>
    <p:sldId id="400" r:id="rId65"/>
    <p:sldId id="399" r:id="rId66"/>
    <p:sldId id="398" r:id="rId67"/>
    <p:sldId id="404" r:id="rId68"/>
    <p:sldId id="384" r:id="rId69"/>
    <p:sldId id="385" r:id="rId70"/>
    <p:sldId id="386" r:id="rId71"/>
    <p:sldId id="407" r:id="rId72"/>
    <p:sldId id="406" r:id="rId73"/>
    <p:sldId id="409" r:id="rId74"/>
    <p:sldId id="410" r:id="rId75"/>
    <p:sldId id="408" r:id="rId76"/>
    <p:sldId id="411" r:id="rId77"/>
    <p:sldId id="368" r:id="rId78"/>
    <p:sldId id="413" r:id="rId79"/>
    <p:sldId id="369" r:id="rId80"/>
    <p:sldId id="415" r:id="rId81"/>
    <p:sldId id="416" r:id="rId82"/>
    <p:sldId id="417" r:id="rId83"/>
    <p:sldId id="414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965F-B4C3-4FEF-9203-C9D6671151E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B7DA-D38F-44B6-A91D-29BABC99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B5D16-8E8C-4ECD-BAA3-A4CDA68B7E18}" type="slidenum">
              <a:rPr lang="en-US"/>
              <a:pPr/>
              <a:t>2</a:t>
            </a:fld>
            <a:endParaRPr lang="en-US"/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A8584-EB12-4F49-935B-A436FCE195DD}" type="slidenum">
              <a:rPr lang="en-US"/>
              <a:pPr/>
              <a:t>11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A8584-EB12-4F49-935B-A436FCE195DD}" type="slidenum">
              <a:rPr lang="en-US"/>
              <a:pPr/>
              <a:t>12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8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13ACA-A6CA-487D-ADD2-45B0FE79E58F}" type="slidenum">
              <a:rPr lang="en-US"/>
              <a:pPr/>
              <a:t>13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920BC-1490-40AC-A64E-1FB3AC94DCFA}" type="slidenum">
              <a:rPr lang="en-US"/>
              <a:pPr/>
              <a:t>14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2D45A-26B7-48D2-8DF7-CD3E0CA1F09A}" type="slidenum">
              <a:rPr lang="en-US"/>
              <a:pPr/>
              <a:t>15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C24F-4E71-4061-81B6-772218B576BA}" type="slidenum">
              <a:rPr lang="en-US"/>
              <a:pPr/>
              <a:t>19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0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00ABE-103D-416B-BE4C-782150DBCA63}" type="slidenum">
              <a:rPr lang="en-US"/>
              <a:pPr/>
              <a:t>20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3FF45-EC6F-47DA-87E3-224CBDCD12AD}" type="slidenum">
              <a:rPr lang="en-US"/>
              <a:pPr/>
              <a:t>21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070E1-2D83-4831-BEC5-AFDC7E0EB7E0}" type="slidenum">
              <a:rPr lang="en-US"/>
              <a:pPr/>
              <a:t>22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24EAA-423F-4837-B86E-54083CCC42F9}" type="slidenum">
              <a:rPr lang="en-US"/>
              <a:pPr/>
              <a:t>29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0BA5C-B268-4CE5-8EF4-F1FD01FFB668}" type="slidenum">
              <a:rPr lang="en-US"/>
              <a:pPr/>
              <a:t>3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4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3019C-C9C0-4EA1-AA48-9EB019EE6655}" type="slidenum">
              <a:rPr lang="en-US"/>
              <a:pPr/>
              <a:t>33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7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40AE2-409D-4B67-BD60-7CD83910D36B}" type="slidenum">
              <a:rPr lang="en-US"/>
              <a:pPr/>
              <a:t>34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3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BFCEE-34F5-41CF-B109-9D12230ECE4B}" type="slidenum">
              <a:rPr lang="en-US"/>
              <a:pPr/>
              <a:t>53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43CAA-9AE0-4295-B3E0-E39783749BA6}" type="slidenum">
              <a:rPr lang="en-US"/>
              <a:pPr/>
              <a:t>78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5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53546-1149-4078-B7B3-C9AEF1869B56}" type="slidenum">
              <a:rPr lang="en-US"/>
              <a:pPr/>
              <a:t>80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3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3B993-30CC-4EDE-A5F8-BAB49FE2822A}" type="slidenum">
              <a:rPr lang="en-US"/>
              <a:pPr/>
              <a:t>81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6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B8EF0-2606-429C-8083-89ED8A44AC61}" type="slidenum">
              <a:rPr lang="en-US"/>
              <a:pPr/>
              <a:t>82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0D29-16E2-4756-9F1E-6F576F5E7254}" type="slidenum">
              <a:rPr lang="en-US"/>
              <a:pPr/>
              <a:t>4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8AE4F-6251-49BB-A461-8EDBB1A1E6FB}" type="slidenum">
              <a:rPr lang="en-US"/>
              <a:pPr/>
              <a:t>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17FD0-E9D2-4F88-81F9-D7092F50EAC7}" type="slidenum">
              <a:rPr lang="en-US"/>
              <a:pPr/>
              <a:t>6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7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0CE04-A2DC-45A0-859B-EAB6265F4185}" type="slidenum">
              <a:rPr lang="en-US"/>
              <a:pPr/>
              <a:t>7</a:t>
            </a:fld>
            <a:endParaRPr lang="en-US"/>
          </a:p>
        </p:txBody>
      </p:sp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6E754-18D3-4573-B7CA-5D45759CD3C5}" type="slidenum">
              <a:rPr lang="en-US"/>
              <a:pPr/>
              <a:t>8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2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340CE-7CF7-4940-BAE7-BF9935354158}" type="slidenum">
              <a:rPr lang="en-US"/>
              <a:pPr/>
              <a:t>9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D1290-4D95-4470-AD54-783526C7E9F9}" type="slidenum">
              <a:rPr lang="en-US"/>
              <a:pPr/>
              <a:t>10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DFA1-182A-4531-AF97-FFF0788D98E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F66-A1B7-4741-91C2-304159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c.upenn.edu/ldc/online/treeban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nlp.stanford.edu/nlp/javadoc/javanlp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12- Formal Grammars of English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Constituency (III)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Evidence II for constituency:</a:t>
            </a:r>
          </a:p>
          <a:p>
            <a:r>
              <a:rPr lang="en-US" dirty="0" err="1"/>
              <a:t>Preposed</a:t>
            </a:r>
            <a:r>
              <a:rPr lang="en-US" dirty="0"/>
              <a:t> and postposed constructions:</a:t>
            </a:r>
          </a:p>
          <a:p>
            <a:r>
              <a:rPr lang="en-US" dirty="0"/>
              <a:t>Ex: the prepositional phrase </a:t>
            </a:r>
            <a:r>
              <a:rPr lang="en-US" i="1" dirty="0"/>
              <a:t>on September seventeenth </a:t>
            </a:r>
            <a:r>
              <a:rPr lang="en-US" dirty="0"/>
              <a:t>can be placed in a number of different locations in the following examples, including </a:t>
            </a:r>
            <a:r>
              <a:rPr lang="en-US" dirty="0" err="1"/>
              <a:t>preposed</a:t>
            </a:r>
            <a:r>
              <a:rPr lang="en-US" dirty="0"/>
              <a:t> at the beginning, and postposed at the end 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On September 17th</a:t>
            </a:r>
            <a:r>
              <a:rPr lang="en-US" dirty="0"/>
              <a:t>, I’d like to fly from Atlanta to Denver</a:t>
            </a:r>
          </a:p>
          <a:p>
            <a:pPr lvl="1"/>
            <a:r>
              <a:rPr lang="en-US" dirty="0"/>
              <a:t>I’d like to fly </a:t>
            </a:r>
            <a:r>
              <a:rPr lang="en-US" dirty="0">
                <a:solidFill>
                  <a:srgbClr val="A50021"/>
                </a:solidFill>
              </a:rPr>
              <a:t>on September 17th</a:t>
            </a:r>
            <a:r>
              <a:rPr lang="en-US" dirty="0"/>
              <a:t> from Atlanta to Denver</a:t>
            </a:r>
          </a:p>
          <a:p>
            <a:pPr lvl="1"/>
            <a:r>
              <a:rPr lang="en-US" dirty="0"/>
              <a:t>I’d like to fly from Atlanta to Denver </a:t>
            </a:r>
            <a:r>
              <a:rPr lang="en-US" dirty="0">
                <a:solidFill>
                  <a:srgbClr val="A50021"/>
                </a:solidFill>
              </a:rPr>
              <a:t>on September 17th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But not: while the entire phrase can be placed differently, the individual words making up the phrase cannot be </a:t>
            </a:r>
          </a:p>
          <a:p>
            <a:pPr lvl="1"/>
            <a:r>
              <a:rPr lang="en-US" dirty="0"/>
              <a:t>*</a:t>
            </a:r>
            <a:r>
              <a:rPr lang="en-US" dirty="0">
                <a:solidFill>
                  <a:srgbClr val="A50021"/>
                </a:solidFill>
              </a:rPr>
              <a:t>On September</a:t>
            </a:r>
            <a:r>
              <a:rPr lang="en-US" dirty="0"/>
              <a:t>, I’d like to fly </a:t>
            </a:r>
            <a:r>
              <a:rPr lang="en-US" dirty="0">
                <a:solidFill>
                  <a:srgbClr val="A50021"/>
                </a:solidFill>
              </a:rPr>
              <a:t>17th</a:t>
            </a:r>
            <a:r>
              <a:rPr lang="en-US" dirty="0"/>
              <a:t> from Atlanta to Denver</a:t>
            </a:r>
          </a:p>
          <a:p>
            <a:pPr lvl="1"/>
            <a:r>
              <a:rPr lang="en-US" dirty="0"/>
              <a:t>*</a:t>
            </a:r>
            <a:r>
              <a:rPr lang="en-US" dirty="0">
                <a:solidFill>
                  <a:srgbClr val="A50021"/>
                </a:solidFill>
              </a:rPr>
              <a:t>On</a:t>
            </a:r>
            <a:r>
              <a:rPr lang="en-US" dirty="0"/>
              <a:t> I’d like to fly </a:t>
            </a:r>
            <a:r>
              <a:rPr lang="en-US" dirty="0">
                <a:solidFill>
                  <a:srgbClr val="A50021"/>
                </a:solidFill>
              </a:rPr>
              <a:t>September 17th</a:t>
            </a:r>
            <a:r>
              <a:rPr lang="en-US" dirty="0"/>
              <a:t> from Atlanta to Denver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example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 -&gt; NP VP</a:t>
            </a:r>
          </a:p>
          <a:p>
            <a:pPr>
              <a:lnSpc>
                <a:spcPct val="90000"/>
              </a:lnSpc>
            </a:pPr>
            <a:r>
              <a:rPr lang="en-US" dirty="0"/>
              <a:t>NP -&gt; </a:t>
            </a:r>
            <a:r>
              <a:rPr lang="en-US" dirty="0" err="1"/>
              <a:t>Det</a:t>
            </a:r>
            <a:r>
              <a:rPr lang="en-US" dirty="0"/>
              <a:t> NOMINAL</a:t>
            </a:r>
          </a:p>
          <a:p>
            <a:pPr>
              <a:lnSpc>
                <a:spcPct val="90000"/>
              </a:lnSpc>
            </a:pPr>
            <a:r>
              <a:rPr lang="en-US" dirty="0"/>
              <a:t>NOMINAL -&gt; Noun</a:t>
            </a:r>
          </a:p>
          <a:p>
            <a:pPr>
              <a:lnSpc>
                <a:spcPct val="90000"/>
              </a:lnSpc>
            </a:pPr>
            <a:r>
              <a:rPr lang="en-US" dirty="0"/>
              <a:t>VP -&gt; Verb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Det</a:t>
            </a:r>
            <a:r>
              <a:rPr lang="en-US" dirty="0"/>
              <a:t> -&gt; </a:t>
            </a:r>
            <a:r>
              <a:rPr lang="en-US" i="1" dirty="0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dirty="0"/>
              <a:t>Noun -&gt; </a:t>
            </a:r>
            <a:r>
              <a:rPr lang="en-US" i="1" dirty="0">
                <a:solidFill>
                  <a:srgbClr val="008000"/>
                </a:solidFill>
              </a:rPr>
              <a:t>flight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Verb -&gt; </a:t>
            </a:r>
            <a:r>
              <a:rPr lang="en-US" i="1" dirty="0">
                <a:solidFill>
                  <a:srgbClr val="008000"/>
                </a:solidFill>
              </a:rPr>
              <a:t>left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7611"/>
            <a:ext cx="8142103" cy="482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1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CFGs: set of rules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 -&gt; NP VP</a:t>
            </a:r>
          </a:p>
          <a:p>
            <a:pPr lvl="1"/>
            <a:r>
              <a:rPr lang="en-US"/>
              <a:t>This says that there are units called S, NP, and VP in this language</a:t>
            </a:r>
          </a:p>
          <a:p>
            <a:pPr lvl="1"/>
            <a:r>
              <a:rPr lang="en-US"/>
              <a:t>That an S consists of an NP followed immediately by a VP</a:t>
            </a:r>
          </a:p>
          <a:p>
            <a:pPr lvl="1"/>
            <a:r>
              <a:rPr lang="en-US"/>
              <a:t>Doesn’t say that that’s the only kind of S</a:t>
            </a:r>
          </a:p>
          <a:p>
            <a:pPr lvl="1"/>
            <a:r>
              <a:rPr lang="en-US"/>
              <a:t>Nor does it say that this is the only place that NPs and VPs occur</a:t>
            </a:r>
          </a:p>
        </p:txBody>
      </p:sp>
    </p:spTree>
    <p:extLst>
      <p:ext uri="{BB962C8B-B14F-4D97-AF65-F5344CB8AC3E}">
        <p14:creationId xmlns:p14="http://schemas.microsoft.com/office/powerpoint/2010/main" val="152692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Generativity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FSAs can view these rules as either analysis or synthesis machines</a:t>
            </a:r>
          </a:p>
          <a:p>
            <a:pPr lvl="1"/>
            <a:r>
              <a:rPr lang="en-US" dirty="0"/>
              <a:t>Generate strings in the language</a:t>
            </a:r>
          </a:p>
          <a:p>
            <a:pPr lvl="1"/>
            <a:r>
              <a:rPr lang="en-US" dirty="0"/>
              <a:t>Reject strings not in the language</a:t>
            </a:r>
          </a:p>
          <a:p>
            <a:pPr lvl="1"/>
            <a:r>
              <a:rPr lang="en-US" dirty="0"/>
              <a:t>Impose structures (trees) on strings in the language</a:t>
            </a:r>
          </a:p>
          <a:p>
            <a:endParaRPr lang="en-US" dirty="0"/>
          </a:p>
          <a:p>
            <a:r>
              <a:rPr lang="en-US" dirty="0"/>
              <a:t>How can we define grammatical vs. ungrammatical sentences?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2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derivation is a sequence of rules applied to a string that accounts for that string</a:t>
            </a:r>
          </a:p>
          <a:p>
            <a:pPr lvl="1"/>
            <a:r>
              <a:rPr lang="en-US"/>
              <a:t>Covers all the elements in the string</a:t>
            </a:r>
          </a:p>
          <a:p>
            <a:pPr lvl="1"/>
            <a:r>
              <a:rPr lang="en-US"/>
              <a:t>Covers only the elements in the string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6" y="1600200"/>
            <a:ext cx="6934187" cy="4525963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25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06" y="2284056"/>
            <a:ext cx="6641394" cy="365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219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Derive “I prefer a morning flight” – top down and bottom up</a:t>
            </a:r>
          </a:p>
        </p:txBody>
      </p:sp>
    </p:spTree>
    <p:extLst>
      <p:ext uri="{BB962C8B-B14F-4D97-AF65-F5344CB8AC3E}">
        <p14:creationId xmlns:p14="http://schemas.microsoft.com/office/powerpoint/2010/main" val="149602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9" y="201094"/>
            <a:ext cx="8312781" cy="621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 as Trees</a:t>
            </a:r>
          </a:p>
        </p:txBody>
      </p:sp>
      <p:grpSp>
        <p:nvGrpSpPr>
          <p:cNvPr id="907343" name="Group 79"/>
          <p:cNvGrpSpPr>
            <a:grpSpLocks/>
          </p:cNvGrpSpPr>
          <p:nvPr/>
        </p:nvGrpSpPr>
        <p:grpSpPr bwMode="auto">
          <a:xfrm>
            <a:off x="2438400" y="1981200"/>
            <a:ext cx="4419600" cy="3902075"/>
            <a:chOff x="1536" y="1248"/>
            <a:chExt cx="2784" cy="2458"/>
          </a:xfrm>
        </p:grpSpPr>
        <p:sp>
          <p:nvSpPr>
            <p:cNvPr id="907314" name="Line 50"/>
            <p:cNvSpPr>
              <a:spLocks noChangeShapeType="1"/>
            </p:cNvSpPr>
            <p:nvPr/>
          </p:nvSpPr>
          <p:spPr bwMode="auto">
            <a:xfrm>
              <a:off x="1717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15" name="Line 51"/>
            <p:cNvSpPr>
              <a:spLocks noChangeShapeType="1"/>
            </p:cNvSpPr>
            <p:nvPr/>
          </p:nvSpPr>
          <p:spPr bwMode="auto">
            <a:xfrm>
              <a:off x="215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16" name="Line 52"/>
            <p:cNvSpPr>
              <a:spLocks noChangeShapeType="1"/>
            </p:cNvSpPr>
            <p:nvPr/>
          </p:nvSpPr>
          <p:spPr bwMode="auto">
            <a:xfrm>
              <a:off x="2589" y="3219"/>
              <a:ext cx="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17" name="Line 53"/>
            <p:cNvSpPr>
              <a:spLocks noChangeShapeType="1"/>
            </p:cNvSpPr>
            <p:nvPr/>
          </p:nvSpPr>
          <p:spPr bwMode="auto">
            <a:xfrm>
              <a:off x="3105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18" name="Line 54"/>
            <p:cNvSpPr>
              <a:spLocks noChangeShapeType="1"/>
            </p:cNvSpPr>
            <p:nvPr/>
          </p:nvSpPr>
          <p:spPr bwMode="auto">
            <a:xfrm>
              <a:off x="391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19" name="Line 55"/>
            <p:cNvSpPr>
              <a:spLocks noChangeShapeType="1"/>
            </p:cNvSpPr>
            <p:nvPr/>
          </p:nvSpPr>
          <p:spPr bwMode="auto">
            <a:xfrm>
              <a:off x="1717" y="1903"/>
              <a:ext cx="1" cy="1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0" name="Line 56"/>
            <p:cNvSpPr>
              <a:spLocks noChangeShapeType="1"/>
            </p:cNvSpPr>
            <p:nvPr/>
          </p:nvSpPr>
          <p:spPr bwMode="auto">
            <a:xfrm flipH="1">
              <a:off x="2149" y="1903"/>
              <a:ext cx="956" cy="1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1" name="Line 57"/>
            <p:cNvSpPr>
              <a:spLocks noChangeShapeType="1"/>
            </p:cNvSpPr>
            <p:nvPr/>
          </p:nvSpPr>
          <p:spPr bwMode="auto">
            <a:xfrm flipH="1">
              <a:off x="1721" y="1468"/>
              <a:ext cx="860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2" name="Line 58"/>
            <p:cNvSpPr>
              <a:spLocks noChangeShapeType="1"/>
            </p:cNvSpPr>
            <p:nvPr/>
          </p:nvSpPr>
          <p:spPr bwMode="auto">
            <a:xfrm>
              <a:off x="2581" y="1468"/>
              <a:ext cx="524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3" name="Line 59"/>
            <p:cNvSpPr>
              <a:spLocks noChangeShapeType="1"/>
            </p:cNvSpPr>
            <p:nvPr/>
          </p:nvSpPr>
          <p:spPr bwMode="auto">
            <a:xfrm>
              <a:off x="3105" y="1903"/>
              <a:ext cx="396" cy="2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4" name="Line 60"/>
            <p:cNvSpPr>
              <a:spLocks noChangeShapeType="1"/>
            </p:cNvSpPr>
            <p:nvPr/>
          </p:nvSpPr>
          <p:spPr bwMode="auto">
            <a:xfrm>
              <a:off x="3501" y="2343"/>
              <a:ext cx="109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5" name="Line 61"/>
            <p:cNvSpPr>
              <a:spLocks noChangeShapeType="1"/>
            </p:cNvSpPr>
            <p:nvPr/>
          </p:nvSpPr>
          <p:spPr bwMode="auto">
            <a:xfrm flipH="1">
              <a:off x="2581" y="2343"/>
              <a:ext cx="920" cy="6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6" name="Line 62"/>
            <p:cNvSpPr>
              <a:spLocks noChangeShapeType="1"/>
            </p:cNvSpPr>
            <p:nvPr/>
          </p:nvSpPr>
          <p:spPr bwMode="auto">
            <a:xfrm flipH="1">
              <a:off x="3105" y="2779"/>
              <a:ext cx="505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7" name="Line 63"/>
            <p:cNvSpPr>
              <a:spLocks noChangeShapeType="1"/>
            </p:cNvSpPr>
            <p:nvPr/>
          </p:nvSpPr>
          <p:spPr bwMode="auto">
            <a:xfrm>
              <a:off x="3610" y="2779"/>
              <a:ext cx="307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7328" name="Text Box 64"/>
            <p:cNvSpPr txBox="1">
              <a:spLocks noChangeArrowheads="1"/>
            </p:cNvSpPr>
            <p:nvPr/>
          </p:nvSpPr>
          <p:spPr bwMode="auto">
            <a:xfrm>
              <a:off x="2496" y="1248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S</a:t>
              </a:r>
              <a:endParaRPr lang="en-US"/>
            </a:p>
          </p:txBody>
        </p:sp>
        <p:sp>
          <p:nvSpPr>
            <p:cNvPr id="907329" name="Text Box 65"/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NP</a:t>
              </a:r>
              <a:endParaRPr lang="en-US"/>
            </a:p>
          </p:txBody>
        </p:sp>
        <p:sp>
          <p:nvSpPr>
            <p:cNvPr id="907330" name="Text Box 66"/>
            <p:cNvSpPr txBox="1">
              <a:spLocks noChangeArrowheads="1"/>
            </p:cNvSpPr>
            <p:nvPr/>
          </p:nvSpPr>
          <p:spPr bwMode="auto">
            <a:xfrm>
              <a:off x="2928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VP</a:t>
              </a:r>
              <a:endParaRPr lang="en-US"/>
            </a:p>
          </p:txBody>
        </p:sp>
        <p:sp>
          <p:nvSpPr>
            <p:cNvPr id="907331" name="Text Box 67"/>
            <p:cNvSpPr txBox="1">
              <a:spLocks noChangeArrowheads="1"/>
            </p:cNvSpPr>
            <p:nvPr/>
          </p:nvSpPr>
          <p:spPr bwMode="auto">
            <a:xfrm>
              <a:off x="3360" y="215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NP</a:t>
              </a:r>
              <a:endParaRPr lang="en-US"/>
            </a:p>
          </p:txBody>
        </p:sp>
        <p:sp>
          <p:nvSpPr>
            <p:cNvPr id="907332" name="Text Box 68"/>
            <p:cNvSpPr txBox="1">
              <a:spLocks noChangeArrowheads="1"/>
            </p:cNvSpPr>
            <p:nvPr/>
          </p:nvSpPr>
          <p:spPr bwMode="auto">
            <a:xfrm>
              <a:off x="1920" y="301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Verb</a:t>
              </a:r>
              <a:endParaRPr lang="en-US"/>
            </a:p>
          </p:txBody>
        </p:sp>
        <p:sp>
          <p:nvSpPr>
            <p:cNvPr id="907333" name="Text Box 69"/>
            <p:cNvSpPr txBox="1">
              <a:spLocks noChangeArrowheads="1"/>
            </p:cNvSpPr>
            <p:nvPr/>
          </p:nvSpPr>
          <p:spPr bwMode="auto">
            <a:xfrm>
              <a:off x="1536" y="301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Pro</a:t>
              </a:r>
              <a:endParaRPr lang="en-US"/>
            </a:p>
          </p:txBody>
        </p:sp>
        <p:sp>
          <p:nvSpPr>
            <p:cNvPr id="907334" name="Text Box 70"/>
            <p:cNvSpPr txBox="1">
              <a:spLocks noChangeArrowheads="1"/>
            </p:cNvSpPr>
            <p:nvPr/>
          </p:nvSpPr>
          <p:spPr bwMode="auto">
            <a:xfrm>
              <a:off x="3408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Nom</a:t>
              </a:r>
              <a:endParaRPr lang="en-US"/>
            </a:p>
          </p:txBody>
        </p:sp>
        <p:sp>
          <p:nvSpPr>
            <p:cNvPr id="907335" name="Text Box 71"/>
            <p:cNvSpPr txBox="1">
              <a:spLocks noChangeArrowheads="1"/>
            </p:cNvSpPr>
            <p:nvPr/>
          </p:nvSpPr>
          <p:spPr bwMode="auto">
            <a:xfrm>
              <a:off x="2400" y="301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Det</a:t>
              </a:r>
              <a:endParaRPr lang="en-US"/>
            </a:p>
          </p:txBody>
        </p:sp>
        <p:sp>
          <p:nvSpPr>
            <p:cNvPr id="907336" name="Text Box 72"/>
            <p:cNvSpPr txBox="1">
              <a:spLocks noChangeArrowheads="1"/>
            </p:cNvSpPr>
            <p:nvPr/>
          </p:nvSpPr>
          <p:spPr bwMode="auto">
            <a:xfrm>
              <a:off x="3648" y="301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Noun</a:t>
              </a:r>
              <a:endParaRPr lang="en-US"/>
            </a:p>
          </p:txBody>
        </p:sp>
        <p:sp>
          <p:nvSpPr>
            <p:cNvPr id="907337" name="Text Box 73"/>
            <p:cNvSpPr txBox="1">
              <a:spLocks noChangeArrowheads="1"/>
            </p:cNvSpPr>
            <p:nvPr/>
          </p:nvSpPr>
          <p:spPr bwMode="auto">
            <a:xfrm>
              <a:off x="2880" y="301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Noun</a:t>
              </a:r>
              <a:endParaRPr lang="en-US"/>
            </a:p>
          </p:txBody>
        </p:sp>
        <p:sp>
          <p:nvSpPr>
            <p:cNvPr id="907338" name="Text Box 74"/>
            <p:cNvSpPr txBox="1">
              <a:spLocks noChangeArrowheads="1"/>
            </p:cNvSpPr>
            <p:nvPr/>
          </p:nvSpPr>
          <p:spPr bwMode="auto">
            <a:xfrm>
              <a:off x="1632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I</a:t>
              </a:r>
              <a:endParaRPr lang="en-US"/>
            </a:p>
          </p:txBody>
        </p:sp>
        <p:sp>
          <p:nvSpPr>
            <p:cNvPr id="907339" name="Text Box 75"/>
            <p:cNvSpPr txBox="1">
              <a:spLocks noChangeArrowheads="1"/>
            </p:cNvSpPr>
            <p:nvPr/>
          </p:nvSpPr>
          <p:spPr bwMode="auto">
            <a:xfrm>
              <a:off x="1872" y="345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prefer</a:t>
              </a:r>
              <a:endParaRPr lang="en-US"/>
            </a:p>
          </p:txBody>
        </p:sp>
        <p:sp>
          <p:nvSpPr>
            <p:cNvPr id="907340" name="Text Box 76"/>
            <p:cNvSpPr txBox="1">
              <a:spLocks noChangeArrowheads="1"/>
            </p:cNvSpPr>
            <p:nvPr/>
          </p:nvSpPr>
          <p:spPr bwMode="auto">
            <a:xfrm>
              <a:off x="2832" y="345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morning</a:t>
              </a:r>
              <a:endParaRPr lang="en-US"/>
            </a:p>
          </p:txBody>
        </p:sp>
        <p:sp>
          <p:nvSpPr>
            <p:cNvPr id="907341" name="Text Box 77"/>
            <p:cNvSpPr txBox="1">
              <a:spLocks noChangeArrowheads="1"/>
            </p:cNvSpPr>
            <p:nvPr/>
          </p:nvSpPr>
          <p:spPr bwMode="auto">
            <a:xfrm>
              <a:off x="249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a</a:t>
              </a:r>
              <a:endParaRPr lang="en-US"/>
            </a:p>
          </p:txBody>
        </p:sp>
        <p:sp>
          <p:nvSpPr>
            <p:cNvPr id="907342" name="Text Box 78"/>
            <p:cNvSpPr txBox="1">
              <a:spLocks noChangeArrowheads="1"/>
            </p:cNvSpPr>
            <p:nvPr/>
          </p:nvSpPr>
          <p:spPr bwMode="auto">
            <a:xfrm>
              <a:off x="3744" y="345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flight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42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Parts of Speech</a:t>
            </a:r>
          </a:p>
          <a:p>
            <a:pPr lvl="1"/>
            <a:r>
              <a:rPr lang="en-US"/>
              <a:t>Basic syntactic/morphological categories that words belong to</a:t>
            </a:r>
          </a:p>
          <a:p>
            <a:r>
              <a:rPr lang="en-US"/>
              <a:t>Part of Speech tagging</a:t>
            </a:r>
          </a:p>
          <a:p>
            <a:pPr lvl="1"/>
            <a:r>
              <a:rPr lang="en-US"/>
              <a:t>Assigning parts of speech to all the words in a sentence</a:t>
            </a:r>
          </a:p>
          <a:p>
            <a:pPr>
              <a:buFont typeface="Wingding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2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more formally</a:t>
            </a:r>
          </a:p>
        </p:txBody>
      </p:sp>
      <p:sp>
        <p:nvSpPr>
          <p:cNvPr id="1073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/>
            <a:r>
              <a:rPr lang="en-US"/>
              <a:t>A context-free grammar has 4 parameters </a:t>
            </a:r>
          </a:p>
          <a:p>
            <a:pPr marL="533400" indent="-533400">
              <a:buFont typeface="Wingdings" charset="2"/>
              <a:buNone/>
            </a:pPr>
            <a:r>
              <a:rPr lang="en-US"/>
              <a:t>	(“is a 4-tuple”)</a:t>
            </a:r>
          </a:p>
          <a:p>
            <a:pPr marL="914400" lvl="1" indent="-457200">
              <a:buFont typeface="Arial" charset="0"/>
              <a:buAutoNum type="arabicParenR"/>
            </a:pPr>
            <a:r>
              <a:rPr lang="en-US"/>
              <a:t>A set of non-terminal symbols (“variables”) N</a:t>
            </a:r>
          </a:p>
          <a:p>
            <a:pPr marL="914400" lvl="1" indent="-457200">
              <a:buFont typeface="Arial" charset="0"/>
              <a:buAutoNum type="arabicParenR"/>
            </a:pPr>
            <a:endParaRPr lang="en-US"/>
          </a:p>
          <a:p>
            <a:pPr marL="914400" lvl="1" indent="-457200">
              <a:buFont typeface="Arial" charset="0"/>
              <a:buAutoNum type="arabicParenR"/>
            </a:pPr>
            <a:r>
              <a:rPr lang="en-US"/>
              <a:t>A set of terminal symbols </a:t>
            </a:r>
            <a:r>
              <a:rPr lang="en-US">
                <a:sym typeface="Symbol" charset="2"/>
              </a:rPr>
              <a:t> (disjoint from N)</a:t>
            </a:r>
          </a:p>
          <a:p>
            <a:pPr marL="914400" lvl="1" indent="-457200">
              <a:buFont typeface="Arial" charset="0"/>
              <a:buAutoNum type="arabicParenR"/>
            </a:pPr>
            <a:endParaRPr lang="en-US">
              <a:sym typeface="Symbol" charset="2"/>
            </a:endParaRPr>
          </a:p>
          <a:p>
            <a:pPr marL="914400" lvl="1" indent="-457200">
              <a:buFont typeface="Arial" charset="0"/>
              <a:buAutoNum type="arabicParenR"/>
            </a:pPr>
            <a:r>
              <a:rPr lang="en-US">
                <a:sym typeface="Symbol" charset="2"/>
              </a:rPr>
              <a:t>A set of productions P, each of the form</a:t>
            </a:r>
          </a:p>
          <a:p>
            <a:pPr marL="1295400" lvl="2" indent="-381000"/>
            <a:r>
              <a:rPr lang="en-US"/>
              <a:t>A -&gt; </a:t>
            </a:r>
            <a:r>
              <a:rPr lang="en-US">
                <a:sym typeface="Symbol" charset="2"/>
              </a:rPr>
              <a:t></a:t>
            </a:r>
          </a:p>
          <a:p>
            <a:pPr marL="1295400" lvl="2" indent="-381000"/>
            <a:r>
              <a:rPr lang="en-US"/>
              <a:t>Where A is a non-terminal and </a:t>
            </a:r>
            <a:r>
              <a:rPr lang="en-US">
                <a:sym typeface="Symbol" charset="2"/>
              </a:rPr>
              <a:t> is a string of symbols from the infinite set of strings (  N)*</a:t>
            </a:r>
          </a:p>
          <a:p>
            <a:pPr marL="1295400" lvl="2" indent="-381000"/>
            <a:endParaRPr lang="en-US">
              <a:sym typeface="Symbol" charset="2"/>
            </a:endParaRPr>
          </a:p>
          <a:p>
            <a:pPr marL="914400" lvl="1" indent="-457200">
              <a:buFont typeface="Arial" charset="0"/>
              <a:buAutoNum type="arabicParenR"/>
            </a:pPr>
            <a:r>
              <a:rPr lang="en-US">
                <a:sym typeface="Symbol" charset="2"/>
              </a:rPr>
              <a:t>A designated start symbol S</a:t>
            </a:r>
          </a:p>
        </p:txBody>
      </p:sp>
    </p:spTree>
    <p:extLst>
      <p:ext uri="{BB962C8B-B14F-4D97-AF65-F5344CB8AC3E}">
        <p14:creationId xmlns:p14="http://schemas.microsoft.com/office/powerpoint/2010/main" val="216303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CF language via </a:t>
            </a:r>
            <a:r>
              <a:rPr lang="en-US" b="1" dirty="0"/>
              <a:t>derivation</a:t>
            </a:r>
            <a:endParaRPr lang="en-US" dirty="0"/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766" y="990600"/>
            <a:ext cx="8915400" cy="5334000"/>
          </a:xfrm>
        </p:spPr>
        <p:txBody>
          <a:bodyPr>
            <a:normAutofit/>
          </a:bodyPr>
          <a:lstStyle/>
          <a:p>
            <a:pPr marL="533400" indent="-533400"/>
            <a:r>
              <a:rPr lang="en-US" sz="2000" dirty="0"/>
              <a:t>A string </a:t>
            </a:r>
            <a:r>
              <a:rPr lang="en-US" sz="2000" i="1" dirty="0"/>
              <a:t>A</a:t>
            </a:r>
            <a:r>
              <a:rPr lang="en-US" sz="2000" dirty="0"/>
              <a:t> derives a string </a:t>
            </a:r>
            <a:r>
              <a:rPr lang="en-US" sz="2000" i="1" dirty="0"/>
              <a:t>B</a:t>
            </a:r>
            <a:r>
              <a:rPr lang="en-US" sz="2000" dirty="0"/>
              <a:t> if </a:t>
            </a:r>
          </a:p>
          <a:p>
            <a:pPr marL="914400" lvl="1" indent="-457200"/>
            <a:r>
              <a:rPr lang="en-US" sz="2000" i="1" dirty="0"/>
              <a:t>A</a:t>
            </a:r>
            <a:r>
              <a:rPr lang="en-US" sz="2000" dirty="0"/>
              <a:t> can be rewritten as </a:t>
            </a:r>
            <a:r>
              <a:rPr lang="en-US" sz="2000" i="1" dirty="0"/>
              <a:t>B</a:t>
            </a:r>
            <a:r>
              <a:rPr lang="en-US" sz="2000" dirty="0"/>
              <a:t> via some series of rule applications</a:t>
            </a:r>
          </a:p>
          <a:p>
            <a:pPr marL="533400" indent="-533400"/>
            <a:r>
              <a:rPr lang="en-US" sz="2000" dirty="0"/>
              <a:t>More formally:</a:t>
            </a:r>
          </a:p>
          <a:p>
            <a:pPr marL="914400" lvl="1" indent="-457200"/>
            <a:r>
              <a:rPr lang="en-US" sz="2000" dirty="0"/>
              <a:t>If A -&gt; </a:t>
            </a:r>
            <a:r>
              <a:rPr lang="en-US" sz="2000" dirty="0">
                <a:sym typeface="Symbol" charset="2"/>
              </a:rPr>
              <a:t> </a:t>
            </a:r>
            <a:r>
              <a:rPr lang="en-US" sz="2000" dirty="0"/>
              <a:t>is a production of P</a:t>
            </a:r>
          </a:p>
          <a:p>
            <a:pPr marL="914400" lvl="1" indent="-457200"/>
            <a:r>
              <a:rPr lang="en-US" sz="2000" dirty="0">
                <a:sym typeface="Symbol" charset="2"/>
              </a:rPr>
              <a:t></a:t>
            </a:r>
            <a:r>
              <a:rPr lang="en-US" sz="2000" dirty="0"/>
              <a:t> and </a:t>
            </a:r>
            <a:r>
              <a:rPr lang="en-US" sz="2000" dirty="0">
                <a:sym typeface="Symbol" charset="2"/>
              </a:rPr>
              <a:t> </a:t>
            </a:r>
            <a:r>
              <a:rPr lang="en-US" sz="2000" dirty="0"/>
              <a:t>are any strings in the set </a:t>
            </a:r>
            <a:r>
              <a:rPr lang="en-US" sz="2000" dirty="0">
                <a:sym typeface="Symbol" charset="2"/>
              </a:rPr>
              <a:t>(  N)*</a:t>
            </a:r>
          </a:p>
          <a:p>
            <a:pPr marL="914400" lvl="1" indent="-457200"/>
            <a:r>
              <a:rPr lang="en-US" sz="2000" dirty="0"/>
              <a:t>Then we say that </a:t>
            </a:r>
          </a:p>
          <a:p>
            <a:pPr marL="1295400" lvl="2" indent="-381000"/>
            <a:r>
              <a:rPr lang="en-US" sz="2000" dirty="0">
                <a:sym typeface="Symbol" charset="2"/>
              </a:rPr>
              <a:t></a:t>
            </a:r>
            <a:r>
              <a:rPr lang="en-US" sz="2000" dirty="0"/>
              <a:t>A</a:t>
            </a:r>
            <a:r>
              <a:rPr lang="en-US" sz="2000" dirty="0">
                <a:sym typeface="Symbol" charset="2"/>
              </a:rPr>
              <a:t></a:t>
            </a:r>
            <a:r>
              <a:rPr lang="en-US" sz="2000" dirty="0"/>
              <a:t> directly derives </a:t>
            </a:r>
            <a:r>
              <a:rPr lang="en-US" sz="2000" dirty="0">
                <a:sym typeface="Symbol" charset="2"/>
              </a:rPr>
              <a:t>  or </a:t>
            </a:r>
            <a:r>
              <a:rPr lang="en-US" sz="2000" dirty="0"/>
              <a:t>A</a:t>
            </a:r>
            <a:r>
              <a:rPr lang="en-US" sz="2000" dirty="0">
                <a:sym typeface="Symbol" charset="2"/>
              </a:rPr>
              <a:t>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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</a:t>
            </a:r>
          </a:p>
          <a:p>
            <a:pPr marL="914400" lvl="1" indent="-457200"/>
            <a:r>
              <a:rPr lang="en-US" sz="2000" dirty="0"/>
              <a:t>Derivation is a generalization of direct derivation</a:t>
            </a:r>
          </a:p>
          <a:p>
            <a:pPr marL="914400" lvl="1" indent="-457200"/>
            <a:r>
              <a:rPr lang="en-US" sz="2000" dirty="0"/>
              <a:t>Let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, 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, … </a:t>
            </a:r>
            <a:r>
              <a:rPr lang="en-US" sz="2000" baseline="-25000" dirty="0">
                <a:sym typeface="Symbol" charset="2"/>
              </a:rPr>
              <a:t>m</a:t>
            </a:r>
            <a:r>
              <a:rPr lang="en-US" sz="2000" dirty="0">
                <a:sym typeface="Symbol" charset="2"/>
              </a:rPr>
              <a:t> be strings in (  N)*, m&gt;= 1, </a:t>
            </a:r>
            <a:r>
              <a:rPr lang="en-US" sz="2000" dirty="0" err="1">
                <a:sym typeface="Symbol" charset="2"/>
              </a:rPr>
              <a:t>s.t.</a:t>
            </a:r>
            <a:endParaRPr lang="en-US" sz="2000" dirty="0"/>
          </a:p>
          <a:p>
            <a:pPr marL="1295400" lvl="2" indent="-381000"/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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, 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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3</a:t>
            </a:r>
            <a:r>
              <a:rPr lang="en-US" sz="2000" dirty="0">
                <a:sym typeface="Symbol" charset="2"/>
              </a:rPr>
              <a:t>… </a:t>
            </a:r>
            <a:r>
              <a:rPr lang="en-US" sz="2000" baseline="-25000" dirty="0">
                <a:sym typeface="Symbol" charset="2"/>
              </a:rPr>
              <a:t>m-1</a:t>
            </a:r>
            <a:r>
              <a:rPr lang="en-US" sz="2000" dirty="0">
                <a:sym typeface="Symbol" charset="2"/>
              </a:rPr>
              <a:t>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m</a:t>
            </a:r>
            <a:r>
              <a:rPr lang="en-US" sz="2000" dirty="0">
                <a:sym typeface="Symbol" charset="2"/>
              </a:rPr>
              <a:t>     </a:t>
            </a:r>
          </a:p>
          <a:p>
            <a:pPr marL="1295400" lvl="2" indent="-381000"/>
            <a:r>
              <a:rPr lang="en-US" sz="2000" dirty="0"/>
              <a:t>We say that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derives </a:t>
            </a:r>
            <a:r>
              <a:rPr lang="en-US" sz="2000" baseline="-25000" dirty="0">
                <a:sym typeface="Symbol" charset="2"/>
              </a:rPr>
              <a:t>m</a:t>
            </a:r>
            <a:r>
              <a:rPr lang="en-US" sz="2000" dirty="0">
                <a:sym typeface="Symbol" charset="2"/>
              </a:rPr>
              <a:t> or 1*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aseline="-25000" dirty="0">
                <a:sym typeface="Symbol" charset="2"/>
              </a:rPr>
              <a:t>m</a:t>
            </a:r>
          </a:p>
          <a:p>
            <a:pPr marL="914400" lvl="1" indent="-457200"/>
            <a:r>
              <a:rPr lang="en-US" sz="2000" dirty="0">
                <a:sym typeface="Symbol" charset="2"/>
              </a:rPr>
              <a:t>We then formally define language L</a:t>
            </a:r>
            <a:r>
              <a:rPr lang="en-US" sz="2000" baseline="-25000" dirty="0">
                <a:sym typeface="Symbol" charset="2"/>
              </a:rPr>
              <a:t>G</a:t>
            </a:r>
            <a:r>
              <a:rPr lang="en-US" sz="2000" dirty="0">
                <a:sym typeface="Symbol" charset="2"/>
              </a:rPr>
              <a:t> generated by grammar G</a:t>
            </a:r>
          </a:p>
          <a:p>
            <a:pPr marL="1295400" lvl="2" indent="-381000"/>
            <a:r>
              <a:rPr lang="en-US" sz="2000" dirty="0">
                <a:sym typeface="Symbol" charset="2"/>
              </a:rPr>
              <a:t>A set of strings composed of terminal symbols derived from S</a:t>
            </a:r>
          </a:p>
          <a:p>
            <a:pPr marL="1295400" lvl="2" indent="-381000"/>
            <a:r>
              <a:rPr lang="en-US" sz="2000" dirty="0">
                <a:sym typeface="Symbol" charset="2"/>
              </a:rPr>
              <a:t>L</a:t>
            </a:r>
            <a:r>
              <a:rPr lang="en-US" sz="2000" baseline="-25000" dirty="0">
                <a:sym typeface="Symbol" charset="2"/>
              </a:rPr>
              <a:t>G</a:t>
            </a:r>
            <a:r>
              <a:rPr lang="en-US" sz="2000" dirty="0">
                <a:sym typeface="Symbol" charset="2"/>
              </a:rPr>
              <a:t> = {w | w is in * and S * w}</a:t>
            </a:r>
          </a:p>
        </p:txBody>
      </p:sp>
    </p:spTree>
    <p:extLst>
      <p:ext uri="{BB962C8B-B14F-4D97-AF65-F5344CB8AC3E}">
        <p14:creationId xmlns:p14="http://schemas.microsoft.com/office/powerpoint/2010/main" val="55149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Parsing is the process of taking a string and a grammar and returning a (many?) parse tree(s) for that string</a:t>
            </a:r>
          </a:p>
        </p:txBody>
      </p:sp>
    </p:spTree>
    <p:extLst>
      <p:ext uri="{BB962C8B-B14F-4D97-AF65-F5344CB8AC3E}">
        <p14:creationId xmlns:p14="http://schemas.microsoft.com/office/powerpoint/2010/main" val="69654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0" y="304800"/>
            <a:ext cx="8914746" cy="626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77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" y="381000"/>
            <a:ext cx="9067410" cy="608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0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1999"/>
            <a:ext cx="8811402" cy="521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715000"/>
            <a:ext cx="843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Note-   Aux: auxiliary verb</a:t>
            </a:r>
          </a:p>
        </p:txBody>
      </p:sp>
    </p:spTree>
    <p:extLst>
      <p:ext uri="{BB962C8B-B14F-4D97-AF65-F5344CB8AC3E}">
        <p14:creationId xmlns:p14="http://schemas.microsoft.com/office/powerpoint/2010/main" val="423976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Sentence Level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Wh</a:t>
            </a:r>
            <a:r>
              <a:rPr lang="en-US" sz="2400" dirty="0"/>
              <a:t>- structure types:  </a:t>
            </a:r>
          </a:p>
          <a:p>
            <a:r>
              <a:rPr lang="en-US" sz="2400" b="1" dirty="0"/>
              <a:t>wh-subject-question structure </a:t>
            </a:r>
          </a:p>
          <a:p>
            <a:r>
              <a:rPr lang="en-US" sz="2400" b="1" dirty="0"/>
              <a:t>wh-non-subject question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90737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482361" cy="552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891" y="5596467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b="1" dirty="0" err="1"/>
              <a:t>wh</a:t>
            </a:r>
            <a:r>
              <a:rPr lang="en-US" b="1" dirty="0"/>
              <a:t>- </a:t>
            </a:r>
            <a:r>
              <a:rPr lang="en-US" dirty="0"/>
              <a:t>structures: named because one of their constituents is a </a:t>
            </a:r>
            <a:r>
              <a:rPr lang="en-US" b="1" dirty="0" err="1"/>
              <a:t>wh</a:t>
            </a:r>
            <a:r>
              <a:rPr lang="en-US" b="1" dirty="0"/>
              <a:t>-phrase</a:t>
            </a:r>
            <a:r>
              <a:rPr lang="en-US" dirty="0"/>
              <a:t>, one that includes a </a:t>
            </a:r>
            <a:r>
              <a:rPr lang="en-US" b="1" dirty="0" err="1"/>
              <a:t>wh</a:t>
            </a:r>
            <a:r>
              <a:rPr lang="en-US" b="1" dirty="0"/>
              <a:t>-word </a:t>
            </a:r>
            <a:r>
              <a:rPr lang="en-US" dirty="0"/>
              <a:t>(</a:t>
            </a:r>
            <a:r>
              <a:rPr lang="en-US" i="1" dirty="0"/>
              <a:t>who, whose, when, where, what, which, how, why</a:t>
            </a:r>
            <a:r>
              <a:rPr lang="en-US" dirty="0"/>
              <a:t>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Sentence Level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Wh</a:t>
            </a:r>
            <a:r>
              <a:rPr lang="en-US" sz="2400" dirty="0"/>
              <a:t>- structure types:  </a:t>
            </a:r>
          </a:p>
          <a:p>
            <a:r>
              <a:rPr lang="en-US" sz="2400" b="1" dirty="0" err="1"/>
              <a:t>wh</a:t>
            </a:r>
            <a:r>
              <a:rPr lang="en-US" sz="2400" b="1" dirty="0"/>
              <a:t>-non-subject question structure</a:t>
            </a:r>
            <a:endParaRPr lang="en-US" sz="2400" dirty="0"/>
          </a:p>
          <a:p>
            <a:r>
              <a:rPr lang="en-US" sz="2400" dirty="0"/>
              <a:t>In the </a:t>
            </a:r>
            <a:r>
              <a:rPr lang="en-US" sz="2400" dirty="0" err="1"/>
              <a:t>wh</a:t>
            </a:r>
            <a:r>
              <a:rPr lang="en-US" sz="2400" dirty="0"/>
              <a:t>-non-subject question structure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wh</a:t>
            </a:r>
            <a:r>
              <a:rPr lang="en-US" sz="2000" dirty="0"/>
              <a:t>-phrase is not the subject of the sentence </a:t>
            </a:r>
          </a:p>
          <a:p>
            <a:pPr lvl="1"/>
            <a:r>
              <a:rPr lang="en-US" sz="2000" dirty="0"/>
              <a:t>and so the sentence includes another subject</a:t>
            </a:r>
          </a:p>
          <a:p>
            <a:r>
              <a:rPr lang="en-US" sz="2400" dirty="0"/>
              <a:t>In these types of sentences the auxiliary appears before the subject </a:t>
            </a:r>
            <a:r>
              <a:rPr lang="en-US" sz="2400" i="1" dirty="0"/>
              <a:t>NP</a:t>
            </a:r>
            <a:r>
              <a:rPr lang="en-US" sz="2400" dirty="0"/>
              <a:t>, just as in the yes-no-question structures </a:t>
            </a:r>
          </a:p>
          <a:p>
            <a:endParaRPr lang="en-US" sz="2400" dirty="0"/>
          </a:p>
          <a:p>
            <a:r>
              <a:rPr lang="en-US" sz="2400" dirty="0"/>
              <a:t>Yes-no question structure: S -&gt; Aux NP VP</a:t>
            </a:r>
          </a:p>
          <a:p>
            <a:r>
              <a:rPr lang="en-US" sz="2400" dirty="0" err="1"/>
              <a:t>wh</a:t>
            </a:r>
            <a:r>
              <a:rPr lang="en-US" sz="2400" dirty="0"/>
              <a:t>-non-subject question structure : S -&gt; </a:t>
            </a:r>
            <a:r>
              <a:rPr lang="en-US" sz="2400" dirty="0" err="1"/>
              <a:t>Wh</a:t>
            </a:r>
            <a:r>
              <a:rPr lang="en-US" sz="2400" dirty="0"/>
              <a:t>-NP Aux NP VP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1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Sentence-Types: Summary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029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Declaratives:  </a:t>
            </a:r>
            <a:r>
              <a:rPr lang="en-US" dirty="0">
                <a:solidFill>
                  <a:srgbClr val="008000"/>
                </a:solidFill>
              </a:rPr>
              <a:t>A plane left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A50021"/>
                </a:solidFill>
              </a:rPr>
              <a:t>S -&gt; NP VP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endParaRPr lang="en-US" i="1" dirty="0">
              <a:solidFill>
                <a:srgbClr val="A5002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Imperatives:   </a:t>
            </a:r>
            <a:r>
              <a:rPr lang="en-US" dirty="0">
                <a:solidFill>
                  <a:srgbClr val="008000"/>
                </a:solidFill>
              </a:rPr>
              <a:t>Leave!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A50021"/>
                </a:solidFill>
              </a:rPr>
              <a:t>S -&gt; VP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endParaRPr lang="en-US" i="1" dirty="0">
              <a:solidFill>
                <a:srgbClr val="A5002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Yes-No Questions: </a:t>
            </a:r>
            <a:r>
              <a:rPr lang="en-US" dirty="0">
                <a:solidFill>
                  <a:srgbClr val="008000"/>
                </a:solidFill>
              </a:rPr>
              <a:t>Did the plane leave?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A50021"/>
                </a:solidFill>
              </a:rPr>
              <a:t>S -&gt; Aux NP VP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endParaRPr lang="en-US" i="1" dirty="0">
              <a:solidFill>
                <a:srgbClr val="A5002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 Questions:  </a:t>
            </a:r>
            <a:r>
              <a:rPr lang="en-US" b="1" dirty="0"/>
              <a:t>wh-subject-question structure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What airlines fly from Burbank to Denver? </a:t>
            </a:r>
            <a:endParaRPr lang="en-US" i="1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A50021"/>
                </a:solidFill>
              </a:rPr>
              <a:t>S-&gt; </a:t>
            </a:r>
            <a:r>
              <a:rPr lang="en-US" i="1" dirty="0" err="1">
                <a:solidFill>
                  <a:srgbClr val="A50021"/>
                </a:solidFill>
              </a:rPr>
              <a:t>Wh</a:t>
            </a:r>
            <a:r>
              <a:rPr lang="en-US" i="1" dirty="0">
                <a:solidFill>
                  <a:srgbClr val="A50021"/>
                </a:solidFill>
              </a:rPr>
              <a:t>-NP VP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Wh Questions: </a:t>
            </a:r>
            <a:r>
              <a:rPr lang="en-US" b="1" dirty="0"/>
              <a:t>wh-non-subject question structure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When did the plane leave?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A50021"/>
                </a:solidFill>
              </a:rPr>
              <a:t>S -&gt; </a:t>
            </a:r>
            <a:r>
              <a:rPr lang="en-US" i="1" dirty="0" err="1">
                <a:solidFill>
                  <a:srgbClr val="A50021"/>
                </a:solidFill>
              </a:rPr>
              <a:t>Wh</a:t>
            </a:r>
            <a:r>
              <a:rPr lang="en-US" i="1" dirty="0">
                <a:solidFill>
                  <a:srgbClr val="A50021"/>
                </a:solidFill>
              </a:rPr>
              <a:t>-NP Aux NP VP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6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1143000"/>
          </a:xfrm>
        </p:spPr>
        <p:txBody>
          <a:bodyPr/>
          <a:lstStyle/>
          <a:p>
            <a:r>
              <a:rPr lang="en-US" dirty="0"/>
              <a:t>Outline for Grammar/Parsing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Panini's grammar of Sanskrit was written over two thousand years ago, and is still referenced today in teaching Sanskrit. </a:t>
            </a:r>
          </a:p>
          <a:p>
            <a:pPr>
              <a:lnSpc>
                <a:spcPct val="90000"/>
              </a:lnSpc>
            </a:pPr>
            <a:r>
              <a:rPr lang="en-US" dirty="0"/>
              <a:t>Context-Free Grammars and Constituency</a:t>
            </a:r>
          </a:p>
          <a:p>
            <a:pPr>
              <a:lnSpc>
                <a:spcPct val="90000"/>
              </a:lnSpc>
            </a:pPr>
            <a:r>
              <a:rPr lang="en-US" dirty="0"/>
              <a:t>Some common CFG phenomena for English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Sentence-level constructions</a:t>
            </a:r>
          </a:p>
          <a:p>
            <a:pPr>
              <a:lnSpc>
                <a:spcPct val="90000"/>
              </a:lnSpc>
            </a:pPr>
            <a:r>
              <a:rPr lang="en-US" dirty="0"/>
              <a:t>Top-down and Bottom-up Parsing</a:t>
            </a:r>
          </a:p>
          <a:p>
            <a:pPr>
              <a:lnSpc>
                <a:spcPct val="90000"/>
              </a:lnSpc>
            </a:pPr>
            <a:r>
              <a:rPr lang="en-US" dirty="0"/>
              <a:t>Dynamic Programming Parsing</a:t>
            </a:r>
          </a:p>
        </p:txBody>
      </p:sp>
    </p:spTree>
    <p:extLst>
      <p:ext uri="{BB962C8B-B14F-4D97-AF65-F5344CB8AC3E}">
        <p14:creationId xmlns:p14="http://schemas.microsoft.com/office/powerpoint/2010/main" val="7490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9" y="201094"/>
            <a:ext cx="8312781" cy="621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70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Clauses and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S </a:t>
            </a:r>
            <a:r>
              <a:rPr lang="en-US" sz="2400" dirty="0"/>
              <a:t>rules are intended to account for entire sentences that stand alone as fundamental units of discourse. </a:t>
            </a:r>
          </a:p>
          <a:p>
            <a:r>
              <a:rPr lang="en-US" sz="2400" i="1" dirty="0"/>
              <a:t>S </a:t>
            </a:r>
            <a:r>
              <a:rPr lang="en-US" sz="2400" dirty="0"/>
              <a:t>can also occur on the right-hand side of grammar rules and hence can be embedded within larger sentences </a:t>
            </a:r>
          </a:p>
          <a:p>
            <a:r>
              <a:rPr lang="en-US" sz="2400" i="1" dirty="0"/>
              <a:t>S </a:t>
            </a:r>
            <a:r>
              <a:rPr lang="en-US" sz="2400" dirty="0"/>
              <a:t>is a node of the parse tree below which the main verb of the </a:t>
            </a:r>
            <a:r>
              <a:rPr lang="en-US" sz="2400" i="1" dirty="0"/>
              <a:t>S </a:t>
            </a:r>
            <a:r>
              <a:rPr lang="en-US" sz="2400" dirty="0"/>
              <a:t>has all of its </a:t>
            </a:r>
            <a:r>
              <a:rPr lang="en-US" sz="2400" b="1" dirty="0"/>
              <a:t>arguments</a:t>
            </a:r>
            <a:r>
              <a:rPr lang="en-US" sz="2400" dirty="0"/>
              <a:t>. </a:t>
            </a:r>
          </a:p>
          <a:p>
            <a:r>
              <a:rPr lang="en-US" sz="2400" dirty="0"/>
              <a:t>illustration from the tree:  </a:t>
            </a:r>
            <a:r>
              <a:rPr lang="en-US" sz="2400" i="1" dirty="0"/>
              <a:t>I prefer a morning flight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3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01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Clauses and Sentences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048000" y="715870"/>
            <a:ext cx="4419600" cy="3902075"/>
            <a:chOff x="1536" y="1248"/>
            <a:chExt cx="2784" cy="2458"/>
          </a:xfrm>
        </p:grpSpPr>
        <p:sp>
          <p:nvSpPr>
            <p:cNvPr id="5" name="Line 50"/>
            <p:cNvSpPr>
              <a:spLocks noChangeShapeType="1"/>
            </p:cNvSpPr>
            <p:nvPr/>
          </p:nvSpPr>
          <p:spPr bwMode="auto">
            <a:xfrm>
              <a:off x="1717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1"/>
            <p:cNvSpPr>
              <a:spLocks noChangeShapeType="1"/>
            </p:cNvSpPr>
            <p:nvPr/>
          </p:nvSpPr>
          <p:spPr bwMode="auto">
            <a:xfrm>
              <a:off x="215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2"/>
            <p:cNvSpPr>
              <a:spLocks noChangeShapeType="1"/>
            </p:cNvSpPr>
            <p:nvPr/>
          </p:nvSpPr>
          <p:spPr bwMode="auto">
            <a:xfrm>
              <a:off x="2589" y="3219"/>
              <a:ext cx="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3105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>
              <a:off x="391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1717" y="1903"/>
              <a:ext cx="1" cy="1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 flipH="1">
              <a:off x="2149" y="1903"/>
              <a:ext cx="956" cy="1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 flipH="1">
              <a:off x="1721" y="1468"/>
              <a:ext cx="860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2581" y="1468"/>
              <a:ext cx="524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3105" y="1903"/>
              <a:ext cx="396" cy="2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3501" y="2343"/>
              <a:ext cx="109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 flipH="1">
              <a:off x="2581" y="2343"/>
              <a:ext cx="920" cy="6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2"/>
            <p:cNvSpPr>
              <a:spLocks noChangeShapeType="1"/>
            </p:cNvSpPr>
            <p:nvPr/>
          </p:nvSpPr>
          <p:spPr bwMode="auto">
            <a:xfrm flipH="1">
              <a:off x="3105" y="2779"/>
              <a:ext cx="505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>
              <a:off x="3610" y="2779"/>
              <a:ext cx="307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>
              <a:off x="2496" y="1248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S</a:t>
              </a:r>
              <a:endParaRPr lang="en-US" dirty="0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NP</a:t>
              </a:r>
              <a:endParaRPr lang="en-US"/>
            </a:p>
          </p:txBody>
        </p:sp>
        <p:sp>
          <p:nvSpPr>
            <p:cNvPr id="21" name="Text Box 66"/>
            <p:cNvSpPr txBox="1">
              <a:spLocks noChangeArrowheads="1"/>
            </p:cNvSpPr>
            <p:nvPr/>
          </p:nvSpPr>
          <p:spPr bwMode="auto">
            <a:xfrm>
              <a:off x="2928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VP</a:t>
              </a:r>
              <a:endParaRPr lang="en-US" dirty="0"/>
            </a:p>
          </p:txBody>
        </p:sp>
        <p:sp>
          <p:nvSpPr>
            <p:cNvPr id="22" name="Text Box 67"/>
            <p:cNvSpPr txBox="1">
              <a:spLocks noChangeArrowheads="1"/>
            </p:cNvSpPr>
            <p:nvPr/>
          </p:nvSpPr>
          <p:spPr bwMode="auto">
            <a:xfrm>
              <a:off x="3360" y="215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NP</a:t>
              </a:r>
              <a:endParaRPr lang="en-US"/>
            </a:p>
          </p:txBody>
        </p:sp>
        <p:sp>
          <p:nvSpPr>
            <p:cNvPr id="23" name="Text Box 68"/>
            <p:cNvSpPr txBox="1">
              <a:spLocks noChangeArrowheads="1"/>
            </p:cNvSpPr>
            <p:nvPr/>
          </p:nvSpPr>
          <p:spPr bwMode="auto">
            <a:xfrm>
              <a:off x="1920" y="301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Verb</a:t>
              </a:r>
              <a:endParaRPr lang="en-US"/>
            </a:p>
          </p:txBody>
        </p:sp>
        <p:sp>
          <p:nvSpPr>
            <p:cNvPr id="24" name="Text Box 69"/>
            <p:cNvSpPr txBox="1">
              <a:spLocks noChangeArrowheads="1"/>
            </p:cNvSpPr>
            <p:nvPr/>
          </p:nvSpPr>
          <p:spPr bwMode="auto">
            <a:xfrm>
              <a:off x="1536" y="301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Pro</a:t>
              </a:r>
              <a:endParaRPr lang="en-US"/>
            </a:p>
          </p:txBody>
        </p:sp>
        <p:sp>
          <p:nvSpPr>
            <p:cNvPr id="25" name="Text Box 70"/>
            <p:cNvSpPr txBox="1">
              <a:spLocks noChangeArrowheads="1"/>
            </p:cNvSpPr>
            <p:nvPr/>
          </p:nvSpPr>
          <p:spPr bwMode="auto">
            <a:xfrm>
              <a:off x="3408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Nom</a:t>
              </a:r>
              <a:endParaRPr lang="en-US"/>
            </a:p>
          </p:txBody>
        </p:sp>
        <p:sp>
          <p:nvSpPr>
            <p:cNvPr id="26" name="Text Box 71"/>
            <p:cNvSpPr txBox="1">
              <a:spLocks noChangeArrowheads="1"/>
            </p:cNvSpPr>
            <p:nvPr/>
          </p:nvSpPr>
          <p:spPr bwMode="auto">
            <a:xfrm>
              <a:off x="2400" y="301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Det</a:t>
              </a:r>
              <a:endParaRPr lang="en-US"/>
            </a:p>
          </p:txBody>
        </p:sp>
        <p:sp>
          <p:nvSpPr>
            <p:cNvPr id="27" name="Text Box 72"/>
            <p:cNvSpPr txBox="1">
              <a:spLocks noChangeArrowheads="1"/>
            </p:cNvSpPr>
            <p:nvPr/>
          </p:nvSpPr>
          <p:spPr bwMode="auto">
            <a:xfrm>
              <a:off x="3648" y="301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Noun</a:t>
              </a:r>
              <a:endParaRPr lang="en-US"/>
            </a:p>
          </p:txBody>
        </p:sp>
        <p:sp>
          <p:nvSpPr>
            <p:cNvPr id="28" name="Text Box 73"/>
            <p:cNvSpPr txBox="1">
              <a:spLocks noChangeArrowheads="1"/>
            </p:cNvSpPr>
            <p:nvPr/>
          </p:nvSpPr>
          <p:spPr bwMode="auto">
            <a:xfrm>
              <a:off x="2880" y="301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Noun</a:t>
              </a:r>
              <a:endParaRPr lang="en-US"/>
            </a:p>
          </p:txBody>
        </p:sp>
        <p:sp>
          <p:nvSpPr>
            <p:cNvPr id="29" name="Text Box 74"/>
            <p:cNvSpPr txBox="1">
              <a:spLocks noChangeArrowheads="1"/>
            </p:cNvSpPr>
            <p:nvPr/>
          </p:nvSpPr>
          <p:spPr bwMode="auto">
            <a:xfrm>
              <a:off x="1632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I</a:t>
              </a:r>
              <a:endParaRPr lang="en-US"/>
            </a:p>
          </p:txBody>
        </p:sp>
        <p:sp>
          <p:nvSpPr>
            <p:cNvPr id="30" name="Text Box 75"/>
            <p:cNvSpPr txBox="1">
              <a:spLocks noChangeArrowheads="1"/>
            </p:cNvSpPr>
            <p:nvPr/>
          </p:nvSpPr>
          <p:spPr bwMode="auto">
            <a:xfrm>
              <a:off x="1872" y="345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prefer</a:t>
              </a:r>
              <a:endParaRPr lang="en-US"/>
            </a:p>
          </p:txBody>
        </p:sp>
        <p:sp>
          <p:nvSpPr>
            <p:cNvPr id="31" name="Text Box 76"/>
            <p:cNvSpPr txBox="1">
              <a:spLocks noChangeArrowheads="1"/>
            </p:cNvSpPr>
            <p:nvPr/>
          </p:nvSpPr>
          <p:spPr bwMode="auto">
            <a:xfrm>
              <a:off x="2832" y="345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morning</a:t>
              </a:r>
              <a:endParaRPr lang="en-US"/>
            </a:p>
          </p:txBody>
        </p:sp>
        <p:sp>
          <p:nvSpPr>
            <p:cNvPr id="32" name="Text Box 77"/>
            <p:cNvSpPr txBox="1">
              <a:spLocks noChangeArrowheads="1"/>
            </p:cNvSpPr>
            <p:nvPr/>
          </p:nvSpPr>
          <p:spPr bwMode="auto">
            <a:xfrm>
              <a:off x="249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a</a:t>
              </a:r>
              <a:endParaRPr lang="en-US"/>
            </a:p>
          </p:txBody>
        </p:sp>
        <p:sp>
          <p:nvSpPr>
            <p:cNvPr id="33" name="Text Box 78"/>
            <p:cNvSpPr txBox="1">
              <a:spLocks noChangeArrowheads="1"/>
            </p:cNvSpPr>
            <p:nvPr/>
          </p:nvSpPr>
          <p:spPr bwMode="auto">
            <a:xfrm>
              <a:off x="3744" y="345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flight</a:t>
              </a:r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80851" y="5030832"/>
            <a:ext cx="8648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Illustration from the tree:  </a:t>
            </a:r>
            <a:r>
              <a:rPr lang="en-US" i="1" dirty="0">
                <a:solidFill>
                  <a:srgbClr val="00B0F0"/>
                </a:solidFill>
              </a:rPr>
              <a:t>I prefer a morning flight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verb </a:t>
            </a:r>
            <a:r>
              <a:rPr lang="en-US" i="1" dirty="0"/>
              <a:t>prefer </a:t>
            </a:r>
            <a:r>
              <a:rPr lang="en-US" dirty="0"/>
              <a:t>has two arguments: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 the subject </a:t>
            </a:r>
            <a:r>
              <a:rPr lang="en-US" i="1" dirty="0"/>
              <a:t>I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object </a:t>
            </a:r>
            <a:r>
              <a:rPr lang="en-US" i="1" dirty="0"/>
              <a:t>a morning flight</a:t>
            </a:r>
            <a:r>
              <a:rPr lang="en-U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One of the arguments appears below the </a:t>
            </a:r>
            <a:r>
              <a:rPr lang="en-US" i="1" dirty="0"/>
              <a:t>VP </a:t>
            </a:r>
            <a:r>
              <a:rPr lang="en-US" dirty="0"/>
              <a:t>node, but the other one, the subject </a:t>
            </a:r>
            <a:r>
              <a:rPr lang="en-US" i="1" dirty="0"/>
              <a:t>NP</a:t>
            </a:r>
            <a:r>
              <a:rPr lang="en-US" dirty="0"/>
              <a:t>, appears below the </a:t>
            </a:r>
            <a:r>
              <a:rPr lang="en-US" i="1" dirty="0"/>
              <a:t>S </a:t>
            </a:r>
            <a:r>
              <a:rPr lang="en-US" dirty="0"/>
              <a:t>node </a:t>
            </a:r>
          </a:p>
        </p:txBody>
      </p:sp>
    </p:spTree>
    <p:extLst>
      <p:ext uri="{BB962C8B-B14F-4D97-AF65-F5344CB8AC3E}">
        <p14:creationId xmlns:p14="http://schemas.microsoft.com/office/powerpoint/2010/main" val="1581894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Constituents (English)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Sentences</a:t>
            </a:r>
          </a:p>
          <a:p>
            <a:r>
              <a:rPr lang="en-US"/>
              <a:t>Noun phrases</a:t>
            </a:r>
          </a:p>
          <a:p>
            <a:r>
              <a:rPr lang="en-US"/>
              <a:t>Verb phrases</a:t>
            </a:r>
          </a:p>
          <a:p>
            <a:r>
              <a:rPr lang="en-US"/>
              <a:t>Prepositional phrases</a:t>
            </a:r>
          </a:p>
        </p:txBody>
      </p:sp>
    </p:spTree>
    <p:extLst>
      <p:ext uri="{BB962C8B-B14F-4D97-AF65-F5344CB8AC3E}">
        <p14:creationId xmlns:p14="http://schemas.microsoft.com/office/powerpoint/2010/main" val="184274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NP -&gt; Pronoun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A50021"/>
                </a:solidFill>
              </a:rPr>
              <a:t>I</a:t>
            </a:r>
            <a:r>
              <a:rPr lang="en-US" sz="1800"/>
              <a:t> came, </a:t>
            </a:r>
            <a:r>
              <a:rPr lang="en-US" sz="1800">
                <a:solidFill>
                  <a:srgbClr val="A50021"/>
                </a:solidFill>
              </a:rPr>
              <a:t>you</a:t>
            </a:r>
            <a:r>
              <a:rPr lang="en-US" sz="1800"/>
              <a:t> saw </a:t>
            </a:r>
            <a:r>
              <a:rPr lang="en-US" sz="1800">
                <a:solidFill>
                  <a:srgbClr val="A50021"/>
                </a:solidFill>
              </a:rPr>
              <a:t>it</a:t>
            </a:r>
            <a:r>
              <a:rPr lang="en-US" sz="1800"/>
              <a:t>, </a:t>
            </a:r>
            <a:r>
              <a:rPr lang="en-US" sz="1800">
                <a:solidFill>
                  <a:srgbClr val="A50021"/>
                </a:solidFill>
              </a:rPr>
              <a:t>they</a:t>
            </a:r>
            <a:r>
              <a:rPr lang="en-US" sz="1800"/>
              <a:t> conquered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NP -&gt; Proper-Noun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A50021"/>
                </a:solidFill>
              </a:rPr>
              <a:t>Los Angeles</a:t>
            </a:r>
            <a:r>
              <a:rPr lang="en-US" sz="1800"/>
              <a:t> is west of </a:t>
            </a:r>
            <a:r>
              <a:rPr lang="en-US" sz="1800">
                <a:solidFill>
                  <a:srgbClr val="A50021"/>
                </a:solidFill>
              </a:rPr>
              <a:t>Texas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A50021"/>
                </a:solidFill>
              </a:rPr>
              <a:t>John Hennessy</a:t>
            </a:r>
            <a:r>
              <a:rPr lang="en-US" sz="1800"/>
              <a:t> is the president of </a:t>
            </a:r>
            <a:r>
              <a:rPr lang="en-US" sz="1800">
                <a:solidFill>
                  <a:srgbClr val="A50021"/>
                </a:solidFill>
              </a:rPr>
              <a:t>Stanford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NP -&gt; Det Noun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A50021"/>
                </a:solidFill>
              </a:rPr>
              <a:t>The president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/>
              <a:t>NP -&gt; Nominal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Nominal -&gt; Noun Noun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</a:t>
            </a:r>
            <a:r>
              <a:rPr lang="en-US" sz="1800">
                <a:solidFill>
                  <a:srgbClr val="A50021"/>
                </a:solidFill>
              </a:rPr>
              <a:t>morning flight</a:t>
            </a:r>
            <a:r>
              <a:rPr lang="en-US" sz="1800"/>
              <a:t> to Denver</a:t>
            </a:r>
          </a:p>
        </p:txBody>
      </p:sp>
    </p:spTree>
    <p:extLst>
      <p:ext uri="{BB962C8B-B14F-4D97-AF65-F5344CB8AC3E}">
        <p14:creationId xmlns:p14="http://schemas.microsoft.com/office/powerpoint/2010/main" val="284767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Noun Phrase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View the NP as revolving around a </a:t>
            </a:r>
            <a:r>
              <a:rPr lang="en-US" sz="2400" b="1" dirty="0"/>
              <a:t>head</a:t>
            </a:r>
            <a:r>
              <a:rPr lang="en-US" sz="2400" dirty="0"/>
              <a:t>, the central noun in the NP</a:t>
            </a:r>
          </a:p>
          <a:p>
            <a:r>
              <a:rPr lang="en-US" sz="2400" dirty="0"/>
              <a:t>The syntax of English allows for both </a:t>
            </a:r>
          </a:p>
          <a:p>
            <a:pPr lvl="1"/>
            <a:r>
              <a:rPr lang="en-US" sz="2000" dirty="0"/>
              <a:t>pre-nominal (pre-head) modifiers</a:t>
            </a:r>
          </a:p>
          <a:p>
            <a:pPr lvl="1"/>
            <a:r>
              <a:rPr lang="en-US" sz="2000" dirty="0"/>
              <a:t>and post-nominal (post-head) modifiers</a:t>
            </a:r>
          </a:p>
          <a:p>
            <a:r>
              <a:rPr lang="en-US" sz="2400" dirty="0"/>
              <a:t>The grammar for Noun Phrase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 -&gt; NP VP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NP-&gt; Pronoun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Proper-Noun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Det</a:t>
            </a:r>
            <a:r>
              <a:rPr lang="en-US" sz="2400" dirty="0"/>
              <a:t> Nominal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Nominal -&gt; Nominal 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           Noun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739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57497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086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Noun Phrase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 Determiner:</a:t>
            </a:r>
          </a:p>
          <a:p>
            <a:r>
              <a:rPr lang="en-US" sz="2400" dirty="0"/>
              <a:t>The role of the determiner in English noun phrases can also be filled by more complex expressions, as follows: </a:t>
            </a:r>
          </a:p>
          <a:p>
            <a:pPr lvl="1"/>
            <a:r>
              <a:rPr lang="en-US" sz="2000" dirty="0"/>
              <a:t>United's flight </a:t>
            </a:r>
          </a:p>
          <a:p>
            <a:pPr lvl="1"/>
            <a:r>
              <a:rPr lang="en-US" sz="2000" dirty="0"/>
              <a:t>United's pilot's union </a:t>
            </a:r>
          </a:p>
          <a:p>
            <a:pPr lvl="1"/>
            <a:r>
              <a:rPr lang="en-US" sz="2000" dirty="0"/>
              <a:t>Denver's mayor's mother's canceled flight </a:t>
            </a:r>
          </a:p>
          <a:p>
            <a:r>
              <a:rPr lang="en-US" sz="2400" dirty="0"/>
              <a:t>the role of the determiner is filled by a possessive expression con-</a:t>
            </a:r>
            <a:r>
              <a:rPr lang="en-US" sz="2400" dirty="0" err="1"/>
              <a:t>sisting</a:t>
            </a:r>
            <a:r>
              <a:rPr lang="en-US" sz="2400" dirty="0"/>
              <a:t> of a noun phrase followed by an </a:t>
            </a:r>
            <a:r>
              <a:rPr lang="en-US" sz="2400" i="1" dirty="0"/>
              <a:t>'s </a:t>
            </a:r>
            <a:r>
              <a:rPr lang="en-US" sz="2400" dirty="0"/>
              <a:t>as a possessive marker, as in the following rule. </a:t>
            </a:r>
          </a:p>
          <a:p>
            <a:r>
              <a:rPr lang="en-US" sz="2400" i="1" dirty="0" err="1"/>
              <a:t>Det</a:t>
            </a:r>
            <a:r>
              <a:rPr lang="en-US" sz="2400" i="1" dirty="0"/>
              <a:t> </a:t>
            </a:r>
            <a:r>
              <a:rPr lang="en-US" sz="2400" dirty="0"/>
              <a:t>→ </a:t>
            </a:r>
            <a:r>
              <a:rPr lang="en-US" sz="2400" i="1" dirty="0"/>
              <a:t>NP </a:t>
            </a:r>
            <a:r>
              <a:rPr lang="en-US" sz="2400" dirty="0"/>
              <a:t>′</a:t>
            </a:r>
            <a:r>
              <a:rPr lang="en-US" sz="2400" i="1" dirty="0"/>
              <a:t>s </a:t>
            </a:r>
            <a:endParaRPr lang="en-US" sz="2400" dirty="0"/>
          </a:p>
          <a:p>
            <a:r>
              <a:rPr lang="en-US" sz="2400" dirty="0"/>
              <a:t>this rule is recursive (since an </a:t>
            </a:r>
            <a:r>
              <a:rPr lang="en-US" sz="2400" i="1" dirty="0"/>
              <a:t>NP </a:t>
            </a:r>
            <a:r>
              <a:rPr lang="en-US" sz="2400" dirty="0"/>
              <a:t>can start with a </a:t>
            </a:r>
            <a:r>
              <a:rPr lang="en-US" sz="2400" i="1" dirty="0" err="1"/>
              <a:t>Det</a:t>
            </a:r>
            <a:r>
              <a:rPr lang="en-US" sz="2400" dirty="0"/>
              <a:t>), will help us model the latter two examples above, where a sequence of possessive expressions serves as a determiner.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NP-&gt; Pronoun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Proper-Noun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Det</a:t>
            </a:r>
            <a:r>
              <a:rPr lang="en-US" sz="2400" dirty="0"/>
              <a:t> Nominal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Nominal -&gt; Nominal 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           Noun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2559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The Noun Phrase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Draw parse tree for X’s Y’s sentence construction</a:t>
            </a:r>
          </a:p>
          <a:p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 -&gt; NP VP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NP-&gt; Pronoun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Proper-Noun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 Det Nominal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/>
              <a:t>VP → Verb| Verb NP | Verb PP | Verb NP 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Nominal -&gt; Nominal </a:t>
            </a:r>
            <a:r>
              <a:rPr lang="en-US" sz="2400" dirty="0" err="1"/>
              <a:t>Noun|Noun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Preposition </a:t>
            </a:r>
            <a:r>
              <a:rPr lang="en-US" sz="2400" i="1" dirty="0"/>
              <a:t>→ Preposition NP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/>
              <a:t>Det → NP ′s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/>
              <a:t>Det → </a:t>
            </a:r>
            <a:r>
              <a:rPr lang="en-US" sz="2400" i="1" dirty="0" err="1"/>
              <a:t>the|a|an|this|these|that</a:t>
            </a:r>
            <a:endParaRPr lang="en-US" sz="2400" i="1" dirty="0"/>
          </a:p>
          <a:p>
            <a:r>
              <a:rPr lang="en-US" sz="2400" dirty="0"/>
              <a:t>Draw parse tree for X’s Y’s Z’s sentence construction</a:t>
            </a:r>
          </a:p>
          <a:p>
            <a:r>
              <a:rPr lang="en-US" sz="2400" dirty="0"/>
              <a:t>Note: X, Y and Z are nouns here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940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2999"/>
            <a:ext cx="8511232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3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from Greek </a:t>
            </a:r>
            <a:r>
              <a:rPr lang="en-US" i="1" dirty="0" err="1"/>
              <a:t>syntaxis</a:t>
            </a:r>
            <a:r>
              <a:rPr lang="en-US" dirty="0"/>
              <a:t> “setting out together, arrangement’’</a:t>
            </a:r>
          </a:p>
          <a:p>
            <a:r>
              <a:rPr lang="en-US" dirty="0"/>
              <a:t>Refers to the way words are arranged together, and the relationship between them.</a:t>
            </a:r>
          </a:p>
          <a:p>
            <a:r>
              <a:rPr lang="en-US" dirty="0"/>
              <a:t>Goal of syntax is to model the knowledge of what people unconsciously have about the grammar of their native language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95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791270"/>
            <a:ext cx="8791714" cy="5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46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7" y="838200"/>
            <a:ext cx="878518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408" y="5638800"/>
            <a:ext cx="878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read “</a:t>
            </a:r>
            <a:r>
              <a:rPr lang="en-US" i="1" dirty="0"/>
              <a:t>and other fares” as </a:t>
            </a:r>
            <a:r>
              <a:rPr lang="en-US" dirty="0"/>
              <a:t>and </a:t>
            </a:r>
            <a:r>
              <a:rPr lang="en-US" i="1" dirty="0"/>
              <a:t>other fares</a:t>
            </a:r>
          </a:p>
          <a:p>
            <a:r>
              <a:rPr lang="en-US" dirty="0"/>
              <a:t>Some quantifiers (</a:t>
            </a:r>
            <a:r>
              <a:rPr lang="en-US" i="1" dirty="0"/>
              <a:t>many</a:t>
            </a:r>
            <a:r>
              <a:rPr lang="en-US" dirty="0"/>
              <a:t>, </a:t>
            </a:r>
            <a:r>
              <a:rPr lang="en-US" i="1" dirty="0"/>
              <a:t>(a) few</a:t>
            </a:r>
            <a:r>
              <a:rPr lang="en-US" dirty="0"/>
              <a:t>, </a:t>
            </a:r>
            <a:r>
              <a:rPr lang="en-US" i="1" dirty="0"/>
              <a:t>several</a:t>
            </a:r>
            <a:r>
              <a:rPr lang="en-US" dirty="0"/>
              <a:t>) occur only with plural count nouns: many fares</a:t>
            </a:r>
          </a:p>
        </p:txBody>
      </p:sp>
    </p:spTree>
    <p:extLst>
      <p:ext uri="{BB962C8B-B14F-4D97-AF65-F5344CB8AC3E}">
        <p14:creationId xmlns:p14="http://schemas.microsoft.com/office/powerpoint/2010/main" val="75871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" y="228600"/>
            <a:ext cx="8795509" cy="573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6096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the use of parentheses “( )” to mark </a:t>
            </a:r>
            <a:r>
              <a:rPr lang="en-US" b="1" dirty="0"/>
              <a:t>optional constituents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67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0" y="990600"/>
            <a:ext cx="793352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5F1DAB-3EF8-4DE3-9091-6C6A6934E2F8}"/>
              </a:ext>
            </a:extLst>
          </p:cNvPr>
          <p:cNvSpPr txBox="1"/>
          <p:nvPr/>
        </p:nvSpPr>
        <p:spPr>
          <a:xfrm>
            <a:off x="326598" y="5378355"/>
            <a:ext cx="823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post head modifiers follow Nominal and Grammar rules are framed for Nominal. Ex: Nominal → Nominal </a:t>
            </a:r>
            <a:r>
              <a:rPr lang="en-US" dirty="0" err="1"/>
              <a:t>PostHeadModifiers</a:t>
            </a:r>
            <a:r>
              <a:rPr lang="en-US" dirty="0"/>
              <a:t> where </a:t>
            </a:r>
            <a:r>
              <a:rPr lang="en-US" dirty="0" err="1"/>
              <a:t>PostHeadModiferes</a:t>
            </a:r>
            <a:r>
              <a:rPr lang="en-US" dirty="0"/>
              <a:t> are prepositional Phrases or Nonfinite Modifiers  or Relative clauses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551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77200" cy="539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61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8" y="0"/>
            <a:ext cx="8317444" cy="554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121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5" y="0"/>
            <a:ext cx="8240889" cy="542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684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4162"/>
            <a:ext cx="8673003" cy="52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42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err="1"/>
              <a:t>Stmt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 Parse tree for “all the morning flights from Denver to Tampa leaving before 10”</a:t>
            </a:r>
          </a:p>
        </p:txBody>
      </p:sp>
    </p:spTree>
    <p:extLst>
      <p:ext uri="{BB962C8B-B14F-4D97-AF65-F5344CB8AC3E}">
        <p14:creationId xmlns:p14="http://schemas.microsoft.com/office/powerpoint/2010/main" val="3915702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CFG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S → NP VP</a:t>
            </a:r>
          </a:p>
          <a:p>
            <a:pPr marL="0" indent="0">
              <a:buNone/>
            </a:pPr>
            <a:r>
              <a:rPr lang="en-US" sz="2400" dirty="0"/>
              <a:t>NP → Pre-Head-Modifiers  Nominal Post-Head-Modifiers</a:t>
            </a:r>
          </a:p>
          <a:p>
            <a:pPr marL="0" indent="0">
              <a:buNone/>
            </a:pPr>
            <a:r>
              <a:rPr lang="en-US" sz="2400" dirty="0"/>
              <a:t>Pre-Head-Modifiers → </a:t>
            </a:r>
            <a:r>
              <a:rPr lang="en-US" sz="2400" dirty="0" err="1"/>
              <a:t>PreDet</a:t>
            </a:r>
            <a:r>
              <a:rPr lang="en-US" sz="2400" dirty="0"/>
              <a:t> Det Post-Determiners</a:t>
            </a:r>
          </a:p>
          <a:p>
            <a:pPr marL="0" indent="0">
              <a:buNone/>
            </a:pPr>
            <a:r>
              <a:rPr lang="en-US" sz="2400" dirty="0"/>
              <a:t>Post-Determiners → (Card) (Ord) ( Quant) (AP)</a:t>
            </a:r>
          </a:p>
          <a:p>
            <a:pPr marL="0" indent="0">
              <a:buNone/>
            </a:pPr>
            <a:r>
              <a:rPr lang="en-US" sz="2400" dirty="0"/>
              <a:t>NP → </a:t>
            </a:r>
            <a:r>
              <a:rPr lang="en-US" sz="2400" dirty="0" err="1"/>
              <a:t>Pronoun|Proper-Noun|Det</a:t>
            </a:r>
            <a:r>
              <a:rPr lang="en-US" sz="2400" dirty="0"/>
              <a:t> Nominal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Det → NP’s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Nominal → Nominal </a:t>
            </a:r>
            <a:r>
              <a:rPr lang="en-US" sz="2400" dirty="0" err="1"/>
              <a:t>Noun|Noun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Pre-head-Modifiers → (Card)(Ord)(Quant)(AP)</a:t>
            </a:r>
          </a:p>
          <a:p>
            <a:pPr marL="0" indent="0">
              <a:buNone/>
            </a:pPr>
            <a:r>
              <a:rPr lang="en-US" sz="2400" dirty="0"/>
              <a:t>Nominal → Nominal PP (PP) (PP)</a:t>
            </a:r>
          </a:p>
          <a:p>
            <a:pPr marL="0" indent="0">
              <a:buNone/>
            </a:pPr>
            <a:r>
              <a:rPr lang="en-US" sz="2400" dirty="0"/>
              <a:t>Nominal → Nominal </a:t>
            </a:r>
            <a:r>
              <a:rPr lang="en-US" sz="2400" dirty="0" err="1"/>
              <a:t>GerundVP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Nominal → Nominal </a:t>
            </a:r>
            <a:r>
              <a:rPr lang="en-US" sz="2400" dirty="0" err="1"/>
              <a:t>RelCluase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Nominal → (Nominal PP (PP) (PP))  | (Nominal </a:t>
            </a:r>
            <a:r>
              <a:rPr lang="en-US" sz="2400" dirty="0" err="1"/>
              <a:t>GerundVP</a:t>
            </a:r>
            <a:r>
              <a:rPr lang="en-US" sz="2400" dirty="0"/>
              <a:t>) </a:t>
            </a:r>
            <a:r>
              <a:rPr lang="en-US" sz="2400"/>
              <a:t>| (Nominal </a:t>
            </a:r>
            <a:r>
              <a:rPr lang="en-US" sz="2400" dirty="0" err="1"/>
              <a:t>RelCluase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RelClause</a:t>
            </a:r>
            <a:r>
              <a:rPr lang="en-US" sz="2400" dirty="0"/>
              <a:t> → (</a:t>
            </a:r>
            <a:r>
              <a:rPr lang="en-US" sz="2400" dirty="0" err="1"/>
              <a:t>who|that</a:t>
            </a:r>
            <a:r>
              <a:rPr lang="en-US" sz="2400" dirty="0"/>
              <a:t>) VP</a:t>
            </a:r>
          </a:p>
          <a:p>
            <a:pPr marL="0" indent="0">
              <a:buNone/>
            </a:pPr>
            <a:r>
              <a:rPr lang="en-US" sz="2400" i="1" dirty="0" err="1"/>
              <a:t>GerundVP</a:t>
            </a:r>
            <a:r>
              <a:rPr lang="en-US" sz="2400" i="1" dirty="0"/>
              <a:t> → GerundV| GerundV NP | GerundV PP | GerundV NP PP</a:t>
            </a:r>
          </a:p>
          <a:p>
            <a:pPr marL="0" indent="0">
              <a:buNone/>
            </a:pPr>
            <a:r>
              <a:rPr lang="en-US" sz="2400" i="1" dirty="0"/>
              <a:t>VP → Verb| Verb NP | Verb PP | Verb NP PP</a:t>
            </a:r>
          </a:p>
          <a:p>
            <a:pPr marL="0" indent="0">
              <a:buNone/>
            </a:pPr>
            <a:r>
              <a:rPr lang="en-US" sz="2400" dirty="0"/>
              <a:t>PP </a:t>
            </a:r>
            <a:r>
              <a:rPr lang="en-US" sz="2400" i="1" dirty="0"/>
              <a:t>→ Preposition NP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D952-A5F9-4929-8FA9-4BFAA6CAEEDC}"/>
              </a:ext>
            </a:extLst>
          </p:cNvPr>
          <p:cNvSpPr txBox="1"/>
          <p:nvPr/>
        </p:nvSpPr>
        <p:spPr>
          <a:xfrm>
            <a:off x="114300" y="5690937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Post-head-Modifiers → PP-Modifier | Non-finite-Modifier| Rel-Clause-Modifier</a:t>
            </a:r>
          </a:p>
          <a:p>
            <a:r>
              <a:rPr lang="en-US" dirty="0"/>
              <a:t>PP-Modifier : Nominal → Nominal PP (PP) (PP)</a:t>
            </a:r>
          </a:p>
          <a:p>
            <a:r>
              <a:rPr lang="en-US" dirty="0"/>
              <a:t>Non-finite-Modifier: Nominal → Nominal </a:t>
            </a:r>
            <a:r>
              <a:rPr lang="en-US" dirty="0" err="1"/>
              <a:t>GerundVP</a:t>
            </a:r>
            <a:endParaRPr lang="en-US" dirty="0"/>
          </a:p>
          <a:p>
            <a:r>
              <a:rPr lang="en-US" dirty="0"/>
              <a:t>Rel-Clause-</a:t>
            </a:r>
            <a:r>
              <a:rPr lang="en-US" dirty="0" err="1"/>
              <a:t>Modifer</a:t>
            </a:r>
            <a:r>
              <a:rPr lang="en-US" dirty="0"/>
              <a:t> : Nominal → Nominal </a:t>
            </a:r>
            <a:r>
              <a:rPr lang="en-US" dirty="0" err="1"/>
              <a:t>RelCluase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10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Applications</a:t>
            </a:r>
          </a:p>
          <a:p>
            <a:pPr lvl="1"/>
            <a:r>
              <a:rPr lang="en-US" sz="2400" dirty="0"/>
              <a:t>Grammar checkers</a:t>
            </a:r>
          </a:p>
          <a:p>
            <a:pPr lvl="1"/>
            <a:r>
              <a:rPr lang="en-US" sz="2400" dirty="0"/>
              <a:t>Question answering </a:t>
            </a:r>
          </a:p>
          <a:p>
            <a:pPr lvl="1"/>
            <a:r>
              <a:rPr lang="en-US" sz="2400" dirty="0"/>
              <a:t>Information extraction</a:t>
            </a:r>
          </a:p>
          <a:p>
            <a:pPr lvl="1"/>
            <a:r>
              <a:rPr lang="en-US" sz="2400" dirty="0"/>
              <a:t>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07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8" y="669235"/>
            <a:ext cx="7929282" cy="586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751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Third Person - 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01847"/>
              </p:ext>
            </p:extLst>
          </p:nvPr>
        </p:nvGraphicFramePr>
        <p:xfrm>
          <a:off x="1219200" y="1752600"/>
          <a:ext cx="6477000" cy="2647950"/>
        </p:xfrm>
        <a:graphic>
          <a:graphicData uri="http://schemas.openxmlformats.org/drawingml/2006/table">
            <a:tbl>
              <a:tblPr/>
              <a:tblGrid>
                <a:gridCol w="157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740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Third Person</a:t>
                      </a:r>
                    </a:p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(singular)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Subjective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Objective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Possessive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he (masculine)</a:t>
                      </a:r>
                    </a:p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she (feminine)</a:t>
                      </a:r>
                    </a:p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it (neuter)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him (masculine)</a:t>
                      </a:r>
                    </a:p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her (feminine)</a:t>
                      </a:r>
                    </a:p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it (neuter)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his/his (masculine)</a:t>
                      </a:r>
                    </a:p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her/hers (feminine)</a:t>
                      </a:r>
                    </a:p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its/its (neuter)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40433"/>
              </p:ext>
            </p:extLst>
          </p:nvPr>
        </p:nvGraphicFramePr>
        <p:xfrm>
          <a:off x="2133600" y="4876800"/>
          <a:ext cx="5715000" cy="1165860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Third Person</a:t>
                      </a:r>
                    </a:p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(plural)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Subjective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Objective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Possessive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they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them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their/theirs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97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 Person vs. second person - - 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130289"/>
              </p:ext>
            </p:extLst>
          </p:nvPr>
        </p:nvGraphicFramePr>
        <p:xfrm>
          <a:off x="1904999" y="3886200"/>
          <a:ext cx="5334001" cy="1676400"/>
        </p:xfrm>
        <a:graphic>
          <a:graphicData uri="http://schemas.openxmlformats.org/drawingml/2006/table">
            <a:tbl>
              <a:tblPr/>
              <a:tblGrid>
                <a:gridCol w="1463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1470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Second Person</a:t>
                      </a:r>
                    </a:p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(singular &amp; plural)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Subjective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Objective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Possessive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you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you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your/yours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14470"/>
              </p:ext>
            </p:extLst>
          </p:nvPr>
        </p:nvGraphicFramePr>
        <p:xfrm>
          <a:off x="1143000" y="1828800"/>
          <a:ext cx="6096001" cy="1440180"/>
        </p:xfrm>
        <a:graphic>
          <a:graphicData uri="http://schemas.openxmlformats.org/drawingml/2006/table">
            <a:tbl>
              <a:tblPr/>
              <a:tblGrid>
                <a:gridCol w="148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First Person</a:t>
                      </a:r>
                    </a:p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(singular, plural)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Subjective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Objective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Possessive Case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I, we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me, us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Raleway-Regular"/>
                        </a:rPr>
                        <a:t>my/mine, our/ours</a:t>
                      </a:r>
                    </a:p>
                  </a:txBody>
                  <a:tcPr marL="95250" marR="95250" marT="85725" marB="8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9436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grammatical terms, first person, second person, and third person refer to personal pronouns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32402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Bracketed Notation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baseline="-25000" dirty="0"/>
              <a:t>S</a:t>
            </a:r>
            <a:r>
              <a:rPr lang="en-US" dirty="0"/>
              <a:t>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PRO</a:t>
            </a:r>
            <a:r>
              <a:rPr lang="en-US" dirty="0"/>
              <a:t> I]] [</a:t>
            </a:r>
            <a:r>
              <a:rPr lang="en-US" baseline="-25000" dirty="0"/>
              <a:t>VP</a:t>
            </a:r>
            <a:r>
              <a:rPr lang="en-US" dirty="0"/>
              <a:t> [</a:t>
            </a:r>
            <a:r>
              <a:rPr lang="en-US" baseline="-25000" dirty="0"/>
              <a:t>V</a:t>
            </a:r>
            <a:r>
              <a:rPr lang="en-US" dirty="0"/>
              <a:t> prefer]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 err="1"/>
              <a:t>Det</a:t>
            </a:r>
            <a:r>
              <a:rPr lang="en-US" dirty="0"/>
              <a:t> a] [</a:t>
            </a:r>
            <a:r>
              <a:rPr lang="en-US" baseline="-25000" dirty="0"/>
              <a:t>Nom</a:t>
            </a:r>
            <a:r>
              <a:rPr lang="en-US" dirty="0"/>
              <a:t> [</a:t>
            </a:r>
            <a:r>
              <a:rPr lang="en-US" baseline="-25000" dirty="0"/>
              <a:t>N</a:t>
            </a:r>
            <a:r>
              <a:rPr lang="en-US" dirty="0"/>
              <a:t> morning] [</a:t>
            </a:r>
            <a:r>
              <a:rPr lang="en-US" baseline="-25000" dirty="0"/>
              <a:t>N</a:t>
            </a:r>
            <a:r>
              <a:rPr lang="en-US" dirty="0"/>
              <a:t> flight] ] ] ] ]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>
              <a:buFont typeface="Wingdings" charset="2"/>
              <a:buNone/>
            </a:pPr>
            <a:endParaRPr lang="en-US" dirty="0"/>
          </a:p>
        </p:txBody>
      </p:sp>
      <p:grpSp>
        <p:nvGrpSpPr>
          <p:cNvPr id="970817" name="Group 65"/>
          <p:cNvGrpSpPr>
            <a:grpSpLocks/>
          </p:cNvGrpSpPr>
          <p:nvPr/>
        </p:nvGrpSpPr>
        <p:grpSpPr bwMode="auto">
          <a:xfrm>
            <a:off x="4419600" y="2405062"/>
            <a:ext cx="4419600" cy="3902075"/>
            <a:chOff x="1536" y="1248"/>
            <a:chExt cx="2784" cy="2458"/>
          </a:xfrm>
        </p:grpSpPr>
        <p:sp>
          <p:nvSpPr>
            <p:cNvPr id="970818" name="Line 66"/>
            <p:cNvSpPr>
              <a:spLocks noChangeShapeType="1"/>
            </p:cNvSpPr>
            <p:nvPr/>
          </p:nvSpPr>
          <p:spPr bwMode="auto">
            <a:xfrm>
              <a:off x="1717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19" name="Line 67"/>
            <p:cNvSpPr>
              <a:spLocks noChangeShapeType="1"/>
            </p:cNvSpPr>
            <p:nvPr/>
          </p:nvSpPr>
          <p:spPr bwMode="auto">
            <a:xfrm>
              <a:off x="215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0" name="Line 68"/>
            <p:cNvSpPr>
              <a:spLocks noChangeShapeType="1"/>
            </p:cNvSpPr>
            <p:nvPr/>
          </p:nvSpPr>
          <p:spPr bwMode="auto">
            <a:xfrm>
              <a:off x="2589" y="3219"/>
              <a:ext cx="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1" name="Line 69"/>
            <p:cNvSpPr>
              <a:spLocks noChangeShapeType="1"/>
            </p:cNvSpPr>
            <p:nvPr/>
          </p:nvSpPr>
          <p:spPr bwMode="auto">
            <a:xfrm>
              <a:off x="3105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2" name="Line 70"/>
            <p:cNvSpPr>
              <a:spLocks noChangeShapeType="1"/>
            </p:cNvSpPr>
            <p:nvPr/>
          </p:nvSpPr>
          <p:spPr bwMode="auto">
            <a:xfrm>
              <a:off x="391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3" name="Line 71"/>
            <p:cNvSpPr>
              <a:spLocks noChangeShapeType="1"/>
            </p:cNvSpPr>
            <p:nvPr/>
          </p:nvSpPr>
          <p:spPr bwMode="auto">
            <a:xfrm>
              <a:off x="1717" y="1903"/>
              <a:ext cx="1" cy="1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4" name="Line 72"/>
            <p:cNvSpPr>
              <a:spLocks noChangeShapeType="1"/>
            </p:cNvSpPr>
            <p:nvPr/>
          </p:nvSpPr>
          <p:spPr bwMode="auto">
            <a:xfrm flipH="1">
              <a:off x="2149" y="1903"/>
              <a:ext cx="956" cy="1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5" name="Line 73"/>
            <p:cNvSpPr>
              <a:spLocks noChangeShapeType="1"/>
            </p:cNvSpPr>
            <p:nvPr/>
          </p:nvSpPr>
          <p:spPr bwMode="auto">
            <a:xfrm flipH="1">
              <a:off x="1721" y="1468"/>
              <a:ext cx="860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6" name="Line 74"/>
            <p:cNvSpPr>
              <a:spLocks noChangeShapeType="1"/>
            </p:cNvSpPr>
            <p:nvPr/>
          </p:nvSpPr>
          <p:spPr bwMode="auto">
            <a:xfrm>
              <a:off x="2581" y="1468"/>
              <a:ext cx="524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7" name="Line 75"/>
            <p:cNvSpPr>
              <a:spLocks noChangeShapeType="1"/>
            </p:cNvSpPr>
            <p:nvPr/>
          </p:nvSpPr>
          <p:spPr bwMode="auto">
            <a:xfrm>
              <a:off x="3105" y="1903"/>
              <a:ext cx="396" cy="2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8" name="Line 76"/>
            <p:cNvSpPr>
              <a:spLocks noChangeShapeType="1"/>
            </p:cNvSpPr>
            <p:nvPr/>
          </p:nvSpPr>
          <p:spPr bwMode="auto">
            <a:xfrm>
              <a:off x="3501" y="2343"/>
              <a:ext cx="109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29" name="Line 77"/>
            <p:cNvSpPr>
              <a:spLocks noChangeShapeType="1"/>
            </p:cNvSpPr>
            <p:nvPr/>
          </p:nvSpPr>
          <p:spPr bwMode="auto">
            <a:xfrm flipH="1">
              <a:off x="2581" y="2343"/>
              <a:ext cx="920" cy="6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30" name="Line 78"/>
            <p:cNvSpPr>
              <a:spLocks noChangeShapeType="1"/>
            </p:cNvSpPr>
            <p:nvPr/>
          </p:nvSpPr>
          <p:spPr bwMode="auto">
            <a:xfrm flipH="1">
              <a:off x="3105" y="2779"/>
              <a:ext cx="505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31" name="Line 79"/>
            <p:cNvSpPr>
              <a:spLocks noChangeShapeType="1"/>
            </p:cNvSpPr>
            <p:nvPr/>
          </p:nvSpPr>
          <p:spPr bwMode="auto">
            <a:xfrm>
              <a:off x="3610" y="2779"/>
              <a:ext cx="307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832" name="Text Box 80"/>
            <p:cNvSpPr txBox="1">
              <a:spLocks noChangeArrowheads="1"/>
            </p:cNvSpPr>
            <p:nvPr/>
          </p:nvSpPr>
          <p:spPr bwMode="auto">
            <a:xfrm>
              <a:off x="2496" y="1248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S</a:t>
              </a:r>
              <a:endParaRPr lang="en-US"/>
            </a:p>
          </p:txBody>
        </p:sp>
        <p:sp>
          <p:nvSpPr>
            <p:cNvPr id="970833" name="Text Box 81"/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NP</a:t>
              </a:r>
              <a:endParaRPr lang="en-US"/>
            </a:p>
          </p:txBody>
        </p:sp>
        <p:sp>
          <p:nvSpPr>
            <p:cNvPr id="970834" name="Text Box 82"/>
            <p:cNvSpPr txBox="1">
              <a:spLocks noChangeArrowheads="1"/>
            </p:cNvSpPr>
            <p:nvPr/>
          </p:nvSpPr>
          <p:spPr bwMode="auto">
            <a:xfrm>
              <a:off x="2928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VP</a:t>
              </a:r>
              <a:endParaRPr lang="en-US"/>
            </a:p>
          </p:txBody>
        </p:sp>
        <p:sp>
          <p:nvSpPr>
            <p:cNvPr id="970835" name="Text Box 83"/>
            <p:cNvSpPr txBox="1">
              <a:spLocks noChangeArrowheads="1"/>
            </p:cNvSpPr>
            <p:nvPr/>
          </p:nvSpPr>
          <p:spPr bwMode="auto">
            <a:xfrm>
              <a:off x="3360" y="215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NP</a:t>
              </a:r>
              <a:endParaRPr lang="en-US"/>
            </a:p>
          </p:txBody>
        </p:sp>
        <p:sp>
          <p:nvSpPr>
            <p:cNvPr id="970836" name="Text Box 84"/>
            <p:cNvSpPr txBox="1">
              <a:spLocks noChangeArrowheads="1"/>
            </p:cNvSpPr>
            <p:nvPr/>
          </p:nvSpPr>
          <p:spPr bwMode="auto">
            <a:xfrm>
              <a:off x="1920" y="301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Verb</a:t>
              </a:r>
              <a:endParaRPr lang="en-US"/>
            </a:p>
          </p:txBody>
        </p:sp>
        <p:sp>
          <p:nvSpPr>
            <p:cNvPr id="970837" name="Text Box 85"/>
            <p:cNvSpPr txBox="1">
              <a:spLocks noChangeArrowheads="1"/>
            </p:cNvSpPr>
            <p:nvPr/>
          </p:nvSpPr>
          <p:spPr bwMode="auto">
            <a:xfrm>
              <a:off x="1536" y="301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Pro</a:t>
              </a:r>
              <a:endParaRPr lang="en-US"/>
            </a:p>
          </p:txBody>
        </p:sp>
        <p:sp>
          <p:nvSpPr>
            <p:cNvPr id="970838" name="Text Box 86"/>
            <p:cNvSpPr txBox="1">
              <a:spLocks noChangeArrowheads="1"/>
            </p:cNvSpPr>
            <p:nvPr/>
          </p:nvSpPr>
          <p:spPr bwMode="auto">
            <a:xfrm>
              <a:off x="3408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Nom</a:t>
              </a:r>
              <a:endParaRPr lang="en-US"/>
            </a:p>
          </p:txBody>
        </p:sp>
        <p:sp>
          <p:nvSpPr>
            <p:cNvPr id="970839" name="Text Box 87"/>
            <p:cNvSpPr txBox="1">
              <a:spLocks noChangeArrowheads="1"/>
            </p:cNvSpPr>
            <p:nvPr/>
          </p:nvSpPr>
          <p:spPr bwMode="auto">
            <a:xfrm>
              <a:off x="2400" y="301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Det</a:t>
              </a:r>
              <a:endParaRPr lang="en-US"/>
            </a:p>
          </p:txBody>
        </p:sp>
        <p:sp>
          <p:nvSpPr>
            <p:cNvPr id="970840" name="Text Box 88"/>
            <p:cNvSpPr txBox="1">
              <a:spLocks noChangeArrowheads="1"/>
            </p:cNvSpPr>
            <p:nvPr/>
          </p:nvSpPr>
          <p:spPr bwMode="auto">
            <a:xfrm>
              <a:off x="3648" y="301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Noun</a:t>
              </a:r>
              <a:endParaRPr lang="en-US"/>
            </a:p>
          </p:txBody>
        </p:sp>
        <p:sp>
          <p:nvSpPr>
            <p:cNvPr id="970841" name="Text Box 89"/>
            <p:cNvSpPr txBox="1">
              <a:spLocks noChangeArrowheads="1"/>
            </p:cNvSpPr>
            <p:nvPr/>
          </p:nvSpPr>
          <p:spPr bwMode="auto">
            <a:xfrm>
              <a:off x="2880" y="301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Noun</a:t>
              </a:r>
              <a:endParaRPr lang="en-US"/>
            </a:p>
          </p:txBody>
        </p:sp>
        <p:sp>
          <p:nvSpPr>
            <p:cNvPr id="970842" name="Text Box 90"/>
            <p:cNvSpPr txBox="1">
              <a:spLocks noChangeArrowheads="1"/>
            </p:cNvSpPr>
            <p:nvPr/>
          </p:nvSpPr>
          <p:spPr bwMode="auto">
            <a:xfrm>
              <a:off x="1632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I</a:t>
              </a:r>
              <a:endParaRPr lang="en-US"/>
            </a:p>
          </p:txBody>
        </p:sp>
        <p:sp>
          <p:nvSpPr>
            <p:cNvPr id="970843" name="Text Box 91"/>
            <p:cNvSpPr txBox="1">
              <a:spLocks noChangeArrowheads="1"/>
            </p:cNvSpPr>
            <p:nvPr/>
          </p:nvSpPr>
          <p:spPr bwMode="auto">
            <a:xfrm>
              <a:off x="1872" y="345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prefer</a:t>
              </a:r>
              <a:endParaRPr lang="en-US"/>
            </a:p>
          </p:txBody>
        </p:sp>
        <p:sp>
          <p:nvSpPr>
            <p:cNvPr id="970844" name="Text Box 92"/>
            <p:cNvSpPr txBox="1">
              <a:spLocks noChangeArrowheads="1"/>
            </p:cNvSpPr>
            <p:nvPr/>
          </p:nvSpPr>
          <p:spPr bwMode="auto">
            <a:xfrm>
              <a:off x="2832" y="345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morning</a:t>
              </a:r>
              <a:endParaRPr lang="en-US"/>
            </a:p>
          </p:txBody>
        </p:sp>
        <p:sp>
          <p:nvSpPr>
            <p:cNvPr id="970845" name="Text Box 93"/>
            <p:cNvSpPr txBox="1">
              <a:spLocks noChangeArrowheads="1"/>
            </p:cNvSpPr>
            <p:nvPr/>
          </p:nvSpPr>
          <p:spPr bwMode="auto">
            <a:xfrm>
              <a:off x="249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a</a:t>
              </a:r>
              <a:endParaRPr lang="en-US"/>
            </a:p>
          </p:txBody>
        </p:sp>
        <p:sp>
          <p:nvSpPr>
            <p:cNvPr id="970846" name="Text Box 94"/>
            <p:cNvSpPr txBox="1">
              <a:spLocks noChangeArrowheads="1"/>
            </p:cNvSpPr>
            <p:nvPr/>
          </p:nvSpPr>
          <p:spPr bwMode="auto">
            <a:xfrm>
              <a:off x="3744" y="345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flight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121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8253"/>
            <a:ext cx="83820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Verbs in English can appear in two forms in the present tense: </a:t>
            </a:r>
          </a:p>
          <a:p>
            <a:pPr lvl="1"/>
            <a:r>
              <a:rPr lang="en-US" sz="2000" dirty="0"/>
              <a:t>the form used for third-person, singular subjects (</a:t>
            </a:r>
            <a:r>
              <a:rPr lang="en-US" sz="2000" i="1" dirty="0"/>
              <a:t>the flight does</a:t>
            </a:r>
            <a:r>
              <a:rPr lang="en-US" sz="2000" dirty="0"/>
              <a:t>), </a:t>
            </a:r>
          </a:p>
          <a:p>
            <a:pPr lvl="1"/>
            <a:r>
              <a:rPr lang="en-US" sz="2000" dirty="0"/>
              <a:t>and the form used for all other kinds of subjects (</a:t>
            </a:r>
            <a:r>
              <a:rPr lang="en-US" sz="2000" i="1" dirty="0"/>
              <a:t>all the flights do</a:t>
            </a:r>
            <a:r>
              <a:rPr lang="en-US" sz="2000" dirty="0"/>
              <a:t>, </a:t>
            </a:r>
            <a:r>
              <a:rPr lang="en-US" sz="2000" i="1" dirty="0"/>
              <a:t>I do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The third-person-singular (</a:t>
            </a:r>
            <a:r>
              <a:rPr lang="en-US" sz="2000" i="1" dirty="0"/>
              <a:t>3sg</a:t>
            </a:r>
            <a:r>
              <a:rPr lang="en-US" sz="2000" dirty="0"/>
              <a:t>) form usually has a final </a:t>
            </a:r>
            <a:r>
              <a:rPr lang="en-US" sz="2000" i="1" dirty="0"/>
              <a:t>-s </a:t>
            </a:r>
          </a:p>
          <a:p>
            <a:pPr lvl="1"/>
            <a:r>
              <a:rPr lang="en-US" sz="2000" dirty="0"/>
              <a:t>the non-3sg form does not</a:t>
            </a:r>
          </a:p>
          <a:p>
            <a:r>
              <a:rPr lang="en-US" sz="2400" dirty="0"/>
              <a:t>Examples, using the verb </a:t>
            </a:r>
            <a:r>
              <a:rPr lang="en-US" sz="2400" i="1" dirty="0"/>
              <a:t>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Do [</a:t>
            </a:r>
            <a:r>
              <a:rPr lang="en-US" sz="2000" i="1" dirty="0"/>
              <a:t>NP </a:t>
            </a:r>
            <a:r>
              <a:rPr lang="en-US" sz="2000" dirty="0"/>
              <a:t>all of these flights] offer first class service?</a:t>
            </a:r>
          </a:p>
          <a:p>
            <a:pPr lvl="1"/>
            <a:r>
              <a:rPr lang="en-US" sz="2000" dirty="0"/>
              <a:t>Do [</a:t>
            </a:r>
            <a:r>
              <a:rPr lang="en-US" sz="2000" i="1" dirty="0"/>
              <a:t>NP </a:t>
            </a:r>
            <a:r>
              <a:rPr lang="en-US" sz="2000" dirty="0"/>
              <a:t>I] get dinner on this flight?</a:t>
            </a:r>
          </a:p>
          <a:p>
            <a:pPr lvl="1"/>
            <a:r>
              <a:rPr lang="en-US" sz="2000" dirty="0"/>
              <a:t>Do [</a:t>
            </a:r>
            <a:r>
              <a:rPr lang="en-US" sz="2000" i="1" dirty="0"/>
              <a:t>NP </a:t>
            </a:r>
            <a:r>
              <a:rPr lang="en-US" sz="2000" dirty="0"/>
              <a:t>you] have a flight from Boston to </a:t>
            </a:r>
            <a:r>
              <a:rPr lang="en-US" sz="2000" dirty="0" err="1"/>
              <a:t>ForthWorth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[</a:t>
            </a:r>
            <a:r>
              <a:rPr lang="en-US" sz="2000" i="1" dirty="0"/>
              <a:t>NP </a:t>
            </a:r>
            <a:r>
              <a:rPr lang="en-US" sz="2000" dirty="0"/>
              <a:t>this flight] stop in Dallas?</a:t>
            </a:r>
          </a:p>
          <a:p>
            <a:r>
              <a:rPr lang="en-US" sz="2400" dirty="0"/>
              <a:t>Examples with the verb </a:t>
            </a:r>
            <a:r>
              <a:rPr lang="en-US" sz="2400" i="1" dirty="0"/>
              <a:t>leave</a:t>
            </a:r>
            <a:r>
              <a:rPr lang="en-US" sz="2400" dirty="0"/>
              <a:t>:</a:t>
            </a:r>
          </a:p>
          <a:p>
            <a:pPr lvl="1"/>
            <a:r>
              <a:rPr lang="en-US" sz="2100" dirty="0"/>
              <a:t>What flights </a:t>
            </a:r>
            <a:r>
              <a:rPr lang="en-US" sz="2100" i="1" dirty="0"/>
              <a:t>leave </a:t>
            </a:r>
            <a:r>
              <a:rPr lang="en-US" sz="2100" dirty="0"/>
              <a:t>in the morning?</a:t>
            </a:r>
          </a:p>
          <a:p>
            <a:pPr lvl="1"/>
            <a:r>
              <a:rPr lang="en-US" sz="2100" dirty="0"/>
              <a:t>What flight </a:t>
            </a:r>
            <a:r>
              <a:rPr lang="en-US" sz="2100" i="1" dirty="0"/>
              <a:t>leaves </a:t>
            </a:r>
            <a:r>
              <a:rPr lang="en-US" sz="2100" dirty="0"/>
              <a:t>from Pittsburgh?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C2211-7207-498E-A638-80C9079C2841}"/>
              </a:ext>
            </a:extLst>
          </p:cNvPr>
          <p:cNvSpPr txBox="1"/>
          <p:nvPr/>
        </p:nvSpPr>
        <p:spPr>
          <a:xfrm>
            <a:off x="457200" y="5950712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</a:t>
            </a:r>
            <a:r>
              <a:rPr lang="en-US" sz="1600" b="1" dirty="0"/>
              <a:t>1) Rule handling yes-no-questions       </a:t>
            </a:r>
            <a:r>
              <a:rPr lang="en-US" sz="1600" dirty="0"/>
              <a:t>S</a:t>
            </a:r>
            <a:r>
              <a:rPr lang="en-US" sz="1600" i="1" dirty="0"/>
              <a:t> </a:t>
            </a:r>
            <a:r>
              <a:rPr lang="en-US" sz="1600" dirty="0"/>
              <a:t>→ </a:t>
            </a:r>
            <a:r>
              <a:rPr lang="en-US" sz="1600" i="1" dirty="0"/>
              <a:t>Aux NP VP</a:t>
            </a:r>
          </a:p>
          <a:p>
            <a:r>
              <a:rPr lang="en-US" sz="1600" i="1" dirty="0"/>
              <a:t> 2) </a:t>
            </a:r>
            <a:r>
              <a:rPr lang="en-US" sz="1600" b="1" dirty="0"/>
              <a:t>wh-subject-question structure : </a:t>
            </a:r>
            <a:r>
              <a:rPr lang="en-US" sz="1600" i="1" dirty="0"/>
              <a:t>S </a:t>
            </a:r>
            <a:r>
              <a:rPr lang="en-US" sz="1600" dirty="0"/>
              <a:t>→ Wh-NP Aux NP VP</a:t>
            </a:r>
          </a:p>
          <a:p>
            <a:r>
              <a:rPr lang="en-US" sz="1600" b="1" dirty="0"/>
              <a:t>3) wh-non-subject question structure  </a:t>
            </a:r>
            <a:r>
              <a:rPr lang="en-US" sz="1600" dirty="0"/>
              <a:t>S → Wh-NP Aux NP VP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3874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Agreement: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F0"/>
                </a:solidFill>
              </a:rPr>
              <a:t>Subject-verb agreement or NV (Noun–Verb)  agreement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F0"/>
                </a:solidFill>
              </a:rPr>
              <a:t>Determiner-Noun agreement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F0"/>
                </a:solidFill>
              </a:rPr>
              <a:t>Gender Agreement</a:t>
            </a:r>
          </a:p>
          <a:p>
            <a:r>
              <a:rPr lang="en-US" sz="2400" dirty="0"/>
              <a:t>This agreement phenomenon occurs whenever there is a verb that has some noun acting as its subject. </a:t>
            </a:r>
          </a:p>
          <a:p>
            <a:r>
              <a:rPr lang="en-US" sz="2400" dirty="0"/>
              <a:t>Note: sentences in which the subject does not agree with the verb are ungrammatical: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*[What </a:t>
            </a:r>
            <a:r>
              <a:rPr lang="en-US" sz="2400" dirty="0">
                <a:solidFill>
                  <a:srgbClr val="FF0000"/>
                </a:solidFill>
              </a:rPr>
              <a:t>flight] </a:t>
            </a:r>
            <a:r>
              <a:rPr lang="en-US" sz="2400" i="1" dirty="0">
                <a:solidFill>
                  <a:srgbClr val="FF0000"/>
                </a:solidFill>
              </a:rPr>
              <a:t>leave </a:t>
            </a:r>
            <a:r>
              <a:rPr lang="en-US" sz="2400" dirty="0"/>
              <a:t>in the morning?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*</a:t>
            </a:r>
            <a:r>
              <a:rPr lang="en-US" sz="2400" dirty="0">
                <a:solidFill>
                  <a:srgbClr val="FF0000"/>
                </a:solidFill>
              </a:rPr>
              <a:t>Does</a:t>
            </a:r>
            <a:r>
              <a:rPr lang="en-US" sz="2400" dirty="0"/>
              <a:t> [</a:t>
            </a:r>
            <a:r>
              <a:rPr lang="en-US" sz="2400" i="1" dirty="0"/>
              <a:t>NP </a:t>
            </a:r>
            <a:r>
              <a:rPr lang="en-US" sz="2400" dirty="0">
                <a:solidFill>
                  <a:srgbClr val="FF0000"/>
                </a:solidFill>
              </a:rPr>
              <a:t>you</a:t>
            </a:r>
            <a:r>
              <a:rPr lang="en-US" sz="2400" dirty="0"/>
              <a:t>] have a flight from Boston to </a:t>
            </a:r>
            <a:r>
              <a:rPr lang="en-US" sz="2400" dirty="0" err="1"/>
              <a:t>ForthWorth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*</a:t>
            </a:r>
            <a:r>
              <a:rPr lang="en-US" sz="2400" dirty="0">
                <a:solidFill>
                  <a:srgbClr val="FF0000"/>
                </a:solidFill>
              </a:rPr>
              <a:t>Do</a:t>
            </a:r>
            <a:r>
              <a:rPr lang="en-US" sz="2400" dirty="0"/>
              <a:t> [</a:t>
            </a:r>
            <a:r>
              <a:rPr lang="en-US" sz="2400" i="1" dirty="0"/>
              <a:t>NP 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flight] stop in Dallas? </a:t>
            </a:r>
          </a:p>
          <a:p>
            <a:pPr marL="0" indent="0">
              <a:buNone/>
            </a:pPr>
            <a:r>
              <a:rPr lang="en-US" sz="2400" dirty="0"/>
              <a:t>Note: Subject (or Nouns) and Verbs for above cases: </a:t>
            </a:r>
          </a:p>
          <a:p>
            <a:pPr marL="0" indent="0">
              <a:buNone/>
            </a:pPr>
            <a:r>
              <a:rPr lang="en-US" sz="2400" dirty="0"/>
              <a:t>1. Subject(or noun) is flight, Verb is leave</a:t>
            </a:r>
          </a:p>
          <a:p>
            <a:pPr marL="0" indent="0">
              <a:buNone/>
            </a:pPr>
            <a:r>
              <a:rPr lang="en-US" sz="2400" dirty="0"/>
              <a:t>2. Subject(or noun) is you, Verb is Does</a:t>
            </a:r>
          </a:p>
          <a:p>
            <a:pPr marL="0" indent="0">
              <a:buNone/>
            </a:pPr>
            <a:r>
              <a:rPr lang="en-US" sz="2400" dirty="0"/>
              <a:t>3. Subject(or noun) is this, Verb is Do</a:t>
            </a:r>
          </a:p>
        </p:txBody>
      </p:sp>
    </p:spTree>
    <p:extLst>
      <p:ext uri="{BB962C8B-B14F-4D97-AF65-F5344CB8AC3E}">
        <p14:creationId xmlns:p14="http://schemas.microsoft.com/office/powerpoint/2010/main" val="1115284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86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Subject-verb agreement</a:t>
            </a:r>
          </a:p>
          <a:p>
            <a:r>
              <a:rPr lang="en-US" sz="2400" dirty="0">
                <a:solidFill>
                  <a:srgbClr val="00B0F0"/>
                </a:solidFill>
              </a:rPr>
              <a:t>How to modify our grammar to handle these agreement phenomena?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One way </a:t>
            </a:r>
            <a:r>
              <a:rPr lang="en-US" sz="2400" dirty="0"/>
              <a:t>is to expand our grammar with multiple sets of rules</a:t>
            </a:r>
          </a:p>
          <a:p>
            <a:pPr lvl="1"/>
            <a:r>
              <a:rPr lang="en-US" sz="2000" dirty="0"/>
              <a:t>one rule set for </a:t>
            </a:r>
            <a:r>
              <a:rPr lang="en-US" sz="2000" i="1" dirty="0"/>
              <a:t>3sg </a:t>
            </a:r>
            <a:r>
              <a:rPr lang="en-US" sz="2000" dirty="0"/>
              <a:t>subjects, and</a:t>
            </a:r>
          </a:p>
          <a:p>
            <a:pPr lvl="1"/>
            <a:r>
              <a:rPr lang="en-US" sz="2000" dirty="0"/>
              <a:t>one for non-</a:t>
            </a:r>
            <a:r>
              <a:rPr lang="en-US" sz="2000" i="1" dirty="0"/>
              <a:t>3sg </a:t>
            </a:r>
            <a:r>
              <a:rPr lang="en-US" sz="2000" dirty="0"/>
              <a:t>subjects </a:t>
            </a:r>
          </a:p>
          <a:p>
            <a:r>
              <a:rPr lang="en-US" sz="2400" dirty="0"/>
              <a:t>Ex:  the rule handling yes-no-questions</a:t>
            </a:r>
          </a:p>
          <a:p>
            <a:r>
              <a:rPr lang="en-US" sz="2400" i="1" dirty="0"/>
              <a:t>S </a:t>
            </a:r>
            <a:r>
              <a:rPr lang="en-US" sz="2400" dirty="0"/>
              <a:t>→ </a:t>
            </a:r>
            <a:r>
              <a:rPr lang="en-US" sz="2400" i="1" dirty="0"/>
              <a:t>Aux NP VP</a:t>
            </a:r>
          </a:p>
          <a:p>
            <a:r>
              <a:rPr lang="en-US" sz="2400" dirty="0"/>
              <a:t>We could replace this with two rules of the following form: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→ </a:t>
            </a:r>
            <a:r>
              <a:rPr lang="en-US" sz="2000" i="1" dirty="0"/>
              <a:t>3sgAux 3sgNP VP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→ </a:t>
            </a:r>
            <a:r>
              <a:rPr lang="en-US" sz="2000" i="1" dirty="0"/>
              <a:t>Non3sgAux Non3sgNP VP</a:t>
            </a:r>
          </a:p>
          <a:p>
            <a:r>
              <a:rPr lang="en-US" sz="2400" dirty="0"/>
              <a:t>We could then add rules for the lexicon like these:</a:t>
            </a:r>
          </a:p>
          <a:p>
            <a:pPr lvl="1"/>
            <a:r>
              <a:rPr lang="en-US" sz="2000" i="1" dirty="0"/>
              <a:t>3sgAux </a:t>
            </a:r>
            <a:r>
              <a:rPr lang="en-US" sz="2000" dirty="0"/>
              <a:t>→ </a:t>
            </a:r>
            <a:r>
              <a:rPr lang="en-US" sz="2000" i="1" dirty="0"/>
              <a:t>does </a:t>
            </a:r>
            <a:r>
              <a:rPr lang="en-US" sz="2000" dirty="0"/>
              <a:t>| </a:t>
            </a:r>
            <a:r>
              <a:rPr lang="en-US" sz="2000" i="1" dirty="0"/>
              <a:t>has </a:t>
            </a:r>
            <a:r>
              <a:rPr lang="en-US" sz="2000" dirty="0"/>
              <a:t>| </a:t>
            </a:r>
            <a:r>
              <a:rPr lang="en-US" sz="2000" i="1" dirty="0"/>
              <a:t>can </a:t>
            </a:r>
            <a:r>
              <a:rPr lang="en-US" sz="2000" dirty="0"/>
              <a:t>| . . .</a:t>
            </a:r>
          </a:p>
          <a:p>
            <a:pPr lvl="1"/>
            <a:r>
              <a:rPr lang="en-US" sz="2000" i="1" dirty="0"/>
              <a:t>Non3sgAux </a:t>
            </a:r>
            <a:r>
              <a:rPr lang="en-US" sz="2000" dirty="0"/>
              <a:t>→ </a:t>
            </a:r>
            <a:r>
              <a:rPr lang="en-US" sz="2000" i="1" dirty="0"/>
              <a:t>do </a:t>
            </a:r>
            <a:r>
              <a:rPr lang="en-US" sz="2000" dirty="0"/>
              <a:t>| </a:t>
            </a:r>
            <a:r>
              <a:rPr lang="en-US" sz="2000" i="1" dirty="0"/>
              <a:t>have </a:t>
            </a:r>
            <a:r>
              <a:rPr lang="en-US" sz="2000" dirty="0"/>
              <a:t>| </a:t>
            </a:r>
            <a:r>
              <a:rPr lang="en-US" sz="2000" i="1" dirty="0"/>
              <a:t>can </a:t>
            </a:r>
            <a:r>
              <a:rPr lang="en-US" sz="2000" dirty="0"/>
              <a:t>| . . .</a:t>
            </a:r>
          </a:p>
        </p:txBody>
      </p:sp>
    </p:spTree>
    <p:extLst>
      <p:ext uri="{BB962C8B-B14F-4D97-AF65-F5344CB8AC3E}">
        <p14:creationId xmlns:p14="http://schemas.microsoft.com/office/powerpoint/2010/main" val="3902361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Subject-verb agreement</a:t>
            </a:r>
            <a:endParaRPr lang="en-US" sz="2400" dirty="0"/>
          </a:p>
          <a:p>
            <a:r>
              <a:rPr lang="en-US" sz="2400" dirty="0"/>
              <a:t>But we would need to add rules for </a:t>
            </a:r>
            <a:r>
              <a:rPr lang="en-US" sz="2400" i="1" dirty="0"/>
              <a:t>3sgNP </a:t>
            </a:r>
            <a:r>
              <a:rPr lang="en-US" sz="2400" dirty="0"/>
              <a:t>and </a:t>
            </a:r>
            <a:r>
              <a:rPr lang="en-US" sz="2400" i="1" dirty="0"/>
              <a:t>Non3sgNP</a:t>
            </a:r>
          </a:p>
          <a:p>
            <a:pPr lvl="1"/>
            <a:r>
              <a:rPr lang="en-US" sz="2000" dirty="0"/>
              <a:t> again by making two copies of each rule for </a:t>
            </a:r>
            <a:r>
              <a:rPr lang="en-US" sz="2000" i="1" dirty="0"/>
              <a:t>NP</a:t>
            </a:r>
            <a:endParaRPr lang="en-US" sz="2000" dirty="0"/>
          </a:p>
          <a:p>
            <a:r>
              <a:rPr lang="en-US" sz="2400" i="1" dirty="0"/>
              <a:t>3SgNP </a:t>
            </a:r>
            <a:r>
              <a:rPr lang="en-US" sz="2400" dirty="0"/>
              <a:t>→ </a:t>
            </a:r>
            <a:r>
              <a:rPr lang="en-US" sz="2400" i="1" dirty="0" err="1"/>
              <a:t>Det</a:t>
            </a:r>
            <a:r>
              <a:rPr lang="en-US" sz="2400" i="1" dirty="0"/>
              <a:t> </a:t>
            </a:r>
            <a:r>
              <a:rPr lang="en-US" sz="2400" i="1" dirty="0" err="1"/>
              <a:t>SgNominal</a:t>
            </a:r>
            <a:endParaRPr lang="en-US" sz="2400" i="1" dirty="0"/>
          </a:p>
          <a:p>
            <a:r>
              <a:rPr lang="en-US" sz="2400" i="1" dirty="0"/>
              <a:t>Non3SgNP </a:t>
            </a:r>
            <a:r>
              <a:rPr lang="en-US" sz="2400" dirty="0"/>
              <a:t>→ </a:t>
            </a:r>
            <a:r>
              <a:rPr lang="en-US" sz="2400" i="1" dirty="0" err="1"/>
              <a:t>Det</a:t>
            </a:r>
            <a:r>
              <a:rPr lang="en-US" sz="2400" i="1" dirty="0"/>
              <a:t> </a:t>
            </a:r>
            <a:r>
              <a:rPr lang="en-US" sz="2400" i="1" dirty="0" err="1"/>
              <a:t>PlNominal</a:t>
            </a:r>
            <a:endParaRPr lang="en-US" sz="2400" i="1" dirty="0"/>
          </a:p>
          <a:p>
            <a:r>
              <a:rPr lang="en-US" sz="2400" i="1" dirty="0" err="1"/>
              <a:t>SgNominal</a:t>
            </a:r>
            <a:r>
              <a:rPr lang="en-US" sz="2400" i="1" dirty="0"/>
              <a:t> </a:t>
            </a:r>
            <a:r>
              <a:rPr lang="en-US" sz="2400" dirty="0"/>
              <a:t>→ </a:t>
            </a:r>
            <a:r>
              <a:rPr lang="en-US" sz="2400" i="1" dirty="0" err="1"/>
              <a:t>SgNoun</a:t>
            </a:r>
            <a:endParaRPr lang="en-US" sz="2400" i="1" dirty="0"/>
          </a:p>
          <a:p>
            <a:r>
              <a:rPr lang="en-US" sz="2400" i="1" dirty="0" err="1"/>
              <a:t>PlNominal</a:t>
            </a:r>
            <a:r>
              <a:rPr lang="en-US" sz="2400" i="1" dirty="0"/>
              <a:t> </a:t>
            </a:r>
            <a:r>
              <a:rPr lang="en-US" sz="2400" dirty="0"/>
              <a:t>→ </a:t>
            </a:r>
            <a:r>
              <a:rPr lang="en-US" sz="2400" i="1" dirty="0" err="1"/>
              <a:t>PlNoun</a:t>
            </a:r>
            <a:endParaRPr lang="en-US" sz="2400" i="1" dirty="0"/>
          </a:p>
          <a:p>
            <a:r>
              <a:rPr lang="en-US" sz="2400" i="1" dirty="0" err="1"/>
              <a:t>SgNoun</a:t>
            </a:r>
            <a:r>
              <a:rPr lang="en-US" sz="2400" i="1" dirty="0"/>
              <a:t> </a:t>
            </a:r>
            <a:r>
              <a:rPr lang="en-US" sz="2400" dirty="0"/>
              <a:t>→ </a:t>
            </a:r>
            <a:r>
              <a:rPr lang="en-US" sz="2400" i="1" dirty="0"/>
              <a:t>flight </a:t>
            </a:r>
            <a:r>
              <a:rPr lang="en-US" sz="2400" dirty="0"/>
              <a:t>| </a:t>
            </a:r>
            <a:r>
              <a:rPr lang="en-US" sz="2400" i="1" dirty="0"/>
              <a:t>fare </a:t>
            </a:r>
            <a:r>
              <a:rPr lang="en-US" sz="2400" dirty="0"/>
              <a:t>| </a:t>
            </a:r>
            <a:r>
              <a:rPr lang="en-US" sz="2400" i="1" dirty="0"/>
              <a:t>dollar </a:t>
            </a:r>
            <a:r>
              <a:rPr lang="en-US" sz="2400" dirty="0"/>
              <a:t>| </a:t>
            </a:r>
            <a:r>
              <a:rPr lang="en-US" sz="2400" i="1" dirty="0"/>
              <a:t>reservation </a:t>
            </a:r>
            <a:r>
              <a:rPr lang="en-US" sz="2400" dirty="0"/>
              <a:t>| . . .</a:t>
            </a:r>
          </a:p>
          <a:p>
            <a:r>
              <a:rPr lang="en-US" sz="2400" i="1" dirty="0" err="1"/>
              <a:t>PlNoun</a:t>
            </a:r>
            <a:r>
              <a:rPr lang="en-US" sz="2400" i="1" dirty="0"/>
              <a:t> </a:t>
            </a:r>
            <a:r>
              <a:rPr lang="en-US" sz="2400" dirty="0"/>
              <a:t>→ </a:t>
            </a:r>
            <a:r>
              <a:rPr lang="en-US" sz="2400" i="1" dirty="0"/>
              <a:t>flights </a:t>
            </a:r>
            <a:r>
              <a:rPr lang="en-US" sz="2400" dirty="0"/>
              <a:t>| </a:t>
            </a:r>
            <a:r>
              <a:rPr lang="en-US" sz="2400" i="1" dirty="0"/>
              <a:t>fares </a:t>
            </a:r>
            <a:r>
              <a:rPr lang="en-US" sz="2400" dirty="0"/>
              <a:t>| </a:t>
            </a:r>
            <a:r>
              <a:rPr lang="en-US" sz="2400" i="1" dirty="0"/>
              <a:t>dollars </a:t>
            </a:r>
            <a:r>
              <a:rPr lang="en-US" sz="2400" dirty="0"/>
              <a:t>| </a:t>
            </a:r>
            <a:r>
              <a:rPr lang="en-US" sz="2400" i="1" dirty="0"/>
              <a:t>reservations </a:t>
            </a:r>
            <a:r>
              <a:rPr lang="en-US" sz="2400" dirty="0"/>
              <a:t>| . .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01434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question: Deal with the first and second person pronouns</a:t>
            </a:r>
          </a:p>
        </p:txBody>
      </p:sp>
    </p:spTree>
    <p:extLst>
      <p:ext uri="{BB962C8B-B14F-4D97-AF65-F5344CB8AC3E}">
        <p14:creationId xmlns:p14="http://schemas.microsoft.com/office/powerpoint/2010/main" val="2845247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Problems with Number Agreement Rules:</a:t>
            </a:r>
          </a:p>
          <a:p>
            <a:r>
              <a:rPr lang="en-US" sz="2400" dirty="0"/>
              <a:t>The problem with this method of dealing with number agreement is</a:t>
            </a:r>
          </a:p>
          <a:p>
            <a:pPr lvl="1"/>
            <a:r>
              <a:rPr lang="en-US" sz="2000" dirty="0"/>
              <a:t>it doubles the size of the grammar</a:t>
            </a:r>
          </a:p>
          <a:p>
            <a:r>
              <a:rPr lang="en-US" sz="2400" dirty="0"/>
              <a:t>Every rule that refers to a noun or a verb needs to have a </a:t>
            </a:r>
          </a:p>
          <a:p>
            <a:pPr lvl="1"/>
            <a:r>
              <a:rPr lang="en-US" sz="2000" dirty="0"/>
              <a:t>“singular” version and </a:t>
            </a:r>
          </a:p>
          <a:p>
            <a:pPr lvl="1"/>
            <a:r>
              <a:rPr lang="en-US" sz="2000" dirty="0"/>
              <a:t>a “plural” version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2) </a:t>
            </a:r>
            <a:r>
              <a:rPr lang="en-US" sz="2400" b="1" dirty="0">
                <a:solidFill>
                  <a:srgbClr val="00B0F0"/>
                </a:solidFill>
              </a:rPr>
              <a:t>Determiner-Noun agreement</a:t>
            </a:r>
          </a:p>
          <a:p>
            <a:r>
              <a:rPr lang="en-US" sz="2400" dirty="0"/>
              <a:t>Along with subject-verb agreement, need to introduce copies of rules to capture the fact that </a:t>
            </a:r>
            <a:r>
              <a:rPr lang="en-US" sz="2400" dirty="0">
                <a:solidFill>
                  <a:srgbClr val="00B0F0"/>
                </a:solidFill>
              </a:rPr>
              <a:t>head nouns and their determiners have to agree in number :</a:t>
            </a:r>
          </a:p>
          <a:p>
            <a:pPr lvl="1"/>
            <a:r>
              <a:rPr lang="en-US" sz="2000" dirty="0"/>
              <a:t>this flight *this flights</a:t>
            </a:r>
          </a:p>
          <a:p>
            <a:pPr lvl="1"/>
            <a:r>
              <a:rPr lang="en-US" sz="2000" dirty="0"/>
              <a:t>those flights *those flight</a:t>
            </a:r>
          </a:p>
        </p:txBody>
      </p:sp>
    </p:spTree>
    <p:extLst>
      <p:ext uri="{BB962C8B-B14F-4D97-AF65-F5344CB8AC3E}">
        <p14:creationId xmlns:p14="http://schemas.microsoft.com/office/powerpoint/2010/main" val="25528902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0" y="685800"/>
            <a:ext cx="8749270" cy="598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5C6DE-9421-4350-8A0C-3C97BC3EE5CB}"/>
              </a:ext>
            </a:extLst>
          </p:cNvPr>
          <p:cNvSpPr txBox="1"/>
          <p:nvPr/>
        </p:nvSpPr>
        <p:spPr>
          <a:xfrm>
            <a:off x="533400" y="381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 3. Gender agreement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ideas of syntax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Constituency </a:t>
            </a:r>
          </a:p>
          <a:p>
            <a:r>
              <a:rPr lang="en-US" dirty="0" err="1"/>
              <a:t>Subcategorization</a:t>
            </a:r>
            <a:endParaRPr lang="en-US" dirty="0"/>
          </a:p>
          <a:p>
            <a:r>
              <a:rPr lang="en-US" dirty="0"/>
              <a:t>Grammatical relations 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61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verb phrase consists of the verb and a number of other constituents.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Simple rules </a:t>
            </a:r>
            <a:r>
              <a:rPr lang="en-US" sz="2400" dirty="0"/>
              <a:t>we have built so far, these other constituents include </a:t>
            </a:r>
            <a:r>
              <a:rPr lang="en-US" sz="2400" i="1" dirty="0"/>
              <a:t>NP</a:t>
            </a:r>
            <a:r>
              <a:rPr lang="en-US" sz="2400" dirty="0"/>
              <a:t>s and </a:t>
            </a:r>
            <a:r>
              <a:rPr lang="en-US" sz="2400" i="1" dirty="0"/>
              <a:t>PP</a:t>
            </a:r>
            <a:r>
              <a:rPr lang="en-US" sz="2400" dirty="0"/>
              <a:t>s and combinations of the two: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   ;</a:t>
            </a:r>
            <a:r>
              <a:rPr lang="en-US" sz="2400" dirty="0"/>
              <a:t>disappear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 NP ; </a:t>
            </a:r>
            <a:r>
              <a:rPr lang="en-US" sz="2400" dirty="0"/>
              <a:t>prefer a morning flight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 NP PP ; </a:t>
            </a:r>
            <a:r>
              <a:rPr lang="en-US" sz="2400" dirty="0"/>
              <a:t>leave Boston in the morning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 PP ; </a:t>
            </a:r>
            <a:r>
              <a:rPr lang="en-US" sz="2400" dirty="0"/>
              <a:t>leaving on Thursday</a:t>
            </a:r>
          </a:p>
          <a:p>
            <a:r>
              <a:rPr lang="en-US" sz="2400" dirty="0">
                <a:solidFill>
                  <a:srgbClr val="00B0F0"/>
                </a:solidFill>
              </a:rPr>
              <a:t>What are the other constituents of VP?</a:t>
            </a:r>
          </a:p>
        </p:txBody>
      </p:sp>
    </p:spTree>
    <p:extLst>
      <p:ext uri="{BB962C8B-B14F-4D97-AF65-F5344CB8AC3E}">
        <p14:creationId xmlns:p14="http://schemas.microsoft.com/office/powerpoint/2010/main" val="2594728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Verb phrases can be significantly more </a:t>
            </a:r>
            <a:r>
              <a:rPr lang="en-US" sz="2400" dirty="0">
                <a:solidFill>
                  <a:srgbClr val="00B0F0"/>
                </a:solidFill>
              </a:rPr>
              <a:t>complicated </a:t>
            </a:r>
            <a:endParaRPr lang="en-US" sz="2400" dirty="0"/>
          </a:p>
          <a:p>
            <a:r>
              <a:rPr lang="en-US" sz="2400" dirty="0"/>
              <a:t>Many other kinds of constituents can follow the verb, such as an entire embedded sentence. </a:t>
            </a:r>
          </a:p>
          <a:p>
            <a:r>
              <a:rPr lang="en-US" sz="2400" dirty="0"/>
              <a:t>These are called </a:t>
            </a:r>
            <a:r>
              <a:rPr lang="en-US" sz="2400" b="1" dirty="0"/>
              <a:t>sentential complements</a:t>
            </a:r>
            <a:r>
              <a:rPr lang="en-US" sz="2400" dirty="0"/>
              <a:t>:</a:t>
            </a:r>
          </a:p>
          <a:p>
            <a:r>
              <a:rPr lang="en-US" sz="2400" dirty="0"/>
              <a:t>You [</a:t>
            </a:r>
            <a:r>
              <a:rPr lang="en-US" sz="2400" i="1" dirty="0"/>
              <a:t>VP </a:t>
            </a:r>
            <a:r>
              <a:rPr lang="en-US" sz="2400" dirty="0"/>
              <a:t>[</a:t>
            </a:r>
            <a:r>
              <a:rPr lang="en-US" sz="2400" i="1" dirty="0"/>
              <a:t>V </a:t>
            </a:r>
            <a:r>
              <a:rPr lang="en-US" sz="2400" dirty="0"/>
              <a:t>said [</a:t>
            </a:r>
            <a:r>
              <a:rPr lang="en-US" sz="2400" i="1" dirty="0"/>
              <a:t>S </a:t>
            </a:r>
            <a:r>
              <a:rPr lang="en-US" sz="2400" dirty="0"/>
              <a:t>there were two flights that were the cheapest ]]]</a:t>
            </a:r>
          </a:p>
          <a:p>
            <a:r>
              <a:rPr lang="en-US" sz="2400" dirty="0"/>
              <a:t>You [</a:t>
            </a:r>
            <a:r>
              <a:rPr lang="en-US" sz="2400" i="1" dirty="0"/>
              <a:t>VP </a:t>
            </a:r>
            <a:r>
              <a:rPr lang="en-US" sz="2400" dirty="0"/>
              <a:t>[</a:t>
            </a:r>
            <a:r>
              <a:rPr lang="en-US" sz="2400" i="1" dirty="0"/>
              <a:t>V </a:t>
            </a:r>
            <a:r>
              <a:rPr lang="en-US" sz="2400" dirty="0"/>
              <a:t>said [</a:t>
            </a:r>
            <a:r>
              <a:rPr lang="en-US" sz="2400" i="1" dirty="0"/>
              <a:t>S </a:t>
            </a:r>
            <a:r>
              <a:rPr lang="en-US" sz="2400" dirty="0"/>
              <a:t>you had a two hundred sixty six dollar fare]]</a:t>
            </a:r>
          </a:p>
          <a:p>
            <a:r>
              <a:rPr lang="en-US" sz="2400" dirty="0"/>
              <a:t>[</a:t>
            </a:r>
            <a:r>
              <a:rPr lang="en-US" sz="2400" i="1" dirty="0"/>
              <a:t>VP </a:t>
            </a:r>
            <a:r>
              <a:rPr lang="en-US" sz="2400" dirty="0"/>
              <a:t>[</a:t>
            </a:r>
            <a:r>
              <a:rPr lang="en-US" sz="2400" i="1" dirty="0"/>
              <a:t>V </a:t>
            </a:r>
            <a:r>
              <a:rPr lang="en-US" sz="2400" dirty="0"/>
              <a:t>Tell] [</a:t>
            </a:r>
            <a:r>
              <a:rPr lang="en-US" sz="2400" i="1" dirty="0"/>
              <a:t>NP </a:t>
            </a:r>
            <a:r>
              <a:rPr lang="en-US" sz="2400" dirty="0"/>
              <a:t>me] [</a:t>
            </a:r>
            <a:r>
              <a:rPr lang="en-US" sz="2400" i="1" dirty="0"/>
              <a:t>S </a:t>
            </a:r>
            <a:r>
              <a:rPr lang="en-US" sz="2400" dirty="0"/>
              <a:t>how to get from the airport in Philadelphia to downtown]]</a:t>
            </a:r>
          </a:p>
          <a:p>
            <a:r>
              <a:rPr lang="en-US" sz="2400" dirty="0"/>
              <a:t>I [</a:t>
            </a:r>
            <a:r>
              <a:rPr lang="en-US" sz="2400" i="1" dirty="0"/>
              <a:t>VP </a:t>
            </a:r>
            <a:r>
              <a:rPr lang="en-US" sz="2400" dirty="0"/>
              <a:t>[</a:t>
            </a:r>
            <a:r>
              <a:rPr lang="en-US" sz="2400" i="1" dirty="0"/>
              <a:t>V </a:t>
            </a:r>
            <a:r>
              <a:rPr lang="en-US" sz="2400" dirty="0"/>
              <a:t>think [</a:t>
            </a:r>
            <a:r>
              <a:rPr lang="en-US" sz="2400" i="1" dirty="0"/>
              <a:t>S </a:t>
            </a:r>
            <a:r>
              <a:rPr lang="en-US" sz="2400" dirty="0"/>
              <a:t>I would like to take the nine thirty flight]]</a:t>
            </a:r>
          </a:p>
          <a:p>
            <a:r>
              <a:rPr lang="en-US" sz="2400" dirty="0"/>
              <a:t>Rule for these:</a:t>
            </a:r>
          </a:p>
          <a:p>
            <a:r>
              <a:rPr lang="en-US" sz="2400" i="1" dirty="0">
                <a:solidFill>
                  <a:srgbClr val="00B0F0"/>
                </a:solidFill>
              </a:rPr>
              <a:t>VP </a:t>
            </a:r>
            <a:r>
              <a:rPr lang="en-US" sz="2400" dirty="0">
                <a:solidFill>
                  <a:srgbClr val="00B0F0"/>
                </a:solidFill>
              </a:rPr>
              <a:t>→ </a:t>
            </a:r>
            <a:r>
              <a:rPr lang="en-US" sz="2400" i="1" dirty="0">
                <a:solidFill>
                  <a:srgbClr val="00B0F0"/>
                </a:solidFill>
              </a:rPr>
              <a:t>VP S</a:t>
            </a:r>
          </a:p>
          <a:p>
            <a:r>
              <a:rPr lang="en-US" sz="1900" i="1" dirty="0"/>
              <a:t>Note: </a:t>
            </a:r>
            <a:r>
              <a:rPr lang="en-US" sz="1900" dirty="0"/>
              <a:t>In bracketed notations, start tracing the brackets from innermost to the outermost. </a:t>
            </a:r>
          </a:p>
          <a:p>
            <a:endParaRPr lang="en-US" sz="19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31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Another potential constituent of the VP is another VP. </a:t>
            </a:r>
          </a:p>
          <a:p>
            <a:r>
              <a:rPr lang="en-US" sz="2400" dirty="0"/>
              <a:t>This is often the case for verbs like </a:t>
            </a:r>
            <a:r>
              <a:rPr lang="en-US" sz="2400" i="1" dirty="0"/>
              <a:t>want</a:t>
            </a:r>
            <a:r>
              <a:rPr lang="en-US" sz="2400" dirty="0"/>
              <a:t>, </a:t>
            </a:r>
            <a:r>
              <a:rPr lang="en-US" sz="2400" i="1" dirty="0"/>
              <a:t>would like</a:t>
            </a:r>
            <a:r>
              <a:rPr lang="en-US" sz="2400" dirty="0"/>
              <a:t>, </a:t>
            </a:r>
            <a:r>
              <a:rPr lang="en-US" sz="2400" i="1" dirty="0"/>
              <a:t>try</a:t>
            </a:r>
            <a:r>
              <a:rPr lang="en-US" sz="2400" dirty="0"/>
              <a:t>, </a:t>
            </a:r>
            <a:r>
              <a:rPr lang="en-US" sz="2400" i="1" dirty="0"/>
              <a:t>intend</a:t>
            </a:r>
            <a:r>
              <a:rPr lang="en-US" sz="2400" dirty="0"/>
              <a:t>, </a:t>
            </a:r>
            <a:r>
              <a:rPr lang="en-US" sz="2400" i="1" dirty="0"/>
              <a:t>need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I </a:t>
            </a:r>
            <a:r>
              <a:rPr lang="en-US" sz="2400" dirty="0">
                <a:solidFill>
                  <a:srgbClr val="00B0F0"/>
                </a:solidFill>
              </a:rPr>
              <a:t>want</a:t>
            </a:r>
            <a:r>
              <a:rPr lang="en-US" sz="2400" dirty="0"/>
              <a:t> [</a:t>
            </a:r>
            <a:r>
              <a:rPr lang="en-US" sz="2400" i="1" dirty="0"/>
              <a:t>VP </a:t>
            </a:r>
            <a:r>
              <a:rPr lang="en-US" sz="2400" dirty="0"/>
              <a:t>to fly from Milwaukee to Orlando]</a:t>
            </a:r>
          </a:p>
          <a:p>
            <a:r>
              <a:rPr lang="en-US" sz="2400" dirty="0"/>
              <a:t>Hi, I </a:t>
            </a:r>
            <a:r>
              <a:rPr lang="en-US" sz="2400" dirty="0">
                <a:solidFill>
                  <a:srgbClr val="00B0F0"/>
                </a:solidFill>
              </a:rPr>
              <a:t>want</a:t>
            </a:r>
            <a:r>
              <a:rPr lang="en-US" sz="2400" dirty="0"/>
              <a:t> [</a:t>
            </a:r>
            <a:r>
              <a:rPr lang="en-US" sz="2400" i="1" dirty="0"/>
              <a:t>VP </a:t>
            </a:r>
            <a:r>
              <a:rPr lang="en-US" sz="2400" dirty="0"/>
              <a:t>to arrange three flights]</a:t>
            </a:r>
          </a:p>
          <a:p>
            <a:r>
              <a:rPr lang="en-US" sz="2400" dirty="0"/>
              <a:t>Hello, I’m </a:t>
            </a:r>
            <a:r>
              <a:rPr lang="en-US" sz="2400" dirty="0">
                <a:solidFill>
                  <a:srgbClr val="00B0F0"/>
                </a:solidFill>
              </a:rPr>
              <a:t>trying</a:t>
            </a:r>
            <a:r>
              <a:rPr lang="en-US" sz="2400" dirty="0"/>
              <a:t> [</a:t>
            </a:r>
            <a:r>
              <a:rPr lang="en-US" sz="2400" i="1" dirty="0"/>
              <a:t>VP </a:t>
            </a:r>
            <a:r>
              <a:rPr lang="en-US" sz="2400" dirty="0"/>
              <a:t>to find a flight that goes from Pittsburgh to Denver after two p.m.]</a:t>
            </a:r>
          </a:p>
          <a:p>
            <a:r>
              <a:rPr lang="en-US" sz="2400" i="1" dirty="0">
                <a:solidFill>
                  <a:srgbClr val="00B0F0"/>
                </a:solidFill>
              </a:rPr>
              <a:t>VP </a:t>
            </a:r>
            <a:r>
              <a:rPr lang="en-US" sz="2400" dirty="0">
                <a:solidFill>
                  <a:srgbClr val="00B0F0"/>
                </a:solidFill>
              </a:rPr>
              <a:t>→ </a:t>
            </a:r>
            <a:r>
              <a:rPr lang="en-US" sz="2400" i="1" dirty="0">
                <a:solidFill>
                  <a:srgbClr val="00B0F0"/>
                </a:solidFill>
              </a:rPr>
              <a:t>VP </a:t>
            </a:r>
            <a:r>
              <a:rPr lang="en-US" sz="2400" i="1" dirty="0" err="1">
                <a:solidFill>
                  <a:srgbClr val="00B0F0"/>
                </a:solidFill>
              </a:rPr>
              <a:t>VP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557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verb phrase can have </a:t>
            </a:r>
          </a:p>
          <a:p>
            <a:pPr lvl="1"/>
            <a:r>
              <a:rPr lang="en-US" sz="2000" dirty="0"/>
              <a:t>many possible kinds of constituents </a:t>
            </a:r>
          </a:p>
          <a:p>
            <a:pPr lvl="1"/>
            <a:r>
              <a:rPr lang="en-US" sz="2000" dirty="0"/>
              <a:t>but not every verb is compatible with every verb phrase</a:t>
            </a:r>
          </a:p>
          <a:p>
            <a:r>
              <a:rPr lang="en-US" sz="2400" dirty="0"/>
              <a:t>Ex: the verb </a:t>
            </a:r>
            <a:r>
              <a:rPr lang="en-US" sz="2400" i="1" dirty="0"/>
              <a:t>want </a:t>
            </a:r>
            <a:r>
              <a:rPr lang="en-US" sz="2400" dirty="0"/>
              <a:t>can </a:t>
            </a:r>
            <a:r>
              <a:rPr lang="en-US" sz="2400" dirty="0">
                <a:solidFill>
                  <a:srgbClr val="00B0F0"/>
                </a:solidFill>
              </a:rPr>
              <a:t>either be used </a:t>
            </a:r>
          </a:p>
          <a:p>
            <a:pPr lvl="1"/>
            <a:r>
              <a:rPr lang="en-US" sz="2000" dirty="0"/>
              <a:t>with an </a:t>
            </a:r>
            <a:r>
              <a:rPr lang="en-US" sz="2000" dirty="0">
                <a:solidFill>
                  <a:srgbClr val="00B0F0"/>
                </a:solidFill>
              </a:rPr>
              <a:t>NP complement </a:t>
            </a:r>
            <a:r>
              <a:rPr lang="en-US" sz="2000" dirty="0"/>
              <a:t>(</a:t>
            </a:r>
            <a:r>
              <a:rPr lang="en-US" sz="2000" i="1" dirty="0"/>
              <a:t>I want a flight . . . </a:t>
            </a:r>
            <a:r>
              <a:rPr lang="en-US" sz="2000" dirty="0"/>
              <a:t>), or </a:t>
            </a:r>
          </a:p>
          <a:p>
            <a:pPr lvl="1"/>
            <a:r>
              <a:rPr lang="en-US" sz="2000" dirty="0"/>
              <a:t>with an infinitive </a:t>
            </a:r>
            <a:r>
              <a:rPr lang="en-US" sz="2000" dirty="0">
                <a:solidFill>
                  <a:srgbClr val="00B0F0"/>
                </a:solidFill>
              </a:rPr>
              <a:t>VP complement </a:t>
            </a:r>
            <a:r>
              <a:rPr lang="en-US" sz="2000" dirty="0"/>
              <a:t>(</a:t>
            </a:r>
            <a:r>
              <a:rPr lang="en-US" sz="2000" i="1" dirty="0"/>
              <a:t>I want to fly to . . . </a:t>
            </a:r>
            <a:r>
              <a:rPr lang="en-US" sz="2000" dirty="0"/>
              <a:t>). </a:t>
            </a:r>
          </a:p>
          <a:p>
            <a:r>
              <a:rPr lang="en-US" sz="2400" dirty="0"/>
              <a:t>But a verb like </a:t>
            </a:r>
            <a:r>
              <a:rPr lang="en-US" sz="2400" i="1" dirty="0"/>
              <a:t>find </a:t>
            </a:r>
            <a:r>
              <a:rPr lang="en-US" sz="2400" dirty="0"/>
              <a:t>cannot take this sort of VP complement</a:t>
            </a:r>
          </a:p>
          <a:p>
            <a:r>
              <a:rPr lang="en-US" sz="2400" dirty="0"/>
              <a:t>(</a:t>
            </a:r>
            <a:r>
              <a:rPr lang="en-US" sz="2400" i="1" dirty="0"/>
              <a:t>* I found to fly to Dallas</a:t>
            </a:r>
            <a:r>
              <a:rPr lang="en-US" sz="2400" dirty="0"/>
              <a:t>)</a:t>
            </a:r>
          </a:p>
          <a:p>
            <a:r>
              <a:rPr lang="en-US" sz="2400" dirty="0"/>
              <a:t>Traditional grammar distinguishes between </a:t>
            </a:r>
          </a:p>
          <a:p>
            <a:pPr lvl="1"/>
            <a:r>
              <a:rPr lang="en-US" sz="2000" b="1" dirty="0"/>
              <a:t>transitive </a:t>
            </a:r>
            <a:r>
              <a:rPr lang="en-US" sz="2000" dirty="0"/>
              <a:t>verbs like </a:t>
            </a:r>
            <a:r>
              <a:rPr lang="en-US" sz="2000" i="1" dirty="0"/>
              <a:t>find</a:t>
            </a:r>
            <a:r>
              <a:rPr lang="en-US" sz="2000" dirty="0"/>
              <a:t>, which </a:t>
            </a:r>
            <a:r>
              <a:rPr lang="en-US" sz="2000" dirty="0">
                <a:solidFill>
                  <a:srgbClr val="00B0F0"/>
                </a:solidFill>
              </a:rPr>
              <a:t>take a direct object NP </a:t>
            </a:r>
            <a:r>
              <a:rPr lang="en-US" sz="2000" dirty="0"/>
              <a:t>(</a:t>
            </a:r>
            <a:r>
              <a:rPr lang="en-US" sz="2000" i="1" dirty="0"/>
              <a:t>I found a flight</a:t>
            </a:r>
            <a:r>
              <a:rPr lang="en-US" sz="2000" dirty="0"/>
              <a:t>) and </a:t>
            </a:r>
          </a:p>
          <a:p>
            <a:pPr lvl="1"/>
            <a:r>
              <a:rPr lang="en-US" sz="2000" b="1" dirty="0"/>
              <a:t>intransitive </a:t>
            </a:r>
            <a:r>
              <a:rPr lang="en-US" sz="2000" dirty="0"/>
              <a:t>verbs like </a:t>
            </a:r>
            <a:r>
              <a:rPr lang="en-US" sz="2000" i="1" dirty="0"/>
              <a:t>disappear</a:t>
            </a:r>
            <a:r>
              <a:rPr lang="en-US" sz="2000" dirty="0"/>
              <a:t>, which </a:t>
            </a:r>
            <a:r>
              <a:rPr lang="en-US" sz="2000" dirty="0">
                <a:solidFill>
                  <a:srgbClr val="00B0F0"/>
                </a:solidFill>
              </a:rPr>
              <a:t>do not take NP </a:t>
            </a:r>
            <a:r>
              <a:rPr lang="en-US" sz="2000" dirty="0"/>
              <a:t>(</a:t>
            </a:r>
            <a:r>
              <a:rPr lang="en-US" sz="2000" i="1" dirty="0"/>
              <a:t>*I disappeared a flight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64878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Traditional grammars </a:t>
            </a:r>
            <a:r>
              <a:rPr lang="en-US" sz="2400" b="1" dirty="0"/>
              <a:t>subcategorize </a:t>
            </a:r>
            <a:r>
              <a:rPr lang="en-US" sz="2400" dirty="0"/>
              <a:t>verbs into these two categories </a:t>
            </a:r>
          </a:p>
          <a:p>
            <a:pPr lvl="1"/>
            <a:r>
              <a:rPr lang="en-US" sz="2000" dirty="0"/>
              <a:t>Transitive and intransitive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modern grammars </a:t>
            </a:r>
            <a:r>
              <a:rPr lang="en-US" sz="2400" dirty="0"/>
              <a:t>distinguish as many as 100 subcategories </a:t>
            </a:r>
          </a:p>
          <a:p>
            <a:r>
              <a:rPr lang="en-US" sz="2400" dirty="0" err="1"/>
              <a:t>Subcategorisation</a:t>
            </a:r>
            <a:endParaRPr lang="en-US" sz="2400" dirty="0"/>
          </a:p>
          <a:p>
            <a:pPr lvl="1"/>
            <a:r>
              <a:rPr lang="en-US" sz="2000" dirty="0"/>
              <a:t>We say that a verb like </a:t>
            </a:r>
            <a:r>
              <a:rPr lang="en-US" sz="2000" i="1" dirty="0"/>
              <a:t>find </a:t>
            </a:r>
            <a:r>
              <a:rPr lang="en-US" sz="2000" b="1" dirty="0"/>
              <a:t>subcategorizes for </a:t>
            </a:r>
            <a:r>
              <a:rPr lang="en-US" sz="2000" dirty="0"/>
              <a:t>an </a:t>
            </a:r>
            <a:r>
              <a:rPr lang="en-US" sz="2000" i="1" dirty="0"/>
              <a:t>NP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while a verb like </a:t>
            </a:r>
            <a:r>
              <a:rPr lang="en-US" sz="2000" i="1" dirty="0"/>
              <a:t>want </a:t>
            </a:r>
            <a:r>
              <a:rPr lang="en-US" sz="2000" dirty="0"/>
              <a:t>subcategorizes for either an </a:t>
            </a:r>
            <a:r>
              <a:rPr lang="en-US" sz="2000" i="1" dirty="0"/>
              <a:t>NP </a:t>
            </a:r>
            <a:r>
              <a:rPr lang="en-US" sz="2000" dirty="0"/>
              <a:t>or a non-finite </a:t>
            </a:r>
            <a:r>
              <a:rPr lang="en-US" sz="2000" i="1" dirty="0"/>
              <a:t>VP</a:t>
            </a:r>
            <a:r>
              <a:rPr lang="en-US" sz="2000" dirty="0"/>
              <a:t> </a:t>
            </a:r>
          </a:p>
          <a:p>
            <a:r>
              <a:rPr lang="en-US" sz="2400" dirty="0"/>
              <a:t>We call these constituents the </a:t>
            </a:r>
            <a:r>
              <a:rPr lang="en-US" sz="2400" b="1" dirty="0"/>
              <a:t>complements </a:t>
            </a:r>
            <a:r>
              <a:rPr lang="en-US" sz="2400" dirty="0"/>
              <a:t>of the verb </a:t>
            </a:r>
          </a:p>
          <a:p>
            <a:r>
              <a:rPr lang="en-US" sz="2400" dirty="0"/>
              <a:t>So we say that </a:t>
            </a:r>
            <a:r>
              <a:rPr lang="en-US" sz="2400" i="1" dirty="0"/>
              <a:t>want </a:t>
            </a:r>
            <a:r>
              <a:rPr lang="en-US" sz="2400" dirty="0"/>
              <a:t>can take a </a:t>
            </a:r>
            <a:r>
              <a:rPr lang="en-US" sz="2400" i="1" dirty="0"/>
              <a:t>VP </a:t>
            </a:r>
            <a:r>
              <a:rPr lang="en-US" sz="2400" dirty="0"/>
              <a:t>complement. </a:t>
            </a:r>
          </a:p>
          <a:p>
            <a:r>
              <a:rPr lang="en-US" sz="2400" dirty="0"/>
              <a:t>These possible sets of complements are called the </a:t>
            </a:r>
            <a:r>
              <a:rPr lang="en-US" sz="2400" b="1" dirty="0" err="1"/>
              <a:t>subcategorization</a:t>
            </a:r>
            <a:r>
              <a:rPr lang="en-US" sz="2400" b="1" dirty="0"/>
              <a:t> frame </a:t>
            </a:r>
            <a:r>
              <a:rPr lang="en-US" sz="2400" dirty="0"/>
              <a:t>for the verb.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543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 of the term </a:t>
            </a:r>
            <a:r>
              <a:rPr lang="en-US" b="1" dirty="0"/>
              <a:t>sentential complement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74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Represent the relation between verbs and their complements in a context-free grammar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/>
              <a:t>Each </a:t>
            </a:r>
            <a:r>
              <a:rPr lang="en-US" sz="2400" i="1" dirty="0"/>
              <a:t>VP </a:t>
            </a:r>
            <a:r>
              <a:rPr lang="en-US" sz="2400" dirty="0"/>
              <a:t>rule could be modified to require the appropriate verb subtype:</a:t>
            </a:r>
          </a:p>
          <a:p>
            <a:endParaRPr lang="en-US" sz="2400" dirty="0"/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Verb-with-no-complement ;</a:t>
            </a:r>
            <a:r>
              <a:rPr lang="en-US" sz="2400" dirty="0"/>
              <a:t>disappear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Verb-with-NP-comp NP ;</a:t>
            </a:r>
            <a:r>
              <a:rPr lang="en-US" sz="2400" dirty="0"/>
              <a:t>prefer a morning flight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Verb-with-S-comp S ;</a:t>
            </a:r>
            <a:r>
              <a:rPr lang="en-US" sz="2400" dirty="0"/>
              <a:t>said there were two flights</a:t>
            </a:r>
          </a:p>
          <a:p>
            <a:r>
              <a:rPr lang="en-US" sz="2400" dirty="0"/>
              <a:t>VP → </a:t>
            </a:r>
            <a:r>
              <a:rPr lang="en-US" sz="2400" i="1" dirty="0"/>
              <a:t>Verb-with-Inf-VP-complement ; want to go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make separate subtypes of the class Verb </a:t>
            </a:r>
          </a:p>
          <a:p>
            <a:endParaRPr lang="en-US" sz="2400" dirty="0"/>
          </a:p>
          <a:p>
            <a:r>
              <a:rPr lang="en-US" sz="2400" i="1" dirty="0"/>
              <a:t>Verb-with-NP-complement </a:t>
            </a:r>
            <a:r>
              <a:rPr lang="en-US" sz="2400" dirty="0"/>
              <a:t>→ </a:t>
            </a:r>
            <a:r>
              <a:rPr lang="en-US" sz="2400" i="1" dirty="0"/>
              <a:t>find </a:t>
            </a:r>
            <a:r>
              <a:rPr lang="en-US" sz="2400" dirty="0"/>
              <a:t>| </a:t>
            </a:r>
            <a:r>
              <a:rPr lang="en-US" sz="2400" i="1" dirty="0"/>
              <a:t>leave </a:t>
            </a:r>
            <a:r>
              <a:rPr lang="en-US" sz="2400" dirty="0"/>
              <a:t>| </a:t>
            </a:r>
            <a:r>
              <a:rPr lang="en-US" sz="2400" i="1" dirty="0"/>
              <a:t>repeat </a:t>
            </a:r>
            <a:r>
              <a:rPr lang="en-US" sz="2400" dirty="0"/>
              <a:t>| . . .</a:t>
            </a:r>
          </a:p>
          <a:p>
            <a:r>
              <a:rPr lang="en-US" sz="2400" i="1" dirty="0"/>
              <a:t>Verb-with-S-complement </a:t>
            </a:r>
            <a:r>
              <a:rPr lang="en-US" sz="2400" dirty="0"/>
              <a:t>→ </a:t>
            </a:r>
            <a:r>
              <a:rPr lang="en-US" sz="2400" i="1" dirty="0"/>
              <a:t>think </a:t>
            </a:r>
            <a:r>
              <a:rPr lang="en-US" sz="2400" dirty="0"/>
              <a:t>| </a:t>
            </a:r>
            <a:r>
              <a:rPr lang="en-US" sz="2400" i="1" dirty="0"/>
              <a:t>believe </a:t>
            </a:r>
            <a:r>
              <a:rPr lang="en-US" sz="2400" dirty="0"/>
              <a:t>| </a:t>
            </a:r>
            <a:r>
              <a:rPr lang="en-US" sz="2400" i="1" dirty="0"/>
              <a:t>say </a:t>
            </a:r>
            <a:r>
              <a:rPr lang="en-US" sz="2400" dirty="0"/>
              <a:t>| . . .</a:t>
            </a:r>
          </a:p>
          <a:p>
            <a:r>
              <a:rPr lang="en-US" sz="2400" i="1" dirty="0"/>
              <a:t>Verb-with-Inf-VP-complement </a:t>
            </a:r>
            <a:r>
              <a:rPr lang="en-US" sz="2400" dirty="0"/>
              <a:t>→ </a:t>
            </a:r>
            <a:r>
              <a:rPr lang="en-US" sz="2400" i="1" dirty="0"/>
              <a:t>want </a:t>
            </a:r>
            <a:r>
              <a:rPr lang="en-US" sz="2400" dirty="0"/>
              <a:t>| </a:t>
            </a:r>
            <a:r>
              <a:rPr lang="en-US" sz="2400" i="1" dirty="0"/>
              <a:t>try </a:t>
            </a:r>
            <a:r>
              <a:rPr lang="en-US" sz="2400" dirty="0"/>
              <a:t>| </a:t>
            </a:r>
            <a:r>
              <a:rPr lang="en-US" sz="2400" i="1" dirty="0"/>
              <a:t>need </a:t>
            </a:r>
            <a:r>
              <a:rPr lang="en-US" sz="2400" dirty="0"/>
              <a:t>| . . .</a:t>
            </a:r>
          </a:p>
          <a:p>
            <a:r>
              <a:rPr lang="en-US" sz="2400" i="1" dirty="0"/>
              <a:t>Verb-with-no-complement </a:t>
            </a:r>
            <a:r>
              <a:rPr lang="en-US" sz="2400" dirty="0"/>
              <a:t>→  disappear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8AD3-76A7-488C-9078-40314CD8A7C7}"/>
              </a:ext>
            </a:extLst>
          </p:cNvPr>
          <p:cNvSpPr txBox="1"/>
          <p:nvPr/>
        </p:nvSpPr>
        <p:spPr>
          <a:xfrm>
            <a:off x="685800" y="615614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rule </a:t>
            </a:r>
            <a:r>
              <a:rPr lang="en-US" i="1" dirty="0"/>
              <a:t>VP </a:t>
            </a:r>
            <a:r>
              <a:rPr lang="en-US" dirty="0"/>
              <a:t>→ </a:t>
            </a:r>
            <a:r>
              <a:rPr lang="en-US" i="1" dirty="0"/>
              <a:t>Verb is decomposed as above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796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problem with this approach, is same as agreement feature problem</a:t>
            </a:r>
          </a:p>
          <a:p>
            <a:pPr lvl="1"/>
            <a:r>
              <a:rPr lang="en-US" sz="2000" dirty="0"/>
              <a:t>vast explosion in the number of rules</a:t>
            </a:r>
          </a:p>
          <a:p>
            <a:r>
              <a:rPr lang="en-US" sz="2400" dirty="0"/>
              <a:t> The standard solution to both of these problems is the </a:t>
            </a:r>
            <a:r>
              <a:rPr lang="en-US" sz="2400" b="1" dirty="0"/>
              <a:t>feature structure</a:t>
            </a:r>
          </a:p>
          <a:p>
            <a:r>
              <a:rPr lang="en-US" sz="2400" dirty="0"/>
              <a:t>Note: nouns, adjectives, and prepositions can subcategorize for complements just as verbs can</a:t>
            </a:r>
          </a:p>
        </p:txBody>
      </p:sp>
    </p:spTree>
    <p:extLst>
      <p:ext uri="{BB962C8B-B14F-4D97-AF65-F5344CB8AC3E}">
        <p14:creationId xmlns:p14="http://schemas.microsoft.com/office/powerpoint/2010/main" val="2444468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Verb Phrase and </a:t>
            </a:r>
            <a:r>
              <a:rPr lang="en-US" sz="3200" b="1" dirty="0" err="1"/>
              <a:t>Subcategorization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Another way is to think of the verb as a logical predicate and the constituents as logical arguments of the predicate.</a:t>
            </a:r>
          </a:p>
          <a:p>
            <a:r>
              <a:rPr lang="en-US" sz="2400" dirty="0"/>
              <a:t>So we can think of such predicate-argument relations as </a:t>
            </a:r>
          </a:p>
          <a:p>
            <a:r>
              <a:rPr lang="en-US" sz="2400" dirty="0"/>
              <a:t>FIND(I, A FLIGHT), or</a:t>
            </a:r>
          </a:p>
          <a:p>
            <a:r>
              <a:rPr lang="en-US" sz="2400" dirty="0"/>
              <a:t>WANT(I, TO FLY).</a:t>
            </a:r>
          </a:p>
        </p:txBody>
      </p:sp>
    </p:spTree>
    <p:extLst>
      <p:ext uri="{BB962C8B-B14F-4D97-AF65-F5344CB8AC3E}">
        <p14:creationId xmlns:p14="http://schemas.microsoft.com/office/powerpoint/2010/main" val="1369355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11920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6131" y="6368534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 the correction: “may” instead of “many”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59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3" y="381000"/>
            <a:ext cx="863278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19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Grammars (CFG)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Capture constituency and ordering</a:t>
            </a:r>
          </a:p>
          <a:p>
            <a:pPr lvl="1"/>
            <a:r>
              <a:rPr lang="en-US"/>
              <a:t>Ordering:</a:t>
            </a:r>
          </a:p>
          <a:p>
            <a:pPr lvl="2"/>
            <a:r>
              <a:rPr lang="en-US"/>
              <a:t>What are the rules that govern the ordering of words and bigger units in the language?</a:t>
            </a:r>
          </a:p>
          <a:p>
            <a:pPr lvl="1"/>
            <a:r>
              <a:rPr lang="en-US"/>
              <a:t>Constituency: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A50021"/>
                </a:solidFill>
              </a:rPr>
              <a:t>How words group into units and how the various kinds of units behave</a:t>
            </a:r>
          </a:p>
        </p:txBody>
      </p:sp>
    </p:spTree>
    <p:extLst>
      <p:ext uri="{BB962C8B-B14F-4D97-AF65-F5344CB8AC3E}">
        <p14:creationId xmlns:p14="http://schemas.microsoft.com/office/powerpoint/2010/main" val="35939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29600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507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major phrase types discussed so far can be </a:t>
            </a:r>
            <a:r>
              <a:rPr lang="en-US" sz="2400" b="1" dirty="0"/>
              <a:t>conjoined </a:t>
            </a:r>
            <a:r>
              <a:rPr lang="en-US" sz="2400" dirty="0"/>
              <a:t>with </a:t>
            </a:r>
            <a:r>
              <a:rPr lang="en-US" sz="2400" b="1" dirty="0"/>
              <a:t>conjunctions </a:t>
            </a:r>
            <a:r>
              <a:rPr lang="en-US" sz="2400" dirty="0"/>
              <a:t>to form larger constructions of the same type.</a:t>
            </a:r>
          </a:p>
          <a:p>
            <a:r>
              <a:rPr lang="en-US" sz="2400" b="1" dirty="0"/>
              <a:t>conjunctions - </a:t>
            </a:r>
            <a:r>
              <a:rPr lang="en-US" sz="2400" i="1" dirty="0"/>
              <a:t>and</a:t>
            </a:r>
            <a:r>
              <a:rPr lang="en-US" sz="2400" dirty="0"/>
              <a:t>, </a:t>
            </a:r>
            <a:r>
              <a:rPr lang="en-US" sz="2400" i="1" dirty="0"/>
              <a:t>or</a:t>
            </a:r>
            <a:r>
              <a:rPr lang="en-US" sz="2400" dirty="0"/>
              <a:t>, and </a:t>
            </a:r>
            <a:r>
              <a:rPr lang="en-US" sz="2400" i="1" dirty="0"/>
              <a:t>but </a:t>
            </a:r>
          </a:p>
          <a:p>
            <a:r>
              <a:rPr lang="en-US" sz="2400" dirty="0"/>
              <a:t>Forms of coordination</a:t>
            </a:r>
          </a:p>
          <a:p>
            <a:pPr lvl="1"/>
            <a:r>
              <a:rPr lang="en-US" sz="2000" dirty="0"/>
              <a:t>Noun phrases</a:t>
            </a:r>
          </a:p>
          <a:p>
            <a:pPr lvl="1"/>
            <a:r>
              <a:rPr lang="en-US" sz="2000" dirty="0" err="1"/>
              <a:t>Nominals</a:t>
            </a:r>
            <a:endParaRPr lang="en-US" sz="2000" dirty="0"/>
          </a:p>
          <a:p>
            <a:pPr lvl="1"/>
            <a:r>
              <a:rPr lang="en-US" sz="2000" dirty="0"/>
              <a:t>Verb phrases</a:t>
            </a:r>
          </a:p>
          <a:p>
            <a:pPr lvl="1"/>
            <a:r>
              <a:rPr lang="en-US" sz="2000" dirty="0"/>
              <a:t>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630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Coordinate noun phrase </a:t>
            </a:r>
            <a:r>
              <a:rPr lang="en-US" sz="2400" dirty="0"/>
              <a:t>can consist of two other noun phrases separated by a conjunction:</a:t>
            </a:r>
          </a:p>
          <a:p>
            <a:endParaRPr lang="en-US" sz="2400" dirty="0"/>
          </a:p>
          <a:p>
            <a:r>
              <a:rPr lang="en-US" sz="2400" dirty="0"/>
              <a:t>Please repeat [</a:t>
            </a:r>
            <a:r>
              <a:rPr lang="en-US" sz="2400" i="1" dirty="0"/>
              <a:t>NP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flights]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costs]]</a:t>
            </a:r>
          </a:p>
          <a:p>
            <a:r>
              <a:rPr lang="en-US" sz="2400" dirty="0"/>
              <a:t>I need to know [</a:t>
            </a:r>
            <a:r>
              <a:rPr lang="en-US" sz="2400" i="1" dirty="0"/>
              <a:t>NP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aircraft]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flight number]]</a:t>
            </a:r>
          </a:p>
          <a:p>
            <a:endParaRPr lang="en-US" sz="2400" dirty="0"/>
          </a:p>
          <a:p>
            <a:r>
              <a:rPr lang="en-US" sz="2400" dirty="0"/>
              <a:t>Rule that allows these structures:</a:t>
            </a:r>
          </a:p>
          <a:p>
            <a:r>
              <a:rPr lang="en-US" sz="2400" i="1" dirty="0"/>
              <a:t>NP </a:t>
            </a:r>
            <a:r>
              <a:rPr lang="en-US" sz="2400" dirty="0"/>
              <a:t>→ </a:t>
            </a:r>
            <a:r>
              <a:rPr lang="en-US" sz="2400" i="1" dirty="0"/>
              <a:t>NP and 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4183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Coordinate involving nominals</a:t>
            </a:r>
          </a:p>
          <a:p>
            <a:endParaRPr lang="en-US" sz="2400" dirty="0"/>
          </a:p>
          <a:p>
            <a:r>
              <a:rPr lang="en-US" sz="2400" dirty="0"/>
              <a:t>Please repeat the [</a:t>
            </a:r>
            <a:r>
              <a:rPr lang="en-US" sz="2400" i="1" dirty="0"/>
              <a:t>Nom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flights]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costs]]</a:t>
            </a:r>
          </a:p>
          <a:p>
            <a:r>
              <a:rPr lang="en-US" sz="2400" dirty="0"/>
              <a:t>I need to know the [</a:t>
            </a:r>
            <a:r>
              <a:rPr lang="en-US" sz="2400" i="1" dirty="0"/>
              <a:t>Nom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aircraft]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flight number]]</a:t>
            </a:r>
          </a:p>
          <a:p>
            <a:endParaRPr lang="en-US" sz="2400" dirty="0"/>
          </a:p>
          <a:p>
            <a:r>
              <a:rPr lang="en-US" sz="2400" i="1" dirty="0"/>
              <a:t>Nominal </a:t>
            </a:r>
            <a:r>
              <a:rPr lang="en-US" sz="2400" dirty="0"/>
              <a:t>→ </a:t>
            </a:r>
            <a:r>
              <a:rPr lang="en-US" sz="2400" i="1" dirty="0"/>
              <a:t>Nominal and Nominal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99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Coordination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" y="1752600"/>
            <a:ext cx="82753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Coordinate NP vs. Coordinate Nominal: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Coordinate NP:</a:t>
            </a:r>
          </a:p>
          <a:p>
            <a:r>
              <a:rPr lang="en-US" sz="2400" dirty="0"/>
              <a:t>Please repeat [</a:t>
            </a:r>
            <a:r>
              <a:rPr lang="en-US" sz="2400" i="1" dirty="0"/>
              <a:t>NP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flights]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costs]]</a:t>
            </a:r>
          </a:p>
          <a:p>
            <a:r>
              <a:rPr lang="en-US" sz="2400" dirty="0"/>
              <a:t>I need to know [</a:t>
            </a:r>
            <a:r>
              <a:rPr lang="en-US" sz="2400" i="1" dirty="0"/>
              <a:t>NP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aircraft]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NP </a:t>
            </a:r>
            <a:r>
              <a:rPr lang="en-US" sz="2400" dirty="0"/>
              <a:t>the flight number]]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Coordinate Nominal:</a:t>
            </a:r>
          </a:p>
          <a:p>
            <a:r>
              <a:rPr lang="en-US" sz="2400" dirty="0"/>
              <a:t>Please repeat the [</a:t>
            </a:r>
            <a:r>
              <a:rPr lang="en-US" sz="2400" i="1" dirty="0"/>
              <a:t>Nom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flights]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costs]]</a:t>
            </a:r>
          </a:p>
          <a:p>
            <a:r>
              <a:rPr lang="en-US" sz="2400" dirty="0"/>
              <a:t>I need to know the [</a:t>
            </a:r>
            <a:r>
              <a:rPr lang="en-US" sz="2400" i="1" dirty="0"/>
              <a:t>Nom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aircraft]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Nom </a:t>
            </a:r>
            <a:r>
              <a:rPr lang="en-US" sz="2400" dirty="0"/>
              <a:t>flight number]]</a:t>
            </a:r>
          </a:p>
          <a:p>
            <a:endParaRPr lang="en-US" sz="2400" dirty="0"/>
          </a:p>
          <a:p>
            <a:r>
              <a:rPr lang="en-US" sz="2400" dirty="0"/>
              <a:t>Note: The examples for coordinate NPs differ from Coordinate Nominals by the lack of  second determiner</a:t>
            </a:r>
          </a:p>
        </p:txBody>
      </p:sp>
    </p:spTree>
    <p:extLst>
      <p:ext uri="{BB962C8B-B14F-4D97-AF65-F5344CB8AC3E}">
        <p14:creationId xmlns:p14="http://schemas.microsoft.com/office/powerpoint/2010/main" val="29181544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Conjunctions involving </a:t>
            </a:r>
            <a:r>
              <a:rPr lang="en-US" sz="2400" i="1" dirty="0">
                <a:solidFill>
                  <a:srgbClr val="00B0F0"/>
                </a:solidFill>
              </a:rPr>
              <a:t>VP</a:t>
            </a:r>
            <a:r>
              <a:rPr lang="en-US" sz="2400" dirty="0">
                <a:solidFill>
                  <a:srgbClr val="00B0F0"/>
                </a:solidFill>
              </a:rPr>
              <a:t>s and </a:t>
            </a:r>
            <a:r>
              <a:rPr lang="en-US" sz="2400" i="1" dirty="0" err="1">
                <a:solidFill>
                  <a:srgbClr val="00B0F0"/>
                </a:solidFill>
              </a:rPr>
              <a:t>S</a:t>
            </a:r>
            <a:r>
              <a:rPr lang="en-US" sz="2400" dirty="0" err="1">
                <a:solidFill>
                  <a:srgbClr val="00B0F0"/>
                </a:solidFill>
              </a:rPr>
              <a:t>s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</a:p>
          <a:p>
            <a:endParaRPr lang="en-US" sz="2400" dirty="0"/>
          </a:p>
          <a:p>
            <a:r>
              <a:rPr lang="en-US" sz="2400" dirty="0"/>
              <a:t>What flights do you have [</a:t>
            </a:r>
            <a:r>
              <a:rPr lang="en-US" sz="2400" i="1" dirty="0"/>
              <a:t>VP </a:t>
            </a:r>
            <a:r>
              <a:rPr lang="en-US" sz="2400" dirty="0"/>
              <a:t>[</a:t>
            </a:r>
            <a:r>
              <a:rPr lang="en-US" sz="2400" i="1" dirty="0"/>
              <a:t>VP </a:t>
            </a:r>
            <a:r>
              <a:rPr lang="en-US" sz="2400" dirty="0"/>
              <a:t>leaving Denver]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VP </a:t>
            </a:r>
            <a:r>
              <a:rPr lang="en-US" sz="2400" dirty="0"/>
              <a:t>arriving in San Francisco]]</a:t>
            </a:r>
          </a:p>
          <a:p>
            <a:r>
              <a:rPr lang="en-US" sz="2400" dirty="0"/>
              <a:t>[</a:t>
            </a:r>
            <a:r>
              <a:rPr lang="en-US" sz="2400" i="1" dirty="0"/>
              <a:t>S </a:t>
            </a:r>
            <a:r>
              <a:rPr lang="en-US" sz="2400" dirty="0"/>
              <a:t>[</a:t>
            </a:r>
            <a:r>
              <a:rPr lang="en-US" sz="2400" i="1" dirty="0"/>
              <a:t>S </a:t>
            </a:r>
            <a:r>
              <a:rPr lang="en-US" sz="2400" dirty="0"/>
              <a:t>I’m interested in a flight from Dallas to Washington] </a:t>
            </a:r>
            <a:r>
              <a:rPr lang="en-US" sz="2400" i="1" dirty="0"/>
              <a:t>and </a:t>
            </a:r>
            <a:r>
              <a:rPr lang="en-US" sz="2400" dirty="0"/>
              <a:t>[</a:t>
            </a:r>
            <a:r>
              <a:rPr lang="en-US" sz="2400" i="1" dirty="0"/>
              <a:t>S </a:t>
            </a:r>
            <a:r>
              <a:rPr lang="en-US" sz="2400" dirty="0"/>
              <a:t>I’m also interested in going to Baltimore]]</a:t>
            </a:r>
          </a:p>
          <a:p>
            <a:endParaRPr lang="en-US" sz="2400" dirty="0"/>
          </a:p>
          <a:p>
            <a:r>
              <a:rPr lang="en-US" sz="2400" dirty="0"/>
              <a:t>The rules for </a:t>
            </a:r>
            <a:r>
              <a:rPr lang="en-US" sz="2400" i="1" dirty="0"/>
              <a:t>VP </a:t>
            </a:r>
            <a:r>
              <a:rPr lang="en-US" sz="2400" dirty="0"/>
              <a:t>and </a:t>
            </a:r>
            <a:r>
              <a:rPr lang="en-US" sz="2400" i="1" dirty="0"/>
              <a:t>S </a:t>
            </a:r>
            <a:r>
              <a:rPr lang="en-US" sz="2400" dirty="0"/>
              <a:t>conjunctions</a:t>
            </a:r>
          </a:p>
          <a:p>
            <a:r>
              <a:rPr lang="en-US" sz="2400" i="1" dirty="0"/>
              <a:t>VP </a:t>
            </a:r>
            <a:r>
              <a:rPr lang="en-US" sz="2400" dirty="0"/>
              <a:t>→ </a:t>
            </a:r>
            <a:r>
              <a:rPr lang="en-US" sz="2400" i="1" dirty="0"/>
              <a:t>VP and VP</a:t>
            </a:r>
          </a:p>
          <a:p>
            <a:r>
              <a:rPr lang="en-US" sz="2400" i="1" dirty="0"/>
              <a:t>S </a:t>
            </a:r>
            <a:r>
              <a:rPr lang="en-US" sz="2400" dirty="0"/>
              <a:t>→ </a:t>
            </a:r>
            <a:r>
              <a:rPr lang="en-US" sz="2400" i="1" dirty="0"/>
              <a:t>S and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664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Representing Conjunctions – more generally:</a:t>
            </a:r>
          </a:p>
          <a:p>
            <a:r>
              <a:rPr lang="en-US" sz="2400" dirty="0"/>
              <a:t>All the major phrase types conjoined can be represented more generally via </a:t>
            </a:r>
            <a:r>
              <a:rPr lang="en-US" sz="2400" b="1" dirty="0" err="1"/>
              <a:t>metarules</a:t>
            </a:r>
            <a:r>
              <a:rPr lang="en-US" sz="2400" b="1" dirty="0"/>
              <a:t> </a:t>
            </a:r>
            <a:r>
              <a:rPr lang="en-US" sz="2400" dirty="0"/>
              <a:t>:</a:t>
            </a:r>
          </a:p>
          <a:p>
            <a:r>
              <a:rPr lang="en-US" sz="2400" i="1" dirty="0"/>
              <a:t>X </a:t>
            </a:r>
            <a:r>
              <a:rPr lang="en-US" sz="2400" dirty="0"/>
              <a:t>→ </a:t>
            </a:r>
            <a:r>
              <a:rPr lang="en-US" sz="2400" i="1" dirty="0"/>
              <a:t>X and X</a:t>
            </a:r>
          </a:p>
          <a:p>
            <a:r>
              <a:rPr lang="en-US" sz="2400" dirty="0"/>
              <a:t>Meta rule states that any non-terminal can be conjoined with the same nonterminal to yield a constituent of the same type</a:t>
            </a:r>
          </a:p>
          <a:p>
            <a:endParaRPr lang="en-US" sz="2400" dirty="0"/>
          </a:p>
          <a:p>
            <a:r>
              <a:rPr lang="en-US" sz="2400" dirty="0"/>
              <a:t>Note: the variable </a:t>
            </a:r>
            <a:r>
              <a:rPr lang="en-US" sz="2400" i="1" dirty="0"/>
              <a:t>X </a:t>
            </a:r>
            <a:r>
              <a:rPr lang="en-US" sz="2400" dirty="0"/>
              <a:t>must be designated as a variable that stands for any non-terminal rather than a non-terminal itself.</a:t>
            </a:r>
          </a:p>
        </p:txBody>
      </p:sp>
    </p:spTree>
    <p:extLst>
      <p:ext uri="{BB962C8B-B14F-4D97-AF65-F5344CB8AC3E}">
        <p14:creationId xmlns:p14="http://schemas.microsoft.com/office/powerpoint/2010/main" val="29494089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5805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Treebanks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Parsed corpora in the form of trees</a:t>
            </a:r>
          </a:p>
          <a:p>
            <a:r>
              <a:rPr lang="en-US"/>
              <a:t>The Penn Treebank</a:t>
            </a:r>
          </a:p>
          <a:p>
            <a:pPr lvl="1"/>
            <a:r>
              <a:rPr lang="en-US"/>
              <a:t>The Brown corpus</a:t>
            </a:r>
          </a:p>
          <a:p>
            <a:pPr lvl="1"/>
            <a:r>
              <a:rPr lang="en-US"/>
              <a:t>The WSJ corpus</a:t>
            </a:r>
          </a:p>
          <a:p>
            <a:endParaRPr lang="en-US"/>
          </a:p>
          <a:p>
            <a:r>
              <a:rPr lang="en-US"/>
              <a:t>Tgrep</a:t>
            </a:r>
          </a:p>
          <a:p>
            <a:pPr>
              <a:buFont typeface="Wingdings" charset="2"/>
              <a:buNone/>
            </a:pPr>
            <a:r>
              <a:rPr lang="en-US"/>
              <a:t>	 </a:t>
            </a:r>
            <a:r>
              <a:rPr lang="en-US">
                <a:hlinkClick r:id="rId3"/>
              </a:rPr>
              <a:t>http://www.ldc.upenn.edu/ldc/online/treebank/</a:t>
            </a:r>
            <a:endParaRPr lang="en-US"/>
          </a:p>
          <a:p>
            <a:pPr>
              <a:buFont typeface="Wingdings" charset="2"/>
              <a:buNone/>
            </a:pPr>
            <a:endParaRPr lang="en-US"/>
          </a:p>
          <a:p>
            <a:r>
              <a:rPr lang="en-US"/>
              <a:t>Tregex</a:t>
            </a:r>
          </a:p>
          <a:p>
            <a:pPr>
              <a:buFont typeface="Wingdings" charset="2"/>
              <a:buNone/>
            </a:pPr>
            <a:r>
              <a:rPr lang="en-US"/>
              <a:t>	</a:t>
            </a:r>
            <a:r>
              <a:rPr lang="en-US">
                <a:hlinkClick r:id="rId4"/>
              </a:rPr>
              <a:t>http://www-nlp.stanford.edu/nlp/javadoc/javanlp/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71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6763"/>
            <a:ext cx="79533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0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Constituency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Noun phrases (NPs) - </a:t>
            </a:r>
            <a:r>
              <a:rPr lang="en-US" sz="2400" dirty="0" err="1"/>
              <a:t>Exs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dirty="0"/>
              <a:t>Three parties from Brooklyn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high-class spot such as Mindy’s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Broadway coppers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Harry the Horse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reason he comes into the Hot Box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How do we know these form a constituent? – </a:t>
            </a:r>
            <a:r>
              <a:rPr lang="en-US" sz="2400" dirty="0">
                <a:solidFill>
                  <a:srgbClr val="00B0F0"/>
                </a:solidFill>
              </a:rPr>
              <a:t>Evidence I</a:t>
            </a:r>
          </a:p>
        </p:txBody>
      </p:sp>
    </p:spTree>
    <p:extLst>
      <p:ext uri="{BB962C8B-B14F-4D97-AF65-F5344CB8AC3E}">
        <p14:creationId xmlns:p14="http://schemas.microsoft.com/office/powerpoint/2010/main" val="18065566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parsing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Word to word links instead of constituency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Based on the European rather than American traditions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 dates back to the Greeks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original notions of Subject </a:t>
            </a:r>
            <a:r>
              <a:rPr lang="en-US" sz="2800" dirty="0" err="1"/>
              <a:t>subcategorization</a:t>
            </a:r>
            <a:r>
              <a:rPr lang="en-US" sz="2800" dirty="0"/>
              <a:t> came out of Dependency theory.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Dependency parsing is quite popular as a computational model since relationships between words are quite useful</a:t>
            </a:r>
          </a:p>
        </p:txBody>
      </p:sp>
    </p:spTree>
    <p:extLst>
      <p:ext uri="{BB962C8B-B14F-4D97-AF65-F5344CB8AC3E}">
        <p14:creationId xmlns:p14="http://schemas.microsoft.com/office/powerpoint/2010/main" val="11383581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vs. Dependency parsing</a:t>
            </a:r>
          </a:p>
        </p:txBody>
      </p:sp>
      <p:grpSp>
        <p:nvGrpSpPr>
          <p:cNvPr id="1098756" name="Group 4"/>
          <p:cNvGrpSpPr>
            <a:grpSpLocks noChangeAspect="1"/>
          </p:cNvGrpSpPr>
          <p:nvPr/>
        </p:nvGrpSpPr>
        <p:grpSpPr bwMode="auto">
          <a:xfrm>
            <a:off x="685800" y="1727200"/>
            <a:ext cx="5730875" cy="1778000"/>
            <a:chOff x="16" y="2793"/>
            <a:chExt cx="2983" cy="925"/>
          </a:xfrm>
        </p:grpSpPr>
        <p:sp>
          <p:nvSpPr>
            <p:cNvPr id="1098757" name="Text Box 5"/>
            <p:cNvSpPr txBox="1">
              <a:spLocks noChangeArrowheads="1"/>
            </p:cNvSpPr>
            <p:nvPr/>
          </p:nvSpPr>
          <p:spPr bwMode="auto">
            <a:xfrm>
              <a:off x="16" y="3567"/>
              <a:ext cx="298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chemeClr val="accent2"/>
                  </a:solidFill>
                  <a:latin typeface="Lucida Sans" pitchFamily="112" charset="0"/>
                  <a:ea typeface="ＭＳ Ｐゴシック" charset="-128"/>
                </a:rPr>
                <a:t>Bills on ports and immigration were submitted by Senator Brownback</a:t>
              </a:r>
              <a:endParaRPr lang="en-US" sz="1200">
                <a:latin typeface="Lucida Sans" pitchFamily="112" charset="0"/>
                <a:ea typeface="ＭＳ Ｐゴシック" charset="-128"/>
              </a:endParaRPr>
            </a:p>
          </p:txBody>
        </p:sp>
        <p:sp>
          <p:nvSpPr>
            <p:cNvPr id="1098758" name="Text Box 6"/>
            <p:cNvSpPr txBox="1">
              <a:spLocks noChangeArrowheads="1"/>
            </p:cNvSpPr>
            <p:nvPr/>
          </p:nvSpPr>
          <p:spPr bwMode="auto">
            <a:xfrm>
              <a:off x="247" y="2910"/>
              <a:ext cx="19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NP</a:t>
              </a:r>
            </a:p>
          </p:txBody>
        </p:sp>
        <p:sp>
          <p:nvSpPr>
            <p:cNvPr id="1098759" name="Text Box 7"/>
            <p:cNvSpPr txBox="1">
              <a:spLocks noChangeArrowheads="1"/>
            </p:cNvSpPr>
            <p:nvPr/>
          </p:nvSpPr>
          <p:spPr bwMode="auto">
            <a:xfrm>
              <a:off x="972" y="2793"/>
              <a:ext cx="13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S</a:t>
              </a:r>
            </a:p>
          </p:txBody>
        </p:sp>
        <p:sp>
          <p:nvSpPr>
            <p:cNvPr id="1098760" name="Text Box 8"/>
            <p:cNvSpPr txBox="1">
              <a:spLocks noChangeArrowheads="1"/>
            </p:cNvSpPr>
            <p:nvPr/>
          </p:nvSpPr>
          <p:spPr bwMode="auto">
            <a:xfrm>
              <a:off x="2318" y="3298"/>
              <a:ext cx="28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NP</a:t>
              </a:r>
            </a:p>
          </p:txBody>
        </p:sp>
        <p:sp>
          <p:nvSpPr>
            <p:cNvPr id="1098761" name="Text Box 9"/>
            <p:cNvSpPr txBox="1">
              <a:spLocks noChangeArrowheads="1"/>
            </p:cNvSpPr>
            <p:nvPr/>
          </p:nvSpPr>
          <p:spPr bwMode="auto">
            <a:xfrm>
              <a:off x="2109" y="3436"/>
              <a:ext cx="348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NNP</a:t>
              </a:r>
            </a:p>
          </p:txBody>
        </p:sp>
        <p:sp>
          <p:nvSpPr>
            <p:cNvPr id="1098762" name="Text Box 10"/>
            <p:cNvSpPr txBox="1">
              <a:spLocks noChangeArrowheads="1"/>
            </p:cNvSpPr>
            <p:nvPr/>
          </p:nvSpPr>
          <p:spPr bwMode="auto">
            <a:xfrm>
              <a:off x="2506" y="3444"/>
              <a:ext cx="31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NNP</a:t>
              </a:r>
            </a:p>
          </p:txBody>
        </p:sp>
        <p:sp>
          <p:nvSpPr>
            <p:cNvPr id="1098763" name="Text Box 11"/>
            <p:cNvSpPr txBox="1">
              <a:spLocks noChangeArrowheads="1"/>
            </p:cNvSpPr>
            <p:nvPr/>
          </p:nvSpPr>
          <p:spPr bwMode="auto">
            <a:xfrm>
              <a:off x="2187" y="3155"/>
              <a:ext cx="21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PP</a:t>
              </a:r>
            </a:p>
          </p:txBody>
        </p:sp>
        <p:sp>
          <p:nvSpPr>
            <p:cNvPr id="1098764" name="Text Box 12"/>
            <p:cNvSpPr txBox="1">
              <a:spLocks noChangeArrowheads="1"/>
            </p:cNvSpPr>
            <p:nvPr/>
          </p:nvSpPr>
          <p:spPr bwMode="auto">
            <a:xfrm>
              <a:off x="1984" y="3299"/>
              <a:ext cx="21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IN</a:t>
              </a:r>
            </a:p>
          </p:txBody>
        </p:sp>
        <p:sp>
          <p:nvSpPr>
            <p:cNvPr id="1098765" name="Line 13"/>
            <p:cNvSpPr>
              <a:spLocks noChangeShapeType="1"/>
            </p:cNvSpPr>
            <p:nvPr/>
          </p:nvSpPr>
          <p:spPr bwMode="auto">
            <a:xfrm flipH="1">
              <a:off x="2146" y="3281"/>
              <a:ext cx="139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6" name="Line 14"/>
            <p:cNvSpPr>
              <a:spLocks noChangeShapeType="1"/>
            </p:cNvSpPr>
            <p:nvPr/>
          </p:nvSpPr>
          <p:spPr bwMode="auto">
            <a:xfrm>
              <a:off x="2283" y="3281"/>
              <a:ext cx="138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8767" name="Group 15"/>
            <p:cNvGrpSpPr>
              <a:grpSpLocks/>
            </p:cNvGrpSpPr>
            <p:nvPr/>
          </p:nvGrpSpPr>
          <p:grpSpPr bwMode="auto">
            <a:xfrm>
              <a:off x="2356" y="3424"/>
              <a:ext cx="273" cy="37"/>
              <a:chOff x="4451" y="2001"/>
              <a:chExt cx="507" cy="67"/>
            </a:xfrm>
          </p:grpSpPr>
          <p:sp>
            <p:nvSpPr>
              <p:cNvPr id="1098768" name="Line 16"/>
              <p:cNvSpPr>
                <a:spLocks noChangeShapeType="1"/>
              </p:cNvSpPr>
              <p:nvPr/>
            </p:nvSpPr>
            <p:spPr bwMode="auto">
              <a:xfrm flipH="1">
                <a:off x="4451" y="2001"/>
                <a:ext cx="257" cy="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769" name="Line 17"/>
              <p:cNvSpPr>
                <a:spLocks noChangeShapeType="1"/>
              </p:cNvSpPr>
              <p:nvPr/>
            </p:nvSpPr>
            <p:spPr bwMode="auto">
              <a:xfrm>
                <a:off x="4701" y="2001"/>
                <a:ext cx="257" cy="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8770" name="Text Box 18"/>
            <p:cNvSpPr txBox="1">
              <a:spLocks noChangeArrowheads="1"/>
            </p:cNvSpPr>
            <p:nvPr/>
          </p:nvSpPr>
          <p:spPr bwMode="auto">
            <a:xfrm>
              <a:off x="1946" y="3000"/>
              <a:ext cx="19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VP</a:t>
              </a:r>
            </a:p>
          </p:txBody>
        </p:sp>
        <p:sp>
          <p:nvSpPr>
            <p:cNvPr id="1098771" name="Text Box 19"/>
            <p:cNvSpPr txBox="1">
              <a:spLocks noChangeArrowheads="1"/>
            </p:cNvSpPr>
            <p:nvPr/>
          </p:nvSpPr>
          <p:spPr bwMode="auto">
            <a:xfrm>
              <a:off x="1660" y="2871"/>
              <a:ext cx="19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VP</a:t>
              </a:r>
            </a:p>
          </p:txBody>
        </p:sp>
        <p:sp>
          <p:nvSpPr>
            <p:cNvPr id="1098772" name="Text Box 20"/>
            <p:cNvSpPr txBox="1">
              <a:spLocks noChangeArrowheads="1"/>
            </p:cNvSpPr>
            <p:nvPr/>
          </p:nvSpPr>
          <p:spPr bwMode="auto">
            <a:xfrm>
              <a:off x="1722" y="3155"/>
              <a:ext cx="25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VBN</a:t>
              </a:r>
            </a:p>
          </p:txBody>
        </p:sp>
        <p:sp>
          <p:nvSpPr>
            <p:cNvPr id="1098773" name="Line 21"/>
            <p:cNvSpPr>
              <a:spLocks noChangeShapeType="1"/>
            </p:cNvSpPr>
            <p:nvPr/>
          </p:nvSpPr>
          <p:spPr bwMode="auto">
            <a:xfrm flipH="1">
              <a:off x="1907" y="3135"/>
              <a:ext cx="138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74" name="Line 22"/>
            <p:cNvSpPr>
              <a:spLocks noChangeShapeType="1"/>
            </p:cNvSpPr>
            <p:nvPr/>
          </p:nvSpPr>
          <p:spPr bwMode="auto">
            <a:xfrm>
              <a:off x="2041" y="3135"/>
              <a:ext cx="138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75" name="Text Box 23"/>
            <p:cNvSpPr txBox="1">
              <a:spLocks noChangeArrowheads="1"/>
            </p:cNvSpPr>
            <p:nvPr/>
          </p:nvSpPr>
          <p:spPr bwMode="auto">
            <a:xfrm>
              <a:off x="1355" y="3004"/>
              <a:ext cx="253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VBD</a:t>
              </a:r>
            </a:p>
          </p:txBody>
        </p:sp>
        <p:grpSp>
          <p:nvGrpSpPr>
            <p:cNvPr id="1098776" name="Group 24"/>
            <p:cNvGrpSpPr>
              <a:grpSpLocks/>
            </p:cNvGrpSpPr>
            <p:nvPr/>
          </p:nvGrpSpPr>
          <p:grpSpPr bwMode="auto">
            <a:xfrm>
              <a:off x="1572" y="2990"/>
              <a:ext cx="369" cy="44"/>
              <a:chOff x="2895" y="1209"/>
              <a:chExt cx="688" cy="78"/>
            </a:xfrm>
          </p:grpSpPr>
          <p:sp>
            <p:nvSpPr>
              <p:cNvPr id="1098777" name="Line 25"/>
              <p:cNvSpPr>
                <a:spLocks noChangeShapeType="1"/>
              </p:cNvSpPr>
              <p:nvPr/>
            </p:nvSpPr>
            <p:spPr bwMode="auto">
              <a:xfrm flipH="1">
                <a:off x="2895" y="1209"/>
                <a:ext cx="3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778" name="Line 26"/>
              <p:cNvSpPr>
                <a:spLocks noChangeShapeType="1"/>
              </p:cNvSpPr>
              <p:nvPr/>
            </p:nvSpPr>
            <p:spPr bwMode="auto">
              <a:xfrm>
                <a:off x="3240" y="1210"/>
                <a:ext cx="3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8779" name="Text Box 27"/>
            <p:cNvSpPr txBox="1">
              <a:spLocks noChangeArrowheads="1"/>
            </p:cNvSpPr>
            <p:nvPr/>
          </p:nvSpPr>
          <p:spPr bwMode="auto">
            <a:xfrm>
              <a:off x="851" y="3372"/>
              <a:ext cx="21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NN</a:t>
              </a:r>
            </a:p>
          </p:txBody>
        </p:sp>
        <p:sp>
          <p:nvSpPr>
            <p:cNvPr id="1098780" name="Text Box 28"/>
            <p:cNvSpPr txBox="1">
              <a:spLocks noChangeArrowheads="1"/>
            </p:cNvSpPr>
            <p:nvPr/>
          </p:nvSpPr>
          <p:spPr bwMode="auto">
            <a:xfrm>
              <a:off x="623" y="3378"/>
              <a:ext cx="206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CC</a:t>
              </a:r>
            </a:p>
          </p:txBody>
        </p:sp>
        <p:sp>
          <p:nvSpPr>
            <p:cNvPr id="1098781" name="Text Box 29"/>
            <p:cNvSpPr txBox="1">
              <a:spLocks noChangeArrowheads="1"/>
            </p:cNvSpPr>
            <p:nvPr/>
          </p:nvSpPr>
          <p:spPr bwMode="auto">
            <a:xfrm>
              <a:off x="379" y="3383"/>
              <a:ext cx="256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NNS</a:t>
              </a:r>
            </a:p>
          </p:txBody>
        </p:sp>
        <p:sp>
          <p:nvSpPr>
            <p:cNvPr id="1098782" name="Text Box 30"/>
            <p:cNvSpPr txBox="1">
              <a:spLocks noChangeArrowheads="1"/>
            </p:cNvSpPr>
            <p:nvPr/>
          </p:nvSpPr>
          <p:spPr bwMode="auto">
            <a:xfrm>
              <a:off x="643" y="3224"/>
              <a:ext cx="198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NP</a:t>
              </a:r>
            </a:p>
          </p:txBody>
        </p:sp>
        <p:sp>
          <p:nvSpPr>
            <p:cNvPr id="1098783" name="Text Box 31"/>
            <p:cNvSpPr txBox="1">
              <a:spLocks noChangeArrowheads="1"/>
            </p:cNvSpPr>
            <p:nvPr/>
          </p:nvSpPr>
          <p:spPr bwMode="auto">
            <a:xfrm>
              <a:off x="240" y="3224"/>
              <a:ext cx="178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IN</a:t>
              </a:r>
            </a:p>
          </p:txBody>
        </p:sp>
        <p:sp>
          <p:nvSpPr>
            <p:cNvPr id="1098784" name="Text Box 32"/>
            <p:cNvSpPr txBox="1">
              <a:spLocks noChangeArrowheads="1"/>
            </p:cNvSpPr>
            <p:nvPr/>
          </p:nvSpPr>
          <p:spPr bwMode="auto">
            <a:xfrm>
              <a:off x="38" y="3082"/>
              <a:ext cx="19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NP</a:t>
              </a:r>
            </a:p>
          </p:txBody>
        </p:sp>
        <p:sp>
          <p:nvSpPr>
            <p:cNvPr id="1098785" name="Text Box 33"/>
            <p:cNvSpPr txBox="1">
              <a:spLocks noChangeArrowheads="1"/>
            </p:cNvSpPr>
            <p:nvPr/>
          </p:nvSpPr>
          <p:spPr bwMode="auto">
            <a:xfrm>
              <a:off x="447" y="3072"/>
              <a:ext cx="18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PP</a:t>
              </a:r>
            </a:p>
          </p:txBody>
        </p:sp>
        <p:sp>
          <p:nvSpPr>
            <p:cNvPr id="1098786" name="Text Box 34"/>
            <p:cNvSpPr txBox="1">
              <a:spLocks noChangeArrowheads="1"/>
            </p:cNvSpPr>
            <p:nvPr/>
          </p:nvSpPr>
          <p:spPr bwMode="auto">
            <a:xfrm>
              <a:off x="17" y="3366"/>
              <a:ext cx="256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200">
                  <a:latin typeface="Lucida Sans" pitchFamily="112" charset="0"/>
                  <a:ea typeface="ＭＳ Ｐゴシック" charset="-128"/>
                </a:rPr>
                <a:t>NNS</a:t>
              </a:r>
            </a:p>
          </p:txBody>
        </p:sp>
        <p:sp>
          <p:nvSpPr>
            <p:cNvPr id="1098787" name="Line 35"/>
            <p:cNvSpPr>
              <a:spLocks noChangeShapeType="1"/>
            </p:cNvSpPr>
            <p:nvPr/>
          </p:nvSpPr>
          <p:spPr bwMode="auto">
            <a:xfrm flipH="1">
              <a:off x="180" y="3047"/>
              <a:ext cx="138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88" name="Line 36"/>
            <p:cNvSpPr>
              <a:spLocks noChangeShapeType="1"/>
            </p:cNvSpPr>
            <p:nvPr/>
          </p:nvSpPr>
          <p:spPr bwMode="auto">
            <a:xfrm>
              <a:off x="316" y="3047"/>
              <a:ext cx="138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89" name="Line 37"/>
            <p:cNvSpPr>
              <a:spLocks noChangeShapeType="1"/>
            </p:cNvSpPr>
            <p:nvPr/>
          </p:nvSpPr>
          <p:spPr bwMode="auto">
            <a:xfrm flipH="1">
              <a:off x="381" y="3195"/>
              <a:ext cx="138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0" name="Line 38"/>
            <p:cNvSpPr>
              <a:spLocks noChangeShapeType="1"/>
            </p:cNvSpPr>
            <p:nvPr/>
          </p:nvSpPr>
          <p:spPr bwMode="auto">
            <a:xfrm>
              <a:off x="515" y="3195"/>
              <a:ext cx="139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1" name="Line 39"/>
            <p:cNvSpPr>
              <a:spLocks noChangeShapeType="1"/>
            </p:cNvSpPr>
            <p:nvPr/>
          </p:nvSpPr>
          <p:spPr bwMode="auto">
            <a:xfrm>
              <a:off x="118" y="3201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2" name="Line 40"/>
            <p:cNvSpPr>
              <a:spLocks noChangeShapeType="1"/>
            </p:cNvSpPr>
            <p:nvPr/>
          </p:nvSpPr>
          <p:spPr bwMode="auto">
            <a:xfrm>
              <a:off x="1827" y="3297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3" name="Line 41"/>
            <p:cNvSpPr>
              <a:spLocks noChangeShapeType="1"/>
            </p:cNvSpPr>
            <p:nvPr/>
          </p:nvSpPr>
          <p:spPr bwMode="auto">
            <a:xfrm>
              <a:off x="1472" y="3139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4" name="Line 42"/>
            <p:cNvSpPr>
              <a:spLocks noChangeShapeType="1"/>
            </p:cNvSpPr>
            <p:nvPr/>
          </p:nvSpPr>
          <p:spPr bwMode="auto">
            <a:xfrm>
              <a:off x="2091" y="3418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5" name="Line 43"/>
            <p:cNvSpPr>
              <a:spLocks noChangeShapeType="1"/>
            </p:cNvSpPr>
            <p:nvPr/>
          </p:nvSpPr>
          <p:spPr bwMode="auto">
            <a:xfrm>
              <a:off x="956" y="3489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6" name="Line 44"/>
            <p:cNvSpPr>
              <a:spLocks noChangeShapeType="1"/>
            </p:cNvSpPr>
            <p:nvPr/>
          </p:nvSpPr>
          <p:spPr bwMode="auto">
            <a:xfrm>
              <a:off x="715" y="34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7" name="Line 45"/>
            <p:cNvSpPr>
              <a:spLocks noChangeShapeType="1"/>
            </p:cNvSpPr>
            <p:nvPr/>
          </p:nvSpPr>
          <p:spPr bwMode="auto">
            <a:xfrm>
              <a:off x="486" y="3496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8" name="Line 46"/>
            <p:cNvSpPr>
              <a:spLocks noChangeShapeType="1"/>
            </p:cNvSpPr>
            <p:nvPr/>
          </p:nvSpPr>
          <p:spPr bwMode="auto">
            <a:xfrm>
              <a:off x="118" y="3478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9" name="Line 47"/>
            <p:cNvSpPr>
              <a:spLocks noChangeShapeType="1"/>
            </p:cNvSpPr>
            <p:nvPr/>
          </p:nvSpPr>
          <p:spPr bwMode="auto">
            <a:xfrm flipH="1">
              <a:off x="534" y="3345"/>
              <a:ext cx="18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0" name="Line 48"/>
            <p:cNvSpPr>
              <a:spLocks noChangeShapeType="1"/>
            </p:cNvSpPr>
            <p:nvPr/>
          </p:nvSpPr>
          <p:spPr bwMode="auto">
            <a:xfrm>
              <a:off x="717" y="3345"/>
              <a:ext cx="18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1" name="Line 49"/>
            <p:cNvSpPr>
              <a:spLocks noChangeShapeType="1"/>
            </p:cNvSpPr>
            <p:nvPr/>
          </p:nvSpPr>
          <p:spPr bwMode="auto">
            <a:xfrm>
              <a:off x="717" y="335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2" name="Line 50"/>
            <p:cNvSpPr>
              <a:spLocks noChangeShapeType="1"/>
            </p:cNvSpPr>
            <p:nvPr/>
          </p:nvSpPr>
          <p:spPr bwMode="auto">
            <a:xfrm flipH="1">
              <a:off x="406" y="2886"/>
              <a:ext cx="593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3" name="Line 51"/>
            <p:cNvSpPr>
              <a:spLocks noChangeShapeType="1"/>
            </p:cNvSpPr>
            <p:nvPr/>
          </p:nvSpPr>
          <p:spPr bwMode="auto">
            <a:xfrm>
              <a:off x="1081" y="2881"/>
              <a:ext cx="593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4" name="Line 52"/>
            <p:cNvSpPr>
              <a:spLocks noChangeShapeType="1"/>
            </p:cNvSpPr>
            <p:nvPr/>
          </p:nvSpPr>
          <p:spPr bwMode="auto">
            <a:xfrm>
              <a:off x="320" y="3346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5" name="Line 53"/>
            <p:cNvSpPr>
              <a:spLocks noChangeShapeType="1"/>
            </p:cNvSpPr>
            <p:nvPr/>
          </p:nvSpPr>
          <p:spPr bwMode="auto">
            <a:xfrm>
              <a:off x="2324" y="3543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6" name="Line 54"/>
            <p:cNvSpPr>
              <a:spLocks noChangeShapeType="1"/>
            </p:cNvSpPr>
            <p:nvPr/>
          </p:nvSpPr>
          <p:spPr bwMode="auto">
            <a:xfrm>
              <a:off x="2680" y="3551"/>
              <a:ext cx="0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8807" name="Group 55"/>
          <p:cNvGrpSpPr>
            <a:grpSpLocks noChangeAspect="1"/>
          </p:cNvGrpSpPr>
          <p:nvPr/>
        </p:nvGrpSpPr>
        <p:grpSpPr bwMode="auto">
          <a:xfrm>
            <a:off x="762000" y="3810000"/>
            <a:ext cx="4445000" cy="2247900"/>
            <a:chOff x="3371" y="2819"/>
            <a:chExt cx="1982" cy="1002"/>
          </a:xfrm>
        </p:grpSpPr>
        <p:sp>
          <p:nvSpPr>
            <p:cNvPr id="1098808" name="Line 56"/>
            <p:cNvSpPr>
              <a:spLocks noChangeShapeType="1"/>
            </p:cNvSpPr>
            <p:nvPr/>
          </p:nvSpPr>
          <p:spPr bwMode="auto">
            <a:xfrm>
              <a:off x="4400" y="295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9" name="Text Box 57"/>
            <p:cNvSpPr txBox="1">
              <a:spLocks noChangeArrowheads="1"/>
            </p:cNvSpPr>
            <p:nvPr/>
          </p:nvSpPr>
          <p:spPr bwMode="auto">
            <a:xfrm>
              <a:off x="4165" y="2819"/>
              <a:ext cx="571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submitted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0" name="Text Box 58"/>
            <p:cNvSpPr txBox="1">
              <a:spLocks noChangeArrowheads="1"/>
            </p:cNvSpPr>
            <p:nvPr/>
          </p:nvSpPr>
          <p:spPr bwMode="auto">
            <a:xfrm>
              <a:off x="3634" y="3164"/>
              <a:ext cx="354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Bills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1" name="Text Box 59"/>
            <p:cNvSpPr txBox="1">
              <a:spLocks noChangeArrowheads="1"/>
            </p:cNvSpPr>
            <p:nvPr/>
          </p:nvSpPr>
          <p:spPr bwMode="auto">
            <a:xfrm>
              <a:off x="4264" y="3167"/>
              <a:ext cx="300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were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2" name="Text Box 60"/>
            <p:cNvSpPr txBox="1">
              <a:spLocks noChangeArrowheads="1"/>
            </p:cNvSpPr>
            <p:nvPr/>
          </p:nvSpPr>
          <p:spPr bwMode="auto">
            <a:xfrm>
              <a:off x="4782" y="3159"/>
              <a:ext cx="571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Brownback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3" name="Text Box 61"/>
            <p:cNvSpPr txBox="1">
              <a:spLocks noChangeArrowheads="1"/>
            </p:cNvSpPr>
            <p:nvPr/>
          </p:nvSpPr>
          <p:spPr bwMode="auto">
            <a:xfrm>
              <a:off x="4831" y="3464"/>
              <a:ext cx="463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Senator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4" name="Text Box 62"/>
            <p:cNvSpPr txBox="1">
              <a:spLocks noChangeArrowheads="1"/>
            </p:cNvSpPr>
            <p:nvPr/>
          </p:nvSpPr>
          <p:spPr bwMode="auto">
            <a:xfrm>
              <a:off x="3547" y="2970"/>
              <a:ext cx="523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Lucida Sans" pitchFamily="112" charset="0"/>
                </a:rPr>
                <a:t>nsubjpass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5" name="Text Box 63"/>
            <p:cNvSpPr txBox="1">
              <a:spLocks noChangeArrowheads="1"/>
            </p:cNvSpPr>
            <p:nvPr/>
          </p:nvSpPr>
          <p:spPr bwMode="auto">
            <a:xfrm>
              <a:off x="4375" y="2971"/>
              <a:ext cx="442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Lucida Sans" pitchFamily="112" charset="0"/>
                </a:rPr>
                <a:t>auxpass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6" name="Text Box 64"/>
            <p:cNvSpPr txBox="1">
              <a:spLocks noChangeArrowheads="1"/>
            </p:cNvSpPr>
            <p:nvPr/>
          </p:nvSpPr>
          <p:spPr bwMode="auto">
            <a:xfrm>
              <a:off x="4901" y="2954"/>
              <a:ext cx="331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Lucida Sans" pitchFamily="112" charset="0"/>
                </a:rPr>
                <a:t>agent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17" name="Text Box 65"/>
            <p:cNvSpPr txBox="1">
              <a:spLocks noChangeArrowheads="1"/>
            </p:cNvSpPr>
            <p:nvPr/>
          </p:nvSpPr>
          <p:spPr bwMode="auto">
            <a:xfrm>
              <a:off x="5049" y="3287"/>
              <a:ext cx="19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i="1">
                  <a:latin typeface="Lucida Sans" pitchFamily="112" charset="0"/>
                  <a:ea typeface="ＭＳ Ｐゴシック" charset="-128"/>
                </a:rPr>
                <a:t>nn</a:t>
              </a:r>
              <a:endParaRPr lang="en-US">
                <a:latin typeface="Lucida Sans" pitchFamily="112" charset="0"/>
                <a:ea typeface="ＭＳ Ｐゴシック" charset="-128"/>
              </a:endParaRPr>
            </a:p>
          </p:txBody>
        </p:sp>
        <p:sp>
          <p:nvSpPr>
            <p:cNvPr id="1098818" name="Text Box 66"/>
            <p:cNvSpPr txBox="1">
              <a:spLocks noChangeArrowheads="1"/>
            </p:cNvSpPr>
            <p:nvPr/>
          </p:nvSpPr>
          <p:spPr bwMode="auto">
            <a:xfrm>
              <a:off x="3371" y="3280"/>
              <a:ext cx="43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i="1">
                  <a:latin typeface="Lucida Sans" pitchFamily="112" charset="0"/>
                  <a:ea typeface="ＭＳ Ｐゴシック" charset="-128"/>
                </a:rPr>
                <a:t>prep_on</a:t>
              </a:r>
              <a:endParaRPr lang="en-US">
                <a:latin typeface="Lucida Sans" pitchFamily="112" charset="0"/>
                <a:ea typeface="ＭＳ Ｐゴシック" charset="-128"/>
              </a:endParaRPr>
            </a:p>
          </p:txBody>
        </p:sp>
        <p:sp>
          <p:nvSpPr>
            <p:cNvPr id="1098819" name="Text Box 67"/>
            <p:cNvSpPr txBox="1">
              <a:spLocks noChangeArrowheads="1"/>
            </p:cNvSpPr>
            <p:nvPr/>
          </p:nvSpPr>
          <p:spPr bwMode="auto">
            <a:xfrm>
              <a:off x="3614" y="3418"/>
              <a:ext cx="354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ports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20" name="Text Box 68"/>
            <p:cNvSpPr txBox="1">
              <a:spLocks noChangeArrowheads="1"/>
            </p:cNvSpPr>
            <p:nvPr/>
          </p:nvSpPr>
          <p:spPr bwMode="auto">
            <a:xfrm>
              <a:off x="3981" y="3671"/>
              <a:ext cx="680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urier" pitchFamily="112" charset="0"/>
                </a:rPr>
                <a:t>immigration</a:t>
              </a:r>
              <a:endParaRPr lang="en-US">
                <a:latin typeface="Lucida Sans" pitchFamily="112" charset="0"/>
              </a:endParaRPr>
            </a:p>
          </p:txBody>
        </p:sp>
        <p:sp>
          <p:nvSpPr>
            <p:cNvPr id="1098821" name="Text Box 69"/>
            <p:cNvSpPr txBox="1">
              <a:spLocks noChangeArrowheads="1"/>
            </p:cNvSpPr>
            <p:nvPr/>
          </p:nvSpPr>
          <p:spPr bwMode="auto">
            <a:xfrm>
              <a:off x="3846" y="3511"/>
              <a:ext cx="591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i="1">
                  <a:latin typeface="Lucida Sans" pitchFamily="112" charset="0"/>
                  <a:ea typeface="ＭＳ Ｐゴシック" charset="-128"/>
                </a:rPr>
                <a:t>    conj_and</a:t>
              </a:r>
              <a:endParaRPr lang="en-US">
                <a:latin typeface="Lucida Sans" pitchFamily="112" charset="0"/>
                <a:ea typeface="ＭＳ Ｐゴシック" charset="-128"/>
              </a:endParaRPr>
            </a:p>
          </p:txBody>
        </p:sp>
        <p:sp>
          <p:nvSpPr>
            <p:cNvPr id="1098822" name="Line 70"/>
            <p:cNvSpPr>
              <a:spLocks noChangeShapeType="1"/>
            </p:cNvSpPr>
            <p:nvPr/>
          </p:nvSpPr>
          <p:spPr bwMode="auto">
            <a:xfrm flipH="1">
              <a:off x="3866" y="2969"/>
              <a:ext cx="378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23" name="Line 71"/>
            <p:cNvSpPr>
              <a:spLocks noChangeShapeType="1"/>
            </p:cNvSpPr>
            <p:nvPr/>
          </p:nvSpPr>
          <p:spPr bwMode="auto">
            <a:xfrm>
              <a:off x="4732" y="2932"/>
              <a:ext cx="34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24" name="Line 72"/>
            <p:cNvSpPr>
              <a:spLocks noChangeShapeType="1"/>
            </p:cNvSpPr>
            <p:nvPr/>
          </p:nvSpPr>
          <p:spPr bwMode="auto">
            <a:xfrm>
              <a:off x="5075" y="3280"/>
              <a:ext cx="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25" name="Line 73"/>
            <p:cNvSpPr>
              <a:spLocks noChangeShapeType="1"/>
            </p:cNvSpPr>
            <p:nvPr/>
          </p:nvSpPr>
          <p:spPr bwMode="auto">
            <a:xfrm>
              <a:off x="3803" y="3306"/>
              <a:ext cx="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26" name="Line 74"/>
            <p:cNvSpPr>
              <a:spLocks noChangeShapeType="1"/>
            </p:cNvSpPr>
            <p:nvPr/>
          </p:nvSpPr>
          <p:spPr bwMode="auto">
            <a:xfrm>
              <a:off x="3897" y="3550"/>
              <a:ext cx="16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8827" name="Text Box 75"/>
          <p:cNvSpPr txBox="1">
            <a:spLocks noChangeArrowheads="1"/>
          </p:cNvSpPr>
          <p:nvPr/>
        </p:nvSpPr>
        <p:spPr bwMode="auto">
          <a:xfrm>
            <a:off x="6705600" y="1981200"/>
            <a:ext cx="1828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Parse tree: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Nesting of multi-word constituents</a:t>
            </a:r>
          </a:p>
        </p:txBody>
      </p:sp>
      <p:sp>
        <p:nvSpPr>
          <p:cNvPr id="1098831" name="Text Box 79"/>
          <p:cNvSpPr txBox="1">
            <a:spLocks noChangeArrowheads="1"/>
          </p:cNvSpPr>
          <p:nvPr/>
        </p:nvSpPr>
        <p:spPr bwMode="auto">
          <a:xfrm>
            <a:off x="6629400" y="4191000"/>
            <a:ext cx="2209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charset="0"/>
              </a:rPr>
              <a:t>Typed </a:t>
            </a:r>
            <a:r>
              <a:rPr lang="en-US" sz="2000" dirty="0" err="1">
                <a:latin typeface="Tahoma" charset="0"/>
              </a:rPr>
              <a:t>dep</a:t>
            </a:r>
            <a:r>
              <a:rPr lang="en-US" sz="2000" dirty="0">
                <a:latin typeface="Tahoma" charset="0"/>
              </a:rPr>
              <a:t> parse: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ahoma" charset="0"/>
              </a:rPr>
              <a:t>Grammatical relations between individual words</a:t>
            </a:r>
          </a:p>
        </p:txBody>
      </p:sp>
    </p:spTree>
    <p:extLst>
      <p:ext uri="{BB962C8B-B14F-4D97-AF65-F5344CB8AC3E}">
        <p14:creationId xmlns:p14="http://schemas.microsoft.com/office/powerpoint/2010/main" val="32863530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are dependency parses useful?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Example: multi-document summarization</a:t>
            </a:r>
          </a:p>
          <a:p>
            <a:pPr>
              <a:buFont typeface="Wingdings" charset="2"/>
              <a:buNone/>
            </a:pPr>
            <a:endParaRPr lang="en-US">
              <a:latin typeface="Lucida Sans" pitchFamily="112" charset="0"/>
            </a:endParaRPr>
          </a:p>
          <a:p>
            <a:pPr>
              <a:buFont typeface="Wingdings" charset="2"/>
              <a:buNone/>
            </a:pPr>
            <a:r>
              <a:rPr lang="en-US">
                <a:latin typeface="Lucida Sans" pitchFamily="112" charset="0"/>
              </a:rPr>
              <a:t>	Need to identify sentences from different documents that each say roughly the same thing: </a:t>
            </a:r>
          </a:p>
          <a:p>
            <a:pPr>
              <a:buFont typeface="Wingdings" charset="2"/>
              <a:buNone/>
            </a:pPr>
            <a:r>
              <a:rPr lang="en-US">
                <a:latin typeface="Lucida Sans" pitchFamily="112" charset="0"/>
              </a:rPr>
              <a:t>	</a:t>
            </a:r>
          </a:p>
          <a:p>
            <a:pPr>
              <a:buFont typeface="Wingdings" charset="2"/>
              <a:buNone/>
            </a:pPr>
            <a:r>
              <a:rPr lang="en-US">
                <a:latin typeface="Lucida Sans" pitchFamily="112" charset="0"/>
              </a:rPr>
              <a:t>	phrase structure trees of paraphrasing sentences which differ in word order can be significantly different</a:t>
            </a:r>
          </a:p>
          <a:p>
            <a:pPr>
              <a:buFont typeface="Wingdings" charset="2"/>
              <a:buNone/>
            </a:pPr>
            <a:r>
              <a:rPr lang="en-US">
                <a:latin typeface="Lucida Sans" pitchFamily="112" charset="0"/>
              </a:rPr>
              <a:t>	</a:t>
            </a:r>
            <a:r>
              <a:rPr lang="en-US" b="1">
                <a:latin typeface="Lucida Sans" pitchFamily="112" charset="0"/>
              </a:rPr>
              <a:t>but</a:t>
            </a:r>
            <a:r>
              <a:rPr lang="en-US">
                <a:latin typeface="Lucida Sans" pitchFamily="112" charset="0"/>
              </a:rPr>
              <a:t> dependency representations will be very similar</a:t>
            </a:r>
            <a:endParaRPr lang="en-US" sz="2200">
              <a:solidFill>
                <a:srgbClr val="008000"/>
              </a:solidFill>
              <a:latin typeface="Lucida Sans" pitchFamily="112" charset="0"/>
            </a:endParaRPr>
          </a:p>
          <a:p>
            <a:pPr>
              <a:buFont typeface="Wingding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Constituency (II)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en-US" sz="2400" dirty="0"/>
              <a:t>They can all appear before a verb: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Three parties from Brooklyn </a:t>
            </a:r>
            <a:r>
              <a:rPr lang="en-US" dirty="0">
                <a:solidFill>
                  <a:srgbClr val="A50021"/>
                </a:solidFill>
              </a:rPr>
              <a:t>arrive</a:t>
            </a:r>
            <a:r>
              <a:rPr lang="en-US" dirty="0"/>
              <a:t>…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high-class spot such as Mindy’s </a:t>
            </a:r>
            <a:r>
              <a:rPr lang="en-US" dirty="0">
                <a:solidFill>
                  <a:srgbClr val="A50021"/>
                </a:solidFill>
              </a:rPr>
              <a:t>attracts</a:t>
            </a:r>
            <a:r>
              <a:rPr lang="en-US" dirty="0"/>
              <a:t>…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Broadway coppers </a:t>
            </a:r>
            <a:r>
              <a:rPr lang="en-US" dirty="0">
                <a:solidFill>
                  <a:srgbClr val="A50021"/>
                </a:solidFill>
              </a:rPr>
              <a:t>walk….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They </a:t>
            </a:r>
            <a:r>
              <a:rPr lang="en-US" dirty="0">
                <a:solidFill>
                  <a:srgbClr val="A50021"/>
                </a:solidFill>
              </a:rPr>
              <a:t>sit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But individual words can’t always appear before verbs: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*from </a:t>
            </a:r>
            <a:r>
              <a:rPr lang="en-US" dirty="0">
                <a:solidFill>
                  <a:srgbClr val="A50021"/>
                </a:solidFill>
              </a:rPr>
              <a:t>arrive</a:t>
            </a:r>
            <a:r>
              <a:rPr lang="en-US" dirty="0"/>
              <a:t>…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*as </a:t>
            </a:r>
            <a:r>
              <a:rPr lang="en-US" dirty="0">
                <a:solidFill>
                  <a:srgbClr val="A50021"/>
                </a:solidFill>
              </a:rPr>
              <a:t>attracts</a:t>
            </a:r>
            <a:r>
              <a:rPr lang="en-US" dirty="0"/>
              <a:t>…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*the </a:t>
            </a:r>
            <a:r>
              <a:rPr lang="en-US" dirty="0">
                <a:solidFill>
                  <a:srgbClr val="A50021"/>
                </a:solidFill>
              </a:rPr>
              <a:t>is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*spot </a:t>
            </a:r>
            <a:r>
              <a:rPr lang="en-US" dirty="0">
                <a:solidFill>
                  <a:srgbClr val="A50021"/>
                </a:solidFill>
              </a:rPr>
              <a:t>is</a:t>
            </a:r>
            <a:r>
              <a:rPr lang="en-US" dirty="0"/>
              <a:t>…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Must be able to state generalizations like: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A50021"/>
                </a:solidFill>
              </a:rPr>
              <a:t>Noun phrases occur before verbs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705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6357</TotalTime>
  <Words>3802</Words>
  <Application>Microsoft Office PowerPoint</Application>
  <PresentationFormat>On-screen Show (4:3)</PresentationFormat>
  <Paragraphs>633</Paragraphs>
  <Slides>83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Courier</vt:lpstr>
      <vt:lpstr>Lucida Sans</vt:lpstr>
      <vt:lpstr>Raleway-Regular</vt:lpstr>
      <vt:lpstr>Tahoma</vt:lpstr>
      <vt:lpstr>Wingdings</vt:lpstr>
      <vt:lpstr>Office Theme</vt:lpstr>
      <vt:lpstr>Ch 12- Formal Grammars of English</vt:lpstr>
      <vt:lpstr>Review</vt:lpstr>
      <vt:lpstr>Outline for Grammar/Parsing</vt:lpstr>
      <vt:lpstr>Syntax</vt:lpstr>
      <vt:lpstr>Syntax</vt:lpstr>
      <vt:lpstr>key ideas of syntax</vt:lpstr>
      <vt:lpstr>Context-Free Grammars (CFG)</vt:lpstr>
      <vt:lpstr>Constituency</vt:lpstr>
      <vt:lpstr>Constituency (II)</vt:lpstr>
      <vt:lpstr>Constituency (III)</vt:lpstr>
      <vt:lpstr>CFG example</vt:lpstr>
      <vt:lpstr>PowerPoint Presentation</vt:lpstr>
      <vt:lpstr>CFGs: set of rules</vt:lpstr>
      <vt:lpstr>Generativity</vt:lpstr>
      <vt:lpstr>Derivations</vt:lpstr>
      <vt:lpstr>PowerPoint Presentation</vt:lpstr>
      <vt:lpstr>The grammar</vt:lpstr>
      <vt:lpstr>PowerPoint Presentation</vt:lpstr>
      <vt:lpstr>Derivations as Trees</vt:lpstr>
      <vt:lpstr>CFGs more formally</vt:lpstr>
      <vt:lpstr>Defining a CF language via derivation</vt:lpstr>
      <vt:lpstr>Parsing</vt:lpstr>
      <vt:lpstr>PowerPoint Presentation</vt:lpstr>
      <vt:lpstr>PowerPoint Presentation</vt:lpstr>
      <vt:lpstr>PowerPoint Presentation</vt:lpstr>
      <vt:lpstr>Sentence Level Constructions</vt:lpstr>
      <vt:lpstr>PowerPoint Presentation</vt:lpstr>
      <vt:lpstr>Sentence Level Constructions</vt:lpstr>
      <vt:lpstr>Sentence-Types: Summary</vt:lpstr>
      <vt:lpstr>PowerPoint Presentation</vt:lpstr>
      <vt:lpstr>Clauses and Sentences</vt:lpstr>
      <vt:lpstr>Clauses and Sentences</vt:lpstr>
      <vt:lpstr>Key Constituents (English)</vt:lpstr>
      <vt:lpstr>NPs</vt:lpstr>
      <vt:lpstr>The Noun Phrase</vt:lpstr>
      <vt:lpstr>PowerPoint Presentation</vt:lpstr>
      <vt:lpstr>The Noun Phrase</vt:lpstr>
      <vt:lpstr>The Noun Phrase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Stmt</vt:lpstr>
      <vt:lpstr>CFG </vt:lpstr>
      <vt:lpstr>PowerPoint Presentation</vt:lpstr>
      <vt:lpstr>Third Person - Background</vt:lpstr>
      <vt:lpstr>First Person vs. second person - - Background</vt:lpstr>
      <vt:lpstr>Bracketed Notation</vt:lpstr>
      <vt:lpstr>Agreement</vt:lpstr>
      <vt:lpstr>Agreement</vt:lpstr>
      <vt:lpstr>Agreement</vt:lpstr>
      <vt:lpstr>Agreement</vt:lpstr>
      <vt:lpstr>Agreement</vt:lpstr>
      <vt:lpstr>PowerPoint Presentation</vt:lpstr>
      <vt:lpstr>The Verb Phrase and Subcategorization</vt:lpstr>
      <vt:lpstr>The Verb Phrase and Subcategorization</vt:lpstr>
      <vt:lpstr>The Verb Phrase and Subcategorization</vt:lpstr>
      <vt:lpstr>The Verb Phrase and Subcategorization</vt:lpstr>
      <vt:lpstr>The Verb Phrase and Subcategorization</vt:lpstr>
      <vt:lpstr>The Verb Phrase and Subcategorization</vt:lpstr>
      <vt:lpstr>The Verb Phrase and Subcategorization</vt:lpstr>
      <vt:lpstr>The Verb Phrase and Subcategorization</vt:lpstr>
      <vt:lpstr>PowerPoint Presentation</vt:lpstr>
      <vt:lpstr>PowerPoint Presentation</vt:lpstr>
      <vt:lpstr>PowerPoint Presentation</vt:lpstr>
      <vt:lpstr>Coordination</vt:lpstr>
      <vt:lpstr>Coordination</vt:lpstr>
      <vt:lpstr>Coordination</vt:lpstr>
      <vt:lpstr>Coordination</vt:lpstr>
      <vt:lpstr>Coordination</vt:lpstr>
      <vt:lpstr>Coordination</vt:lpstr>
      <vt:lpstr>PowerPoint Presentation</vt:lpstr>
      <vt:lpstr>Treebanks</vt:lpstr>
      <vt:lpstr>PowerPoint Presentation</vt:lpstr>
      <vt:lpstr>Dependency parsing</vt:lpstr>
      <vt:lpstr>Parse tree vs. Dependency parsing</vt:lpstr>
      <vt:lpstr>Why are dependency parses useful?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12- Formal Grammars of English</dc:title>
  <dc:creator>Ashalatha Nayak [MU-MIT]</dc:creator>
  <cp:lastModifiedBy>Ashalatha Nayak [MAHE-MIT]</cp:lastModifiedBy>
  <cp:revision>202</cp:revision>
  <dcterms:created xsi:type="dcterms:W3CDTF">2017-10-09T05:16:15Z</dcterms:created>
  <dcterms:modified xsi:type="dcterms:W3CDTF">2020-03-13T03:29:31Z</dcterms:modified>
</cp:coreProperties>
</file>