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83" r:id="rId3"/>
    <p:sldId id="285" r:id="rId4"/>
    <p:sldId id="284" r:id="rId5"/>
    <p:sldId id="286" r:id="rId6"/>
    <p:sldId id="287" r:id="rId7"/>
    <p:sldId id="290" r:id="rId8"/>
    <p:sldId id="291" r:id="rId9"/>
    <p:sldId id="292" r:id="rId10"/>
    <p:sldId id="293" r:id="rId11"/>
    <p:sldId id="289" r:id="rId12"/>
    <p:sldId id="288" r:id="rId13"/>
    <p:sldId id="375" r:id="rId14"/>
    <p:sldId id="298" r:id="rId15"/>
    <p:sldId id="299" r:id="rId16"/>
    <p:sldId id="300" r:id="rId17"/>
    <p:sldId id="310" r:id="rId18"/>
    <p:sldId id="376" r:id="rId19"/>
    <p:sldId id="297" r:id="rId20"/>
    <p:sldId id="301" r:id="rId21"/>
    <p:sldId id="303" r:id="rId22"/>
    <p:sldId id="302" r:id="rId23"/>
    <p:sldId id="311" r:id="rId24"/>
    <p:sldId id="312" r:id="rId25"/>
    <p:sldId id="315" r:id="rId26"/>
    <p:sldId id="320" r:id="rId27"/>
    <p:sldId id="343" r:id="rId28"/>
    <p:sldId id="321" r:id="rId29"/>
    <p:sldId id="319" r:id="rId30"/>
    <p:sldId id="316" r:id="rId31"/>
    <p:sldId id="322" r:id="rId32"/>
    <p:sldId id="323" r:id="rId33"/>
    <p:sldId id="377" r:id="rId34"/>
    <p:sldId id="380" r:id="rId35"/>
    <p:sldId id="324" r:id="rId36"/>
    <p:sldId id="325" r:id="rId37"/>
    <p:sldId id="313" r:id="rId38"/>
    <p:sldId id="314" r:id="rId39"/>
    <p:sldId id="295" r:id="rId40"/>
    <p:sldId id="328" r:id="rId41"/>
    <p:sldId id="331" r:id="rId42"/>
    <p:sldId id="327" r:id="rId43"/>
    <p:sldId id="339" r:id="rId44"/>
    <p:sldId id="335" r:id="rId45"/>
    <p:sldId id="340" r:id="rId46"/>
    <p:sldId id="342" r:id="rId47"/>
    <p:sldId id="378" r:id="rId48"/>
    <p:sldId id="379" r:id="rId49"/>
    <p:sldId id="338" r:id="rId50"/>
    <p:sldId id="332" r:id="rId51"/>
    <p:sldId id="330" r:id="rId52"/>
    <p:sldId id="329" r:id="rId53"/>
    <p:sldId id="326" r:id="rId54"/>
    <p:sldId id="351" r:id="rId55"/>
    <p:sldId id="344" r:id="rId56"/>
    <p:sldId id="345" r:id="rId57"/>
    <p:sldId id="362" r:id="rId58"/>
    <p:sldId id="363" r:id="rId59"/>
    <p:sldId id="346" r:id="rId60"/>
    <p:sldId id="364" r:id="rId61"/>
    <p:sldId id="366" r:id="rId62"/>
    <p:sldId id="367" r:id="rId63"/>
    <p:sldId id="372" r:id="rId64"/>
    <p:sldId id="352" r:id="rId65"/>
    <p:sldId id="348" r:id="rId66"/>
    <p:sldId id="353" r:id="rId67"/>
    <p:sldId id="354" r:id="rId68"/>
    <p:sldId id="355" r:id="rId69"/>
    <p:sldId id="356" r:id="rId70"/>
    <p:sldId id="359" r:id="rId71"/>
    <p:sldId id="361" r:id="rId72"/>
    <p:sldId id="360" r:id="rId73"/>
    <p:sldId id="373" r:id="rId74"/>
    <p:sldId id="374" r:id="rId75"/>
    <p:sldId id="368" r:id="rId76"/>
    <p:sldId id="36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D921-5D64-443D-A66B-5A4FA38216D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E3E7-70F5-4AB6-8554-9CDA8955A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FDF2-251D-4EB6-A5BB-C0468627D01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2D39-D0E5-4EE0-B912-68B49EC5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with CFG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How can we use </a:t>
            </a:r>
            <a:r>
              <a:rPr lang="en-US" sz="2400" i="1" dirty="0"/>
              <a:t>L</a:t>
            </a:r>
            <a:r>
              <a:rPr lang="en-US" sz="2400" dirty="0"/>
              <a:t>1 Grammar to assign the parse tree to this example? </a:t>
            </a:r>
          </a:p>
          <a:p>
            <a:endParaRPr lang="en-US" sz="2400" dirty="0"/>
          </a:p>
          <a:p>
            <a:r>
              <a:rPr lang="en-US" sz="2400" dirty="0"/>
              <a:t>The goal of a parsing search is to find all the trees whose root is the start symbol </a:t>
            </a:r>
            <a:r>
              <a:rPr lang="en-US" sz="2400" i="1" dirty="0"/>
              <a:t>S </a:t>
            </a:r>
            <a:r>
              <a:rPr lang="en-US" sz="2400" dirty="0"/>
              <a:t>and which cover exactly the words in the input.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Search strategies:</a:t>
            </a:r>
          </a:p>
          <a:p>
            <a:endParaRPr lang="en-US" sz="2400" dirty="0"/>
          </a:p>
          <a:p>
            <a:r>
              <a:rPr lang="en-US" sz="2400" dirty="0"/>
              <a:t>Top down </a:t>
            </a:r>
          </a:p>
          <a:p>
            <a:r>
              <a:rPr lang="en-US" sz="2400" dirty="0"/>
              <a:t>Bottom up </a:t>
            </a:r>
          </a:p>
        </p:txBody>
      </p:sp>
    </p:spTree>
    <p:extLst>
      <p:ext uri="{BB962C8B-B14F-4D97-AF65-F5344CB8AC3E}">
        <p14:creationId xmlns:p14="http://schemas.microsoft.com/office/powerpoint/2010/main" val="93731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top-down </a:t>
            </a:r>
            <a:r>
              <a:rPr lang="en-US" sz="2400" dirty="0"/>
              <a:t>parser searches for a parse tree by trying to build from the root node </a:t>
            </a:r>
            <a:r>
              <a:rPr lang="en-US" sz="2400" i="1" dirty="0"/>
              <a:t>S </a:t>
            </a:r>
            <a:r>
              <a:rPr lang="en-US" sz="2400" dirty="0"/>
              <a:t>down to the leaves.</a:t>
            </a:r>
          </a:p>
          <a:p>
            <a:r>
              <a:rPr lang="en-US" sz="2400" dirty="0"/>
              <a:t>The algorithm starts by assuming the input can be derived by the designated start symbol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</a:p>
          <a:p>
            <a:r>
              <a:rPr lang="en-US" sz="2400" dirty="0"/>
              <a:t>The next step is to find the tops of all trees which can start with </a:t>
            </a:r>
            <a:r>
              <a:rPr lang="en-US" sz="2400" i="1" dirty="0"/>
              <a:t>S</a:t>
            </a:r>
            <a:r>
              <a:rPr lang="en-US" sz="2400" dirty="0"/>
              <a:t>, by looking for all the grammar rules with </a:t>
            </a:r>
            <a:r>
              <a:rPr lang="en-US" sz="2400" i="1" dirty="0"/>
              <a:t>S </a:t>
            </a:r>
            <a:r>
              <a:rPr lang="en-US" sz="2400" dirty="0"/>
              <a:t>on the left-hand side. </a:t>
            </a:r>
          </a:p>
          <a:p>
            <a:r>
              <a:rPr lang="en-US" sz="2400" dirty="0"/>
              <a:t>In the grammar there are three rules that expand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</a:p>
          <a:p>
            <a:r>
              <a:rPr lang="en-US" sz="2400" dirty="0"/>
              <a:t>so the second </a:t>
            </a:r>
            <a:r>
              <a:rPr lang="en-US" sz="2400" b="1" dirty="0"/>
              <a:t>ply</a:t>
            </a:r>
            <a:r>
              <a:rPr lang="en-US" sz="2400" dirty="0"/>
              <a:t>, or level, of the search space has three partial trees. </a:t>
            </a:r>
          </a:p>
        </p:txBody>
      </p:sp>
    </p:spTree>
    <p:extLst>
      <p:ext uri="{BB962C8B-B14F-4D97-AF65-F5344CB8AC3E}">
        <p14:creationId xmlns:p14="http://schemas.microsoft.com/office/powerpoint/2010/main" val="201526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the third ply a subset of the trees is shown that result from the expansion of the left-most leaves of each tree. </a:t>
            </a:r>
          </a:p>
          <a:p>
            <a:r>
              <a:rPr lang="en-US" sz="2400" dirty="0"/>
              <a:t>At each ply of the search space use the right-hand sides of the rules to recursively generate the rest of the trees. </a:t>
            </a:r>
          </a:p>
          <a:p>
            <a:r>
              <a:rPr lang="en-US" sz="2400" dirty="0"/>
              <a:t>Trees are grown downward until they eventually reach the part-of-speech categories at the bottom of the tree. </a:t>
            </a:r>
          </a:p>
          <a:p>
            <a:r>
              <a:rPr lang="en-US" sz="2400" dirty="0"/>
              <a:t>At this point, trees whose </a:t>
            </a:r>
            <a:r>
              <a:rPr lang="en-US" sz="2400" dirty="0">
                <a:solidFill>
                  <a:srgbClr val="00B0F0"/>
                </a:solidFill>
              </a:rPr>
              <a:t>leaves fail to match all the words in the input can be rejected</a:t>
            </a:r>
            <a:r>
              <a:rPr lang="en-US" sz="2400" dirty="0"/>
              <a:t>, leaving behind those trees that represent successful parses.</a:t>
            </a:r>
          </a:p>
          <a:p>
            <a:r>
              <a:rPr lang="en-US" sz="2400" dirty="0"/>
              <a:t>only the fifth parse tree in the third ply (the one which has expanded the rule </a:t>
            </a:r>
            <a:r>
              <a:rPr lang="en-US" sz="2400" i="1" dirty="0">
                <a:solidFill>
                  <a:srgbClr val="00B0F0"/>
                </a:solidFill>
              </a:rPr>
              <a:t>VP → Verb NP</a:t>
            </a:r>
            <a:r>
              <a:rPr lang="en-US" sz="2400" dirty="0"/>
              <a:t>) will eventually match the input sentence </a:t>
            </a:r>
            <a:r>
              <a:rPr lang="en-US" sz="2400" i="1" dirty="0"/>
              <a:t>Book that flight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26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" y="1066800"/>
            <a:ext cx="850176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0182" y="595269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Problem: Show top down and Bottom up parse for “Book that flight”</a:t>
            </a:r>
          </a:p>
        </p:txBody>
      </p:sp>
    </p:spTree>
    <p:extLst>
      <p:ext uri="{BB962C8B-B14F-4D97-AF65-F5344CB8AC3E}">
        <p14:creationId xmlns:p14="http://schemas.microsoft.com/office/powerpoint/2010/main" val="351343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6" y="1143000"/>
            <a:ext cx="78200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Top down parsing</a:t>
            </a:r>
          </a:p>
        </p:txBody>
      </p:sp>
    </p:spTree>
    <p:extLst>
      <p:ext uri="{BB962C8B-B14F-4D97-AF65-F5344CB8AC3E}">
        <p14:creationId xmlns:p14="http://schemas.microsoft.com/office/powerpoint/2010/main" val="418556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Top down parsing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43000"/>
            <a:ext cx="79724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80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Top down parsing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" y="1143000"/>
            <a:ext cx="849337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5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Bottom 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Top-down parsing</a:t>
            </a:r>
          </a:p>
          <a:p>
            <a:r>
              <a:rPr lang="en-US" sz="2400" dirty="0"/>
              <a:t>expands trees by applying rules when their left-hand side match an unexpanded non-terminal.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Bottom up parsing</a:t>
            </a:r>
          </a:p>
          <a:p>
            <a:r>
              <a:rPr lang="en-US" sz="2400" dirty="0"/>
              <a:t>Looking for right-hand side of some rule that might fit </a:t>
            </a:r>
          </a:p>
        </p:txBody>
      </p:sp>
    </p:spTree>
    <p:extLst>
      <p:ext uri="{BB962C8B-B14F-4D97-AF65-F5344CB8AC3E}">
        <p14:creationId xmlns:p14="http://schemas.microsoft.com/office/powerpoint/2010/main" val="16151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" y="1066800"/>
            <a:ext cx="850176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0182" y="595269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Problem: Show top down and Bottom up parse for “Book that flight”</a:t>
            </a:r>
          </a:p>
        </p:txBody>
      </p:sp>
    </p:spTree>
    <p:extLst>
      <p:ext uri="{BB962C8B-B14F-4D97-AF65-F5344CB8AC3E}">
        <p14:creationId xmlns:p14="http://schemas.microsoft.com/office/powerpoint/2010/main" val="209188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Bottom up parsing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8105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0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Parsing as search</a:t>
            </a:r>
          </a:p>
          <a:p>
            <a:r>
              <a:rPr lang="en-US" sz="2400" dirty="0"/>
              <a:t>Ambiguity</a:t>
            </a:r>
          </a:p>
          <a:p>
            <a:r>
              <a:rPr lang="en-US" sz="2400" dirty="0"/>
              <a:t>Dynamic Programming parsing methods</a:t>
            </a:r>
          </a:p>
        </p:txBody>
      </p:sp>
    </p:spTree>
    <p:extLst>
      <p:ext uri="{BB962C8B-B14F-4D97-AF65-F5344CB8AC3E}">
        <p14:creationId xmlns:p14="http://schemas.microsoft.com/office/powerpoint/2010/main" val="19913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Bottom up parsing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838870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74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Bottom up parsing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4008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14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Comparing top down and Bottom up parsing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4" y="1600200"/>
            <a:ext cx="81112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5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Ambiguity is the most serious problem faced by parsers. </a:t>
            </a:r>
          </a:p>
          <a:p>
            <a:r>
              <a:rPr lang="en-US" sz="2400" dirty="0"/>
              <a:t>We have seen</a:t>
            </a:r>
          </a:p>
          <a:p>
            <a:r>
              <a:rPr lang="en-US" sz="2400" dirty="0"/>
              <a:t>part-of-speech ambiguity and </a:t>
            </a:r>
          </a:p>
          <a:p>
            <a:r>
              <a:rPr lang="en-US" sz="2400" dirty="0"/>
              <a:t>part-of-speech disambiguation. </a:t>
            </a:r>
          </a:p>
          <a:p>
            <a:endParaRPr lang="en-US" sz="2400" dirty="0"/>
          </a:p>
          <a:p>
            <a:r>
              <a:rPr lang="en-US" sz="2400" dirty="0"/>
              <a:t>a new kind of ambiguity, arises in the syntactic structures used in parsing, called structural ambiguity.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Structural ambiguity </a:t>
            </a:r>
            <a:r>
              <a:rPr lang="en-US" sz="2400" dirty="0"/>
              <a:t>occurs when the grammar assigns more than one possible parse to a sentence. </a:t>
            </a:r>
          </a:p>
        </p:txBody>
      </p:sp>
    </p:spTree>
    <p:extLst>
      <p:ext uri="{BB962C8B-B14F-4D97-AF65-F5344CB8AC3E}">
        <p14:creationId xmlns:p14="http://schemas.microsoft.com/office/powerpoint/2010/main" val="72337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Structural ambiguity types:</a:t>
            </a:r>
          </a:p>
          <a:p>
            <a:endParaRPr lang="en-US" sz="2400" dirty="0"/>
          </a:p>
          <a:p>
            <a:r>
              <a:rPr lang="en-US" sz="2400" b="1" dirty="0"/>
              <a:t>attachment ambiguity </a:t>
            </a:r>
            <a:r>
              <a:rPr lang="en-US" sz="2400" dirty="0"/>
              <a:t>and </a:t>
            </a:r>
          </a:p>
          <a:p>
            <a:r>
              <a:rPr lang="en-US" sz="2400" b="1" dirty="0"/>
              <a:t>coordination ambiguity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914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sentence has an </a:t>
            </a:r>
            <a:r>
              <a:rPr lang="en-US" sz="2400" b="1" dirty="0"/>
              <a:t>attachment ambiguity </a:t>
            </a:r>
            <a:r>
              <a:rPr lang="en-US" sz="2400" dirty="0"/>
              <a:t>if a particular constituent can be attached to the parse tree at more than one place. </a:t>
            </a:r>
          </a:p>
          <a:p>
            <a:r>
              <a:rPr lang="en-US" sz="2400" dirty="0"/>
              <a:t>I shot an elephant in my pajamas</a:t>
            </a:r>
          </a:p>
          <a:p>
            <a:r>
              <a:rPr lang="en-US" sz="2400" dirty="0"/>
              <a:t>The sentence above is an example of PP-attachment ambiguity. </a:t>
            </a:r>
          </a:p>
          <a:p>
            <a:endParaRPr lang="en-US" sz="2400" dirty="0"/>
          </a:p>
          <a:p>
            <a:r>
              <a:rPr lang="en-US" sz="2400" dirty="0"/>
              <a:t>Various kinds of adverbial phrases are also subject to this kind of ambiguity. </a:t>
            </a:r>
          </a:p>
        </p:txBody>
      </p:sp>
    </p:spTree>
    <p:extLst>
      <p:ext uri="{BB962C8B-B14F-4D97-AF65-F5344CB8AC3E}">
        <p14:creationId xmlns:p14="http://schemas.microsoft.com/office/powerpoint/2010/main" val="252660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 parse tree for using the grammar shown next.</a:t>
            </a:r>
          </a:p>
          <a:p>
            <a:endParaRPr lang="en-US" sz="2400" dirty="0"/>
          </a:p>
          <a:p>
            <a:r>
              <a:rPr lang="en-US" sz="2400" dirty="0"/>
              <a:t>I shot an elephant in my pajamas.</a:t>
            </a:r>
          </a:p>
        </p:txBody>
      </p:sp>
    </p:spTree>
    <p:extLst>
      <p:ext uri="{BB962C8B-B14F-4D97-AF65-F5344CB8AC3E}">
        <p14:creationId xmlns:p14="http://schemas.microsoft.com/office/powerpoint/2010/main" val="348878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CFG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" y="1066800"/>
            <a:ext cx="850176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89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2" y="1295400"/>
            <a:ext cx="86772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2" y="5791200"/>
            <a:ext cx="867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because the phrase </a:t>
            </a:r>
            <a:r>
              <a:rPr lang="en-US" i="1" dirty="0"/>
              <a:t>in my pajamas </a:t>
            </a:r>
            <a:r>
              <a:rPr lang="en-US" dirty="0"/>
              <a:t>can be part of the </a:t>
            </a:r>
            <a:r>
              <a:rPr lang="en-US" i="1" dirty="0"/>
              <a:t>NP </a:t>
            </a:r>
            <a:r>
              <a:rPr lang="en-US" dirty="0"/>
              <a:t>headed by </a:t>
            </a:r>
            <a:r>
              <a:rPr lang="en-US" i="1" dirty="0"/>
              <a:t>elephant </a:t>
            </a:r>
            <a:r>
              <a:rPr lang="en-US" dirty="0"/>
              <a:t>or the verb-phrase headed by </a:t>
            </a:r>
            <a:r>
              <a:rPr lang="en-US" i="1" dirty="0"/>
              <a:t>shot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7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 example the gerundive-VP </a:t>
            </a:r>
            <a:r>
              <a:rPr lang="en-US" sz="2400" i="1" dirty="0">
                <a:solidFill>
                  <a:srgbClr val="00B0F0"/>
                </a:solidFill>
              </a:rPr>
              <a:t>flying to Paris </a:t>
            </a:r>
            <a:r>
              <a:rPr lang="en-US" sz="2400" dirty="0"/>
              <a:t>can be part of a gerundive sentence whose subject is </a:t>
            </a:r>
            <a:r>
              <a:rPr lang="en-US" sz="2400" i="1" dirty="0"/>
              <a:t>the </a:t>
            </a:r>
            <a:r>
              <a:rPr lang="en-US" sz="2400" i="1" dirty="0">
                <a:solidFill>
                  <a:srgbClr val="00B0F0"/>
                </a:solidFill>
              </a:rPr>
              <a:t>Eiffel Tower</a:t>
            </a:r>
            <a:r>
              <a:rPr lang="en-US" sz="2400" i="1" dirty="0"/>
              <a:t> </a:t>
            </a:r>
            <a:r>
              <a:rPr lang="en-US" sz="2400" dirty="0"/>
              <a:t>or it can be an adjunct modifying the VP headed by </a:t>
            </a:r>
            <a:r>
              <a:rPr lang="en-US" sz="2400" i="1" dirty="0">
                <a:solidFill>
                  <a:srgbClr val="00B0F0"/>
                </a:solidFill>
              </a:rPr>
              <a:t>saw</a:t>
            </a:r>
            <a:r>
              <a:rPr lang="en-US" sz="2400" dirty="0"/>
              <a:t>: </a:t>
            </a:r>
          </a:p>
          <a:p>
            <a:r>
              <a:rPr lang="en-US" sz="2400" dirty="0"/>
              <a:t>Ex2: We saw the Eiffel Tower flying to Paris</a:t>
            </a:r>
          </a:p>
          <a:p>
            <a:r>
              <a:rPr lang="en-US" sz="2400" dirty="0"/>
              <a:t>Draw parse tree</a:t>
            </a:r>
          </a:p>
        </p:txBody>
      </p:sp>
    </p:spTree>
    <p:extLst>
      <p:ext uri="{BB962C8B-B14F-4D97-AF65-F5344CB8AC3E}">
        <p14:creationId xmlns:p14="http://schemas.microsoft.com/office/powerpoint/2010/main" val="9895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Vs. Generation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00B0F0"/>
                </a:solidFill>
              </a:rPr>
              <a:t>Parsing vs. Generation: which is more complex?</a:t>
            </a:r>
          </a:p>
          <a:p>
            <a:pPr>
              <a:defRPr/>
            </a:pPr>
            <a:r>
              <a:rPr lang="en-US" altLang="zh-TW" sz="2000" dirty="0"/>
              <a:t>Parsing can be slightly more complicated than generation, because of the problem of ambiguity. </a:t>
            </a:r>
          </a:p>
          <a:p>
            <a:pPr lvl="1">
              <a:defRPr/>
            </a:pPr>
            <a:r>
              <a:rPr lang="en-US" altLang="zh-TW" sz="2000" dirty="0"/>
              <a:t>For example, </a:t>
            </a:r>
            <a:r>
              <a:rPr lang="en-US" altLang="zh-TW" sz="2000" i="1" dirty="0"/>
              <a:t>foxes</a:t>
            </a:r>
            <a:r>
              <a:rPr lang="en-US" altLang="zh-TW" sz="2000" dirty="0"/>
              <a:t> could be fox +V +3SG as well as  fox +N +PL</a:t>
            </a:r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i="1" dirty="0"/>
              <a:t>foxes</a:t>
            </a:r>
            <a:r>
              <a:rPr lang="en-US" sz="2000" dirty="0"/>
              <a:t> can also be a verb (meaning “to baffle or confuse”) </a:t>
            </a:r>
          </a:p>
          <a:p>
            <a:pPr>
              <a:defRPr/>
            </a:pPr>
            <a:r>
              <a:rPr lang="en-US" sz="2000" dirty="0"/>
              <a:t>Hence the lexical parse for </a:t>
            </a:r>
            <a:r>
              <a:rPr lang="en-US" sz="2000" i="1" dirty="0"/>
              <a:t>foxes</a:t>
            </a:r>
            <a:r>
              <a:rPr lang="en-US" sz="2000" dirty="0"/>
              <a:t> could be fox +V +3Sg as well as fox +N +PL.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Parsing </a:t>
            </a:r>
            <a:r>
              <a:rPr lang="en-US" sz="2000" dirty="0"/>
              <a:t>the lexical tape from the surface tape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Generating </a:t>
            </a:r>
            <a:r>
              <a:rPr lang="en-US" sz="2000" dirty="0"/>
              <a:t>the surface tape from the lexical tape</a:t>
            </a:r>
          </a:p>
          <a:p>
            <a:endParaRPr lang="en-US" sz="2000" dirty="0"/>
          </a:p>
        </p:txBody>
      </p:sp>
      <p:pic>
        <p:nvPicPr>
          <p:cNvPr id="4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00600"/>
            <a:ext cx="43910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685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coordination ambiguity </a:t>
            </a:r>
            <a:r>
              <a:rPr lang="en-US" sz="2400" dirty="0"/>
              <a:t>there are different sets of phrases that can be conjoined by a conjunction like </a:t>
            </a:r>
            <a:r>
              <a:rPr lang="en-US" sz="2400" i="1" dirty="0"/>
              <a:t>and</a:t>
            </a:r>
            <a:r>
              <a:rPr lang="en-US" sz="2400" dirty="0"/>
              <a:t>. </a:t>
            </a:r>
          </a:p>
          <a:p>
            <a:r>
              <a:rPr lang="en-US" sz="2400" dirty="0"/>
              <a:t>Ex: </a:t>
            </a:r>
          </a:p>
          <a:p>
            <a:r>
              <a:rPr lang="en-US" sz="2400" dirty="0"/>
              <a:t>the phrase </a:t>
            </a:r>
            <a:r>
              <a:rPr lang="en-US" sz="2400" i="1" dirty="0"/>
              <a:t>old men and women </a:t>
            </a:r>
            <a:r>
              <a:rPr lang="en-US" sz="2400" dirty="0"/>
              <a:t>can be bracketed as </a:t>
            </a:r>
            <a:r>
              <a:rPr lang="en-US" sz="2400" i="1" dirty="0"/>
              <a:t>[old [men and women]]</a:t>
            </a:r>
            <a:r>
              <a:rPr lang="en-US" sz="2400" dirty="0"/>
              <a:t>, referring to </a:t>
            </a:r>
            <a:r>
              <a:rPr lang="en-US" sz="2400" i="1" dirty="0"/>
              <a:t>old men </a:t>
            </a:r>
            <a:r>
              <a:rPr lang="en-US" sz="2400" dirty="0"/>
              <a:t>and </a:t>
            </a:r>
            <a:r>
              <a:rPr lang="en-US" sz="2400" i="1" dirty="0"/>
              <a:t>old women</a:t>
            </a:r>
            <a:r>
              <a:rPr lang="en-US" sz="2400" dirty="0"/>
              <a:t>, or </a:t>
            </a:r>
          </a:p>
          <a:p>
            <a:r>
              <a:rPr lang="en-US" sz="2400" dirty="0"/>
              <a:t>as </a:t>
            </a:r>
            <a:r>
              <a:rPr lang="en-US" sz="2400" i="1" dirty="0"/>
              <a:t>[old men] and [women]</a:t>
            </a:r>
            <a:r>
              <a:rPr lang="en-US" sz="2400" dirty="0"/>
              <a:t>, in which case it is only the men who are old. </a:t>
            </a:r>
          </a:p>
          <a:p>
            <a:r>
              <a:rPr lang="en-US" sz="2400" dirty="0"/>
              <a:t>Draw parse tree for “cows eat leaves and barks” to highlight  </a:t>
            </a:r>
            <a:r>
              <a:rPr lang="en-US" sz="2400" b="1" dirty="0"/>
              <a:t>coordination ambiguity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60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fact that there are many </a:t>
            </a:r>
            <a:r>
              <a:rPr lang="en-US" sz="2400" dirty="0">
                <a:solidFill>
                  <a:srgbClr val="00B0F0"/>
                </a:solidFill>
              </a:rPr>
              <a:t>unreasonable parses </a:t>
            </a:r>
            <a:r>
              <a:rPr lang="en-US" sz="2400" dirty="0"/>
              <a:t>for naturally occurring sentences is problem that affects all parsers. </a:t>
            </a:r>
          </a:p>
          <a:p>
            <a:r>
              <a:rPr lang="en-US" sz="2400" dirty="0"/>
              <a:t>Ultimately, most natural language processing systems need to be able to choose </a:t>
            </a:r>
            <a:r>
              <a:rPr lang="en-US" sz="2400" dirty="0">
                <a:solidFill>
                  <a:srgbClr val="00B0F0"/>
                </a:solidFill>
              </a:rPr>
              <a:t>the correct parse </a:t>
            </a:r>
            <a:r>
              <a:rPr lang="en-US" sz="2400" dirty="0"/>
              <a:t>from the multitude of possible parses via process known as </a:t>
            </a:r>
            <a:r>
              <a:rPr lang="en-US" sz="2400" b="1" dirty="0"/>
              <a:t>syntactic disambiguation</a:t>
            </a:r>
            <a:r>
              <a:rPr lang="en-US" sz="2400" dirty="0"/>
              <a:t>. </a:t>
            </a:r>
          </a:p>
          <a:p>
            <a:r>
              <a:rPr lang="en-US" sz="2400" dirty="0"/>
              <a:t>Disambiguation algorithms generally require </a:t>
            </a:r>
            <a:r>
              <a:rPr lang="en-US" sz="2400" dirty="0">
                <a:solidFill>
                  <a:srgbClr val="00B0F0"/>
                </a:solidFill>
              </a:rPr>
              <a:t>statistical, semantic, and pragmatic knowledge </a:t>
            </a:r>
            <a:r>
              <a:rPr lang="en-US" sz="2400" dirty="0"/>
              <a:t>not readily available during syntactic processing </a:t>
            </a:r>
          </a:p>
        </p:txBody>
      </p:sp>
    </p:spTree>
    <p:extLst>
      <p:ext uri="{BB962C8B-B14F-4D97-AF65-F5344CB8AC3E}">
        <p14:creationId xmlns:p14="http://schemas.microsoft.com/office/powerpoint/2010/main" val="110255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Lacking such knowledge we are left with the choice of simply </a:t>
            </a:r>
            <a:r>
              <a:rPr lang="en-US" sz="2400" dirty="0">
                <a:solidFill>
                  <a:srgbClr val="00B0F0"/>
                </a:solidFill>
              </a:rPr>
              <a:t>returning all the possible parse trees </a:t>
            </a:r>
            <a:r>
              <a:rPr lang="en-US" sz="2400" dirty="0"/>
              <a:t>for a given input. </a:t>
            </a:r>
          </a:p>
          <a:p>
            <a:pPr lvl="1"/>
            <a:r>
              <a:rPr lang="en-US" sz="2000" dirty="0"/>
              <a:t>Leads to potentially exponential number of parses that are possible for certain inputs. </a:t>
            </a:r>
          </a:p>
          <a:p>
            <a:r>
              <a:rPr lang="en-US" sz="2400" dirty="0"/>
              <a:t>Ex: </a:t>
            </a:r>
          </a:p>
          <a:p>
            <a:r>
              <a:rPr lang="en-US" sz="2400" dirty="0"/>
              <a:t>Show me the meal on Flight UA 386 from San Francisco to Denver.  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rgbClr val="00B0F0"/>
                </a:solidFill>
              </a:rPr>
              <a:t>from San Francisco </a:t>
            </a:r>
            <a:r>
              <a:rPr lang="en-US" sz="2400" dirty="0"/>
              <a:t>could be part of the </a:t>
            </a:r>
            <a:r>
              <a:rPr lang="en-US" sz="2400" i="1" dirty="0">
                <a:solidFill>
                  <a:srgbClr val="00B0F0"/>
                </a:solidFill>
              </a:rPr>
              <a:t>VP </a:t>
            </a:r>
            <a:r>
              <a:rPr lang="en-US" sz="2400" dirty="0">
                <a:solidFill>
                  <a:srgbClr val="00B0F0"/>
                </a:solidFill>
              </a:rPr>
              <a:t>headed by </a:t>
            </a:r>
            <a:r>
              <a:rPr lang="en-US" sz="2400" i="1" dirty="0">
                <a:solidFill>
                  <a:srgbClr val="00B0F0"/>
                </a:solidFill>
              </a:rPr>
              <a:t>show </a:t>
            </a:r>
          </a:p>
          <a:p>
            <a:r>
              <a:rPr lang="en-US" sz="2400" dirty="0"/>
              <a:t>(which would have the bizarre interpretation that the showing was happening from San Francisco). </a:t>
            </a:r>
          </a:p>
          <a:p>
            <a:r>
              <a:rPr lang="en-US" sz="2400" dirty="0"/>
              <a:t>the number of parses for sentences of this type grows exponentially at the same rate as the number of </a:t>
            </a:r>
            <a:r>
              <a:rPr lang="en-US" sz="2400" dirty="0" err="1"/>
              <a:t>parenthesizations</a:t>
            </a:r>
            <a:r>
              <a:rPr lang="en-US" sz="2400" dirty="0"/>
              <a:t>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292503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68362"/>
            <a:ext cx="8168501" cy="519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6091505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This grammar has not been used for “Show me the meal on Flight UA 386 from San Francisco to Denver”  since VP -&gt; VERB NP </a:t>
            </a:r>
            <a:r>
              <a:rPr lang="en-US" dirty="0" err="1"/>
              <a:t>NP</a:t>
            </a:r>
            <a:r>
              <a:rPr lang="en-US" dirty="0"/>
              <a:t> is missing here</a:t>
            </a:r>
          </a:p>
        </p:txBody>
      </p:sp>
    </p:spTree>
    <p:extLst>
      <p:ext uri="{BB962C8B-B14F-4D97-AF65-F5344CB8AC3E}">
        <p14:creationId xmlns:p14="http://schemas.microsoft.com/office/powerpoint/2010/main" val="3155509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" y="152400"/>
            <a:ext cx="7935295" cy="60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5303" y="6204221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grammar has been used for “Show me the meal on Flight UA 386 from San Francisco to Denver”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613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33400"/>
            <a:ext cx="83343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reasonable parse</a:t>
            </a:r>
          </a:p>
        </p:txBody>
      </p:sp>
    </p:spTree>
    <p:extLst>
      <p:ext uri="{BB962C8B-B14F-4D97-AF65-F5344CB8AC3E}">
        <p14:creationId xmlns:p14="http://schemas.microsoft.com/office/powerpoint/2010/main" val="249211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Even if a sentence is not ambiguous (i.e. it doesn‘t have more than one parse in the end), it can be inefficient to parse due to </a:t>
            </a:r>
            <a:r>
              <a:rPr lang="en-US" sz="2400" b="1" dirty="0"/>
              <a:t>local ambiguity</a:t>
            </a:r>
            <a:r>
              <a:rPr lang="en-US" sz="2400" dirty="0"/>
              <a:t>. </a:t>
            </a:r>
          </a:p>
          <a:p>
            <a:r>
              <a:rPr lang="en-US" sz="2400" dirty="0"/>
              <a:t>Local ambiguity occurs when some part of a sentence is ambiguous, that is, has more than one parse, even if the whole sentence is not ambiguous. </a:t>
            </a:r>
          </a:p>
          <a:p>
            <a:r>
              <a:rPr lang="en-US" sz="2400" dirty="0"/>
              <a:t>Ex: the sentence </a:t>
            </a:r>
            <a:r>
              <a:rPr lang="en-US" sz="2400" i="1" dirty="0"/>
              <a:t>Book that flight </a:t>
            </a:r>
            <a:r>
              <a:rPr lang="en-US" sz="2400" dirty="0"/>
              <a:t>is unambiguous</a:t>
            </a:r>
          </a:p>
          <a:p>
            <a:r>
              <a:rPr lang="en-US" sz="2400" dirty="0"/>
              <a:t> but when the parser sees the first word </a:t>
            </a:r>
            <a:r>
              <a:rPr lang="en-US" sz="2400" i="1" dirty="0"/>
              <a:t>Book</a:t>
            </a:r>
            <a:r>
              <a:rPr lang="en-US" sz="2400" dirty="0"/>
              <a:t>, it cannot know if it is a verb or a noun until later. </a:t>
            </a:r>
          </a:p>
          <a:p>
            <a:r>
              <a:rPr lang="en-US" sz="2400" dirty="0"/>
              <a:t>Thus it must consider both possible parses.</a:t>
            </a:r>
          </a:p>
        </p:txBody>
      </p:sp>
    </p:spTree>
    <p:extLst>
      <p:ext uri="{BB962C8B-B14F-4D97-AF65-F5344CB8AC3E}">
        <p14:creationId xmlns:p14="http://schemas.microsoft.com/office/powerpoint/2010/main" val="2272639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Adjunct - Grammar</a:t>
            </a:r>
          </a:p>
          <a:p>
            <a:r>
              <a:rPr lang="en-US" sz="2400" dirty="0"/>
              <a:t>a word or word group that qualifies or completes the meaning of another word or other words and is not itself a main structural element in its sentence</a:t>
            </a:r>
          </a:p>
          <a:p>
            <a:r>
              <a:rPr lang="en-US" sz="2400" dirty="0"/>
              <a:t>an adverb or adverbial phrase (such as </a:t>
            </a:r>
            <a:r>
              <a:rPr lang="en-US" sz="2400" i="1" dirty="0"/>
              <a:t>heartily</a:t>
            </a:r>
            <a:r>
              <a:rPr lang="en-US" sz="2400" dirty="0"/>
              <a:t> in "They ate heartily" or </a:t>
            </a:r>
            <a:r>
              <a:rPr lang="en-US" sz="2400" i="1" dirty="0"/>
              <a:t>at noon</a:t>
            </a:r>
            <a:r>
              <a:rPr lang="en-US" sz="2400" dirty="0"/>
              <a:t> in "We left at noon") attached to the verb of a clause especially to express a relation of time, place, frequency, degree, or manner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416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Statistical parsing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4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Statistical parsing -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probabilistic parsers</a:t>
            </a:r>
          </a:p>
          <a:p>
            <a:r>
              <a:rPr lang="en-US" sz="2400" dirty="0"/>
              <a:t>it is possible to build probabilistic models of syntactic knowledge and </a:t>
            </a:r>
          </a:p>
          <a:p>
            <a:r>
              <a:rPr lang="en-US" sz="2400" dirty="0"/>
              <a:t>Use this probabilistic knowledge in efficient probabilistic parsers. </a:t>
            </a:r>
          </a:p>
        </p:txBody>
      </p:sp>
    </p:spTree>
    <p:extLst>
      <p:ext uri="{BB962C8B-B14F-4D97-AF65-F5344CB8AC3E}">
        <p14:creationId xmlns:p14="http://schemas.microsoft.com/office/powerpoint/2010/main" val="32676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with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Context-free grammars:</a:t>
            </a:r>
          </a:p>
          <a:p>
            <a:r>
              <a:rPr lang="en-US" sz="2400" dirty="0"/>
              <a:t>declarative formalism </a:t>
            </a:r>
          </a:p>
          <a:p>
            <a:r>
              <a:rPr lang="en-US" sz="2400" dirty="0"/>
              <a:t>Do not specify </a:t>
            </a:r>
            <a:r>
              <a:rPr lang="en-US" sz="2400" i="1" dirty="0"/>
              <a:t>how </a:t>
            </a:r>
            <a:r>
              <a:rPr lang="en-US" sz="2400" dirty="0"/>
              <a:t>the parse tree for a given sentence should be computed</a:t>
            </a:r>
          </a:p>
          <a:p>
            <a:r>
              <a:rPr lang="en-US" sz="2400" dirty="0"/>
              <a:t>So  we need to specify  parsing algorithms that employ these grammars to produce trees. </a:t>
            </a:r>
          </a:p>
          <a:p>
            <a:r>
              <a:rPr lang="en-US" sz="2400" dirty="0"/>
              <a:t>three most widely used parsing algorithms for automatically assigning a complete context-free (phrase structure) tree to an input sentence. </a:t>
            </a:r>
          </a:p>
        </p:txBody>
      </p:sp>
    </p:spTree>
    <p:extLst>
      <p:ext uri="{BB962C8B-B14F-4D97-AF65-F5344CB8AC3E}">
        <p14:creationId xmlns:p14="http://schemas.microsoft.com/office/powerpoint/2010/main" val="3674858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Statistical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Applications of probabilistic parsing </a:t>
            </a:r>
          </a:p>
          <a:p>
            <a:r>
              <a:rPr lang="en-US" sz="2400" dirty="0"/>
              <a:t>One crucial use of probabilistic parsing is to solve the problem of </a:t>
            </a:r>
            <a:r>
              <a:rPr lang="en-US" sz="2400" b="1" dirty="0"/>
              <a:t>disambiguation </a:t>
            </a:r>
          </a:p>
          <a:p>
            <a:pPr lvl="1"/>
            <a:r>
              <a:rPr lang="en-US" sz="2000" dirty="0"/>
              <a:t>The CKY parsing algorithms could represent these ambiguities in an efficient way,</a:t>
            </a:r>
          </a:p>
          <a:p>
            <a:pPr lvl="1"/>
            <a:r>
              <a:rPr lang="en-US" sz="2000" dirty="0"/>
              <a:t> but are not equipped to resolve them. </a:t>
            </a:r>
          </a:p>
          <a:p>
            <a:r>
              <a:rPr lang="en-US" sz="2400" dirty="0"/>
              <a:t>A probabilistic parser offers a solution to the problem: </a:t>
            </a:r>
          </a:p>
          <a:p>
            <a:pPr lvl="1"/>
            <a:r>
              <a:rPr lang="en-US" sz="2000" dirty="0"/>
              <a:t>compute the probability of each interpretation, and </a:t>
            </a:r>
          </a:p>
          <a:p>
            <a:pPr lvl="1"/>
            <a:r>
              <a:rPr lang="en-US" sz="2000" dirty="0"/>
              <a:t>choose the most-probable interpretation.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Note: due to the ambiguity, modern parsers used for natural language understanding tasks (thematic role labeling, summarization, question-answering, machine translation) are of necessity probabilistic. </a:t>
            </a:r>
          </a:p>
        </p:txBody>
      </p:sp>
    </p:spTree>
    <p:extLst>
      <p:ext uri="{BB962C8B-B14F-4D97-AF65-F5344CB8AC3E}">
        <p14:creationId xmlns:p14="http://schemas.microsoft.com/office/powerpoint/2010/main" val="1830625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Statistical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Applications of probabilistic parsing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/>
              <a:t>Another important use of probabilistic grammars and parsers is in </a:t>
            </a:r>
            <a:r>
              <a:rPr lang="en-US" sz="2400" b="1" dirty="0"/>
              <a:t>language modeling </a:t>
            </a:r>
            <a:r>
              <a:rPr lang="en-US" sz="2400" dirty="0"/>
              <a:t>for speech recognition. </a:t>
            </a:r>
          </a:p>
          <a:p>
            <a:pPr lvl="1"/>
            <a:r>
              <a:rPr lang="en-US" sz="2000" dirty="0"/>
              <a:t>We saw that </a:t>
            </a:r>
            <a:r>
              <a:rPr lang="en-US" sz="2000" i="1" dirty="0"/>
              <a:t>N</a:t>
            </a:r>
            <a:r>
              <a:rPr lang="en-US" sz="2000" dirty="0"/>
              <a:t>-gram are used in speech recognizers to predict upcoming words, </a:t>
            </a:r>
          </a:p>
          <a:p>
            <a:pPr lvl="1"/>
            <a:r>
              <a:rPr lang="en-US" sz="2000" dirty="0"/>
              <a:t>Probabilistic versions of more sophisticated grammars can provide additional predictive power to a speech recognizer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86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7" y="762000"/>
            <a:ext cx="7517282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06" y="6015335"/>
            <a:ext cx="803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also known as the </a:t>
            </a:r>
            <a:r>
              <a:rPr lang="en-US" b="1" dirty="0"/>
              <a:t>Stochastic Context-Free Grammar  </a:t>
            </a:r>
            <a:r>
              <a:rPr lang="en-US" dirty="0"/>
              <a:t>(</a:t>
            </a:r>
            <a:r>
              <a:rPr lang="en-US" b="1" dirty="0"/>
              <a:t>SCFG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40395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Here </a:t>
                </a:r>
                <a:r>
                  <a:rPr lang="en-US" sz="2400" i="1" dirty="0"/>
                  <a:t>p </a:t>
                </a:r>
                <a:r>
                  <a:rPr lang="en-US" sz="2400" dirty="0"/>
                  <a:t>expresses the probability that the given non-terminal </a:t>
                </a:r>
                <a:r>
                  <a:rPr lang="en-US" sz="2400" i="1" dirty="0"/>
                  <a:t>A </a:t>
                </a:r>
                <a:r>
                  <a:rPr lang="en-US" sz="2400" dirty="0"/>
                  <a:t>will be expanded to the sequence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That is, </a:t>
                </a:r>
                <a:r>
                  <a:rPr lang="en-US" sz="2400" i="1" dirty="0"/>
                  <a:t>p </a:t>
                </a:r>
                <a:r>
                  <a:rPr lang="en-US" sz="2400" dirty="0"/>
                  <a:t>is the conditional probability of a given expansion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 given the left-hand-side (LHS) non-terminal </a:t>
                </a:r>
                <a:r>
                  <a:rPr lang="en-US" sz="2400" i="1" dirty="0"/>
                  <a:t>A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We can represent this probability as </a:t>
                </a:r>
              </a:p>
              <a:p>
                <a:r>
                  <a:rPr lang="en-US" sz="2400" i="1" dirty="0"/>
                  <a:t>P</a:t>
                </a:r>
                <a:r>
                  <a:rPr lang="en-US" sz="2400" dirty="0"/>
                  <a:t>(</a:t>
                </a:r>
                <a:r>
                  <a:rPr lang="en-US" sz="2400" i="1" dirty="0"/>
                  <a:t>A </a:t>
                </a:r>
                <a:r>
                  <a:rPr lang="en-US" sz="2400" dirty="0"/>
                  <a:t>→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or as </a:t>
                </a:r>
              </a:p>
              <a:p>
                <a:r>
                  <a:rPr lang="en-US" sz="2400" i="1" dirty="0"/>
                  <a:t>P</a:t>
                </a:r>
                <a:r>
                  <a:rPr lang="en-US" sz="2400" dirty="0"/>
                  <a:t>(</a:t>
                </a:r>
                <a:r>
                  <a:rPr lang="en-US" sz="2400" i="1" dirty="0"/>
                  <a:t>A </a:t>
                </a:r>
                <a:r>
                  <a:rPr lang="en-US" sz="2400" dirty="0"/>
                  <a:t>→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/>
                      </a:rPr>
                      <m:t>𝛽</m:t>
                    </m:r>
                    <m:r>
                      <a:rPr lang="el-GR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|</a:t>
                </a:r>
                <a:r>
                  <a:rPr lang="en-US" sz="2400" i="1" dirty="0"/>
                  <a:t>A</a:t>
                </a:r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or as 	</a:t>
                </a:r>
              </a:p>
              <a:p>
                <a:r>
                  <a:rPr lang="en-US" sz="2400" dirty="0"/>
                  <a:t>P( RHS |  LHS)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Thus if we consider all the possible expansions of a non-terminal, the sum of their probabilities must be 1: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27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" y="152400"/>
            <a:ext cx="7935295" cy="60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5303" y="620422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In any real grammar there are many more rules for each non-terminal </a:t>
            </a:r>
          </a:p>
          <a:p>
            <a:r>
              <a:rPr lang="en-US" dirty="0"/>
              <a:t>hence the probabilities of any particular rule would tend to be much smaller.</a:t>
            </a:r>
          </a:p>
        </p:txBody>
      </p:sp>
    </p:spTree>
    <p:extLst>
      <p:ext uri="{BB962C8B-B14F-4D97-AF65-F5344CB8AC3E}">
        <p14:creationId xmlns:p14="http://schemas.microsoft.com/office/powerpoint/2010/main" val="345910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PCFG -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PCFG is said to be </a:t>
            </a:r>
            <a:r>
              <a:rPr lang="en-US" sz="2400" b="1" dirty="0"/>
              <a:t>consistent </a:t>
            </a:r>
            <a:r>
              <a:rPr lang="en-US" sz="2400" dirty="0"/>
              <a:t>if the sum of the probabilities of all sentences in the language equals 1. </a:t>
            </a:r>
          </a:p>
          <a:p>
            <a:r>
              <a:rPr lang="en-US" sz="2400" dirty="0"/>
              <a:t>Certain kinds of recursive rules cause a grammar to be inconsistent by causing infinitely looping derivations for some sentences. </a:t>
            </a:r>
          </a:p>
          <a:p>
            <a:r>
              <a:rPr lang="en-US" sz="2400" dirty="0"/>
              <a:t>Ex: a rule </a:t>
            </a:r>
            <a:r>
              <a:rPr lang="en-US" sz="2400" i="1" dirty="0"/>
              <a:t>S </a:t>
            </a:r>
            <a:r>
              <a:rPr lang="en-US" sz="2400" dirty="0"/>
              <a:t>→ </a:t>
            </a:r>
            <a:r>
              <a:rPr lang="en-US" sz="2400" i="1" dirty="0"/>
              <a:t>S </a:t>
            </a:r>
            <a:r>
              <a:rPr lang="en-US" sz="2400" dirty="0"/>
              <a:t>with probability 1 would lead to lost probability mass due to derivations that never terminate. </a:t>
            </a:r>
          </a:p>
        </p:txBody>
      </p:sp>
    </p:spTree>
    <p:extLst>
      <p:ext uri="{BB962C8B-B14F-4D97-AF65-F5344CB8AC3E}">
        <p14:creationId xmlns:p14="http://schemas.microsoft.com/office/powerpoint/2010/main" val="4049642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How are PCFGs used? </a:t>
            </a:r>
          </a:p>
          <a:p>
            <a:r>
              <a:rPr lang="en-US" sz="2400" dirty="0"/>
              <a:t>A PCFG can be used to estimate a number of useful </a:t>
            </a:r>
            <a:r>
              <a:rPr lang="en-US" sz="2400" dirty="0" err="1"/>
              <a:t>prob</a:t>
            </a:r>
            <a:r>
              <a:rPr lang="en-US" sz="2400" dirty="0"/>
              <a:t>-abilities </a:t>
            </a:r>
          </a:p>
          <a:p>
            <a:pPr lvl="1"/>
            <a:r>
              <a:rPr lang="en-US" sz="2000" dirty="0"/>
              <a:t>concerning a sentence and its parse tree(s) </a:t>
            </a:r>
          </a:p>
          <a:p>
            <a:pPr lvl="1"/>
            <a:r>
              <a:rPr lang="en-US" sz="2000" dirty="0"/>
              <a:t>the probability of a particular parse tree (useful in disambiguation) </a:t>
            </a:r>
          </a:p>
          <a:p>
            <a:pPr lvl="1"/>
            <a:r>
              <a:rPr lang="en-US" sz="2000" dirty="0"/>
              <a:t>and the probability of a sentence </a:t>
            </a:r>
          </a:p>
          <a:p>
            <a:pPr lvl="1"/>
            <a:r>
              <a:rPr lang="en-US" sz="2000" dirty="0"/>
              <a:t>or a piece of a sentence (useful in language modeling)  </a:t>
            </a:r>
          </a:p>
        </p:txBody>
      </p:sp>
    </p:spTree>
    <p:extLst>
      <p:ext uri="{BB962C8B-B14F-4D97-AF65-F5344CB8AC3E}">
        <p14:creationId xmlns:p14="http://schemas.microsoft.com/office/powerpoint/2010/main" val="146512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PCFG- Problem </a:t>
            </a:r>
            <a:r>
              <a:rPr lang="en-US" sz="3200" dirty="0" err="1"/>
              <a:t>Stmt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 the most probable parse  tree for the following sentence:</a:t>
            </a:r>
          </a:p>
          <a:p>
            <a:r>
              <a:rPr lang="en-US" sz="2400" dirty="0"/>
              <a:t>Book the dinner flight</a:t>
            </a:r>
          </a:p>
          <a:p>
            <a:r>
              <a:rPr lang="en-US" sz="2400" dirty="0"/>
              <a:t>Procedure:</a:t>
            </a:r>
          </a:p>
          <a:p>
            <a:r>
              <a:rPr lang="en-US" sz="2400" dirty="0"/>
              <a:t>1) Draw parse trees to check if the grammar has ambiguities</a:t>
            </a:r>
          </a:p>
          <a:p>
            <a:r>
              <a:rPr lang="en-US" sz="2400" dirty="0"/>
              <a:t>2) Compute probability of each tree</a:t>
            </a:r>
          </a:p>
          <a:p>
            <a:r>
              <a:rPr lang="en-US" sz="2400" dirty="0"/>
              <a:t>3) Get the highest PCFG probable derivation </a:t>
            </a:r>
          </a:p>
        </p:txBody>
      </p:sp>
    </p:spTree>
    <p:extLst>
      <p:ext uri="{BB962C8B-B14F-4D97-AF65-F5344CB8AC3E}">
        <p14:creationId xmlns:p14="http://schemas.microsoft.com/office/powerpoint/2010/main" val="2429322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" y="152400"/>
            <a:ext cx="7935295" cy="60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5303" y="620422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In any real grammar there are many more rules for each non-terminal </a:t>
            </a:r>
          </a:p>
          <a:p>
            <a:r>
              <a:rPr lang="en-US" dirty="0"/>
              <a:t>hence the probabilities of any particular rule would tend to be much smaller.</a:t>
            </a:r>
          </a:p>
        </p:txBody>
      </p:sp>
    </p:spTree>
    <p:extLst>
      <p:ext uri="{BB962C8B-B14F-4D97-AF65-F5344CB8AC3E}">
        <p14:creationId xmlns:p14="http://schemas.microsoft.com/office/powerpoint/2010/main" val="33352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955"/>
            <a:ext cx="8328044" cy="628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722" y="62116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Note: Consider all internal nodes from left to right first and then at the end, consider all leaves from right to left.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5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with CFG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3782"/>
            <a:ext cx="7728945" cy="390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255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Probabilistic CFGs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 probability of each of the trees can be computed </a:t>
            </a:r>
          </a:p>
          <a:p>
            <a:r>
              <a:rPr lang="en-US" sz="2400" dirty="0"/>
              <a:t>by multiplying together the probabilities of each of the rules used in the derivation. </a:t>
            </a:r>
          </a:p>
          <a:p>
            <a:r>
              <a:rPr lang="en-US" sz="2400" dirty="0"/>
              <a:t>Ex: probability of the left tree </a:t>
            </a:r>
            <a:r>
              <a:rPr lang="en-US" sz="2400" i="1" dirty="0" err="1"/>
              <a:t>Tleft</a:t>
            </a:r>
            <a:r>
              <a:rPr lang="en-US" sz="2400" i="1" dirty="0"/>
              <a:t> </a:t>
            </a:r>
            <a:r>
              <a:rPr lang="en-US" sz="2400" dirty="0"/>
              <a:t>and the right tree </a:t>
            </a:r>
            <a:r>
              <a:rPr lang="en-US" sz="2400" i="1" dirty="0" err="1"/>
              <a:t>Tright</a:t>
            </a:r>
            <a:r>
              <a:rPr lang="en-US" sz="2400" dirty="0"/>
              <a:t> can be computed as follows: 	</a:t>
            </a:r>
          </a:p>
          <a:p>
            <a:r>
              <a:rPr lang="en-US" sz="2400" i="1" dirty="0"/>
              <a:t>P(</a:t>
            </a:r>
            <a:r>
              <a:rPr lang="en-US" sz="2400" i="1" dirty="0" err="1"/>
              <a:t>Tleft</a:t>
            </a:r>
            <a:r>
              <a:rPr lang="en-US" sz="2400" i="1" dirty="0"/>
              <a:t>) = .05 ∗ .20 ∗ .20 ∗ .20 ∗ .75 ∗ .30 ∗ .60 ∗ .10 ∗ .40 = 2.2 × 10−6 </a:t>
            </a:r>
            <a:r>
              <a:rPr lang="en-US" sz="2400" dirty="0"/>
              <a:t>	</a:t>
            </a:r>
          </a:p>
          <a:p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 err="1"/>
              <a:t>Tright</a:t>
            </a:r>
            <a:r>
              <a:rPr lang="en-US" sz="2400" dirty="0"/>
              <a:t>) = .05 ∗ .10 ∗ .20 ∗ .15 ∗ .75 ∗ .75 ∗ .30 ∗ .60 ∗ .10 ∗ .40 = </a:t>
            </a:r>
            <a:r>
              <a:rPr lang="en-US" sz="2400" b="1" dirty="0"/>
              <a:t>6</a:t>
            </a:r>
            <a:r>
              <a:rPr lang="en-US" sz="2400" dirty="0"/>
              <a:t>.</a:t>
            </a:r>
            <a:r>
              <a:rPr lang="en-US" sz="2400" b="1" dirty="0"/>
              <a:t>1 </a:t>
            </a:r>
            <a:r>
              <a:rPr lang="en-US" sz="2400" dirty="0"/>
              <a:t>× </a:t>
            </a:r>
            <a:r>
              <a:rPr lang="en-US" sz="2400" b="1" dirty="0"/>
              <a:t>10</a:t>
            </a:r>
            <a:r>
              <a:rPr lang="en-US" sz="2400" dirty="0"/>
              <a:t>−</a:t>
            </a:r>
            <a:r>
              <a:rPr lang="en-US" sz="2400" b="1" dirty="0"/>
              <a:t>7 </a:t>
            </a:r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We can see that the left (transitive) tree has a much higher probability than the </a:t>
            </a:r>
            <a:r>
              <a:rPr lang="en-US" sz="2400" dirty="0" err="1"/>
              <a:t>ditransitive</a:t>
            </a:r>
            <a:r>
              <a:rPr lang="en-US" sz="2400" dirty="0"/>
              <a:t> tree on the right. </a:t>
            </a:r>
          </a:p>
          <a:p>
            <a:r>
              <a:rPr lang="en-US" sz="2400" dirty="0"/>
              <a:t>Thus this parse would correctly be chosen by a  disambiguation algorithm which selects the parse with the highest PCFG probability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474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Statistical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PCFG assigns a probability to each parse tree </a:t>
            </a:r>
            <a:r>
              <a:rPr lang="en-US" sz="2400" i="1" dirty="0"/>
              <a:t>T </a:t>
            </a:r>
            <a:r>
              <a:rPr lang="en-US" sz="2400" dirty="0"/>
              <a:t>(i.e., each </a:t>
            </a:r>
            <a:r>
              <a:rPr lang="en-US" sz="2400" b="1" dirty="0"/>
              <a:t>derivation</a:t>
            </a:r>
            <a:r>
              <a:rPr lang="en-US" sz="2400" dirty="0"/>
              <a:t>) of a sentence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</a:p>
          <a:p>
            <a:r>
              <a:rPr lang="en-US" sz="2400" dirty="0"/>
              <a:t>This attribute is useful in </a:t>
            </a:r>
            <a:r>
              <a:rPr lang="en-US" sz="2400" b="1" dirty="0"/>
              <a:t>disambiguation</a:t>
            </a:r>
            <a:r>
              <a:rPr lang="en-US" sz="2400" dirty="0"/>
              <a:t>. </a:t>
            </a:r>
          </a:p>
          <a:p>
            <a:r>
              <a:rPr lang="en-US" sz="2400" dirty="0"/>
              <a:t>Ex: consider the two parses ―Book the dinner flights</a:t>
            </a:r>
          </a:p>
          <a:p>
            <a:r>
              <a:rPr lang="en-US" sz="2400" dirty="0"/>
              <a:t>parse on the left means ―Book flights that serve dinner</a:t>
            </a:r>
          </a:p>
          <a:p>
            <a:r>
              <a:rPr lang="en-US" sz="2400" dirty="0"/>
              <a:t>The parse on the right mean Book flights on behalf of `the dinner'? 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44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Programming parsing Methods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Programming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standard bottom-up or top-down parsers </a:t>
            </a:r>
          </a:p>
          <a:p>
            <a:pPr lvl="1"/>
            <a:r>
              <a:rPr lang="en-US" sz="2000" dirty="0"/>
              <a:t>Suffer from ambiguity problems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Dynamic programming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/>
              <a:t>can solve these problems. </a:t>
            </a:r>
          </a:p>
          <a:p>
            <a:r>
              <a:rPr lang="en-US" sz="2400" dirty="0"/>
              <a:t>tables are used to store </a:t>
            </a:r>
            <a:r>
              <a:rPr lang="en-US" sz="2400" dirty="0" err="1"/>
              <a:t>subtrees</a:t>
            </a:r>
            <a:r>
              <a:rPr lang="en-US" sz="2400" dirty="0"/>
              <a:t> for each of the various constituents in the input as they are discovered. </a:t>
            </a:r>
          </a:p>
          <a:p>
            <a:r>
              <a:rPr lang="en-US" sz="2400" dirty="0"/>
              <a:t>efficient </a:t>
            </a:r>
          </a:p>
          <a:p>
            <a:pPr lvl="1"/>
            <a:r>
              <a:rPr lang="en-US" sz="2000" dirty="0"/>
              <a:t>these </a:t>
            </a:r>
            <a:r>
              <a:rPr lang="en-US" sz="2000" dirty="0" err="1"/>
              <a:t>subtrees</a:t>
            </a:r>
            <a:r>
              <a:rPr lang="en-US" sz="2000" dirty="0"/>
              <a:t> are discovered once, stored, and then used in all parses calling for that constituent. </a:t>
            </a:r>
          </a:p>
          <a:p>
            <a:r>
              <a:rPr lang="en-US" sz="2400" dirty="0"/>
              <a:t>solves the re-parsing problem </a:t>
            </a:r>
          </a:p>
          <a:p>
            <a:pPr lvl="1"/>
            <a:r>
              <a:rPr lang="en-US" sz="2000" dirty="0" err="1"/>
              <a:t>subtrees</a:t>
            </a:r>
            <a:r>
              <a:rPr lang="en-US" sz="2000" dirty="0"/>
              <a:t> are looked up, not re-parsed </a:t>
            </a:r>
          </a:p>
          <a:p>
            <a:r>
              <a:rPr lang="en-US" sz="2400" dirty="0"/>
              <a:t>partially solves the ambiguity problem </a:t>
            </a:r>
          </a:p>
          <a:p>
            <a:pPr lvl="1"/>
            <a:r>
              <a:rPr lang="en-US" sz="2000" dirty="0"/>
              <a:t>the dynamic programming table implicitly stores all possible parses by storing all the constituents with links that enable the parses to be reconstructed 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909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84311"/>
            <a:ext cx="7958137" cy="61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9399" y="6304002"/>
            <a:ext cx="765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Assuming an </a:t>
            </a:r>
            <a:r>
              <a:rPr lang="en-US" i="1" dirty="0"/>
              <a:t>ε</a:t>
            </a:r>
            <a:r>
              <a:rPr lang="en-US" dirty="0"/>
              <a:t>-free grammar </a:t>
            </a:r>
          </a:p>
        </p:txBody>
      </p:sp>
    </p:spTree>
    <p:extLst>
      <p:ext uri="{BB962C8B-B14F-4D97-AF65-F5344CB8AC3E}">
        <p14:creationId xmlns:p14="http://schemas.microsoft.com/office/powerpoint/2010/main" val="584970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CKY Parsing – Conversion to CNF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7" y="1371600"/>
            <a:ext cx="796992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403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Parsing – Conversion to CNF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" y="1219200"/>
            <a:ext cx="913480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76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Parsing – Conversion to CNF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905000"/>
            <a:ext cx="71818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02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Parsing – Conversion to CNF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1371600"/>
            <a:ext cx="7134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012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CFG to CNF Conversion: Equivalence</a:t>
            </a:r>
          </a:p>
          <a:p>
            <a:r>
              <a:rPr lang="en-US" sz="2400" dirty="0"/>
              <a:t>any context-free grammar can be converted into a CNF grammar </a:t>
            </a:r>
          </a:p>
          <a:p>
            <a:r>
              <a:rPr lang="en-US" sz="2400" dirty="0"/>
              <a:t>that accepts exactly the same set of strings as the original grammar. 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48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with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Applications of Parse trees</a:t>
            </a:r>
          </a:p>
          <a:p>
            <a:r>
              <a:rPr lang="en-US" sz="2400" b="1" dirty="0"/>
              <a:t>grammar checking </a:t>
            </a:r>
            <a:r>
              <a:rPr lang="en-US" sz="2400" dirty="0"/>
              <a:t>in word-processing systems; </a:t>
            </a:r>
          </a:p>
          <a:p>
            <a:pPr lvl="1"/>
            <a:r>
              <a:rPr lang="en-US" sz="2000" dirty="0"/>
              <a:t>a sentence which cannot be parsed may have grammatical errors (or at least be hard to read). </a:t>
            </a:r>
          </a:p>
          <a:p>
            <a:r>
              <a:rPr lang="en-US" sz="2400" dirty="0"/>
              <a:t>parse trees serve as an important intermediate stage of representation for </a:t>
            </a:r>
            <a:r>
              <a:rPr lang="en-US" sz="2400" b="1" dirty="0"/>
              <a:t>semantic analysis </a:t>
            </a:r>
          </a:p>
          <a:p>
            <a:r>
              <a:rPr lang="en-US" sz="2400" dirty="0"/>
              <a:t>Applications like </a:t>
            </a:r>
            <a:r>
              <a:rPr lang="en-US" sz="2400" b="1" dirty="0"/>
              <a:t>question answering </a:t>
            </a:r>
            <a:r>
              <a:rPr lang="en-US" sz="2400" dirty="0"/>
              <a:t>and </a:t>
            </a:r>
            <a:r>
              <a:rPr lang="en-US" sz="2400" b="1" dirty="0"/>
              <a:t>information extraction</a:t>
            </a:r>
            <a:r>
              <a:rPr lang="en-US" sz="2400" dirty="0"/>
              <a:t>. </a:t>
            </a:r>
          </a:p>
          <a:p>
            <a:r>
              <a:rPr lang="en-US" sz="2400" dirty="0"/>
              <a:t>Ex: to answer the question </a:t>
            </a:r>
          </a:p>
          <a:p>
            <a:r>
              <a:rPr lang="en-US" sz="2400" i="1" dirty="0"/>
              <a:t>What books were written by Indian women authors before 1800? </a:t>
            </a:r>
            <a:endParaRPr lang="en-US" sz="2400" dirty="0"/>
          </a:p>
          <a:p>
            <a:r>
              <a:rPr lang="en-US" sz="2400" dirty="0"/>
              <a:t>need to know that the subject of the sentence was </a:t>
            </a:r>
            <a:r>
              <a:rPr lang="en-US" sz="2400" i="1" dirty="0"/>
              <a:t>what books </a:t>
            </a:r>
            <a:r>
              <a:rPr lang="en-US" sz="2400" dirty="0"/>
              <a:t>to help us figure out that the user wants a list of books (and not a list of authors) </a:t>
            </a:r>
          </a:p>
        </p:txBody>
      </p:sp>
    </p:spTree>
    <p:extLst>
      <p:ext uri="{BB962C8B-B14F-4D97-AF65-F5344CB8AC3E}">
        <p14:creationId xmlns:p14="http://schemas.microsoft.com/office/powerpoint/2010/main" val="35783517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Parsing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5" y="1809750"/>
            <a:ext cx="75881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509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Parsing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98815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867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Parsing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4938"/>
            <a:ext cx="8867887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327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Show the results of applying the conversion procedure to the </a:t>
            </a:r>
            <a:r>
              <a:rPr lang="en-US" sz="2400" i="1" dirty="0"/>
              <a:t>L</a:t>
            </a:r>
            <a:r>
              <a:rPr lang="en-US" sz="2400" dirty="0"/>
              <a:t>1 grammar </a:t>
            </a:r>
          </a:p>
          <a:p>
            <a:r>
              <a:rPr lang="en-US" sz="2400" dirty="0"/>
              <a:t>Note that the original lexical rules  carry over unchanged to the new grammar. </a:t>
            </a:r>
          </a:p>
        </p:txBody>
      </p:sp>
    </p:spTree>
    <p:extLst>
      <p:ext uri="{BB962C8B-B14F-4D97-AF65-F5344CB8AC3E}">
        <p14:creationId xmlns:p14="http://schemas.microsoft.com/office/powerpoint/2010/main" val="2467355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" y="1066800"/>
            <a:ext cx="850176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512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1"/>
            <a:ext cx="8077200" cy="566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954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787"/>
          </a:xfrm>
        </p:spPr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7696200" cy="506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742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95400"/>
            <a:ext cx="72580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7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3" y="1219200"/>
            <a:ext cx="72009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474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599"/>
            <a:ext cx="6934200" cy="520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85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syntactic parsing, the parser can be viewed as searching through the space of possible parse trees to find the correct parse tree for a given sentence. </a:t>
            </a:r>
          </a:p>
          <a:p>
            <a:r>
              <a:rPr lang="en-US" sz="2400" dirty="0"/>
              <a:t>the search space of possible parse trees is defined by a grammar. </a:t>
            </a:r>
          </a:p>
          <a:p>
            <a:r>
              <a:rPr lang="en-US" sz="2400" dirty="0"/>
              <a:t>Ex:  Book that flight </a:t>
            </a:r>
          </a:p>
          <a:p>
            <a:r>
              <a:rPr lang="en-US" sz="2400" dirty="0"/>
              <a:t>Draw parse tree for “Book that flight” using the CFG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28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 [0, n] contains Start symbol, the sentence is recognized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2" y="1371600"/>
            <a:ext cx="77559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1797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14" y="1371600"/>
            <a:ext cx="6389362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418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 Parse table for “Book the flight through Houston”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05114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CKY Recognition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599"/>
            <a:ext cx="6934200" cy="520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688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" y="1066800"/>
            <a:ext cx="850176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6925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Parsing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4" y="1692733"/>
            <a:ext cx="7191235" cy="44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88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7" y="838200"/>
            <a:ext cx="68199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2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" y="1066800"/>
            <a:ext cx="850176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07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Parsing as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2138"/>
            <a:ext cx="7925132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87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2248</Words>
  <Application>Microsoft Office PowerPoint</Application>
  <PresentationFormat>On-screen Show (4:3)</PresentationFormat>
  <Paragraphs>254</Paragraphs>
  <Slides>76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Cambria Math</vt:lpstr>
      <vt:lpstr>Office Theme</vt:lpstr>
      <vt:lpstr>Parsing with CFG</vt:lpstr>
      <vt:lpstr>Outline</vt:lpstr>
      <vt:lpstr>Parsing Vs. Generation - Background</vt:lpstr>
      <vt:lpstr>Parsing with CFG</vt:lpstr>
      <vt:lpstr>Parsing with CFG</vt:lpstr>
      <vt:lpstr>Parsing with CFG</vt:lpstr>
      <vt:lpstr>Parsing as Search</vt:lpstr>
      <vt:lpstr>Parsing as Search</vt:lpstr>
      <vt:lpstr>Parsing as Search</vt:lpstr>
      <vt:lpstr>Parsing as Search</vt:lpstr>
      <vt:lpstr>Top down parsing</vt:lpstr>
      <vt:lpstr>Top down parsing</vt:lpstr>
      <vt:lpstr>Parsing as Search</vt:lpstr>
      <vt:lpstr>Top down parsing</vt:lpstr>
      <vt:lpstr>Top down parsing</vt:lpstr>
      <vt:lpstr>Top down parsing</vt:lpstr>
      <vt:lpstr>Bottom up parsing</vt:lpstr>
      <vt:lpstr>Parsing as Search</vt:lpstr>
      <vt:lpstr>Bottom up parsing</vt:lpstr>
      <vt:lpstr>Bottom up parsing</vt:lpstr>
      <vt:lpstr>Bottom up parsing</vt:lpstr>
      <vt:lpstr>Comparing top down and Bottom up parsing</vt:lpstr>
      <vt:lpstr>Ambiguity</vt:lpstr>
      <vt:lpstr>Ambiguity</vt:lpstr>
      <vt:lpstr>Ambiguity</vt:lpstr>
      <vt:lpstr>Ambiguity</vt:lpstr>
      <vt:lpstr>CFG </vt:lpstr>
      <vt:lpstr>Ambiguity</vt:lpstr>
      <vt:lpstr>Ambiguity</vt:lpstr>
      <vt:lpstr>Ambiguity</vt:lpstr>
      <vt:lpstr>Ambiguity</vt:lpstr>
      <vt:lpstr>Ambiguity</vt:lpstr>
      <vt:lpstr>Parsing as Search</vt:lpstr>
      <vt:lpstr>PowerPoint Presentation</vt:lpstr>
      <vt:lpstr>Ambiguity</vt:lpstr>
      <vt:lpstr>Ambiguity</vt:lpstr>
      <vt:lpstr>Ambiguity</vt:lpstr>
      <vt:lpstr>Statistical parsing</vt:lpstr>
      <vt:lpstr>Statistical parsing - Outline</vt:lpstr>
      <vt:lpstr>Statistical parsing</vt:lpstr>
      <vt:lpstr>Statistical parsing</vt:lpstr>
      <vt:lpstr>PowerPoint Presentation</vt:lpstr>
      <vt:lpstr>PCFG</vt:lpstr>
      <vt:lpstr>PowerPoint Presentation</vt:lpstr>
      <vt:lpstr>PCFG - Consistent</vt:lpstr>
      <vt:lpstr>PCFG</vt:lpstr>
      <vt:lpstr>PCFG- Problem Stmt</vt:lpstr>
      <vt:lpstr>PowerPoint Presentation</vt:lpstr>
      <vt:lpstr>PowerPoint Presentation</vt:lpstr>
      <vt:lpstr>Probabilistic CFGs </vt:lpstr>
      <vt:lpstr>Statistical parsing</vt:lpstr>
      <vt:lpstr>Dynamic Programming parsing Methods</vt:lpstr>
      <vt:lpstr>Dynamic Programming parsing Methods</vt:lpstr>
      <vt:lpstr>PowerPoint Presentation</vt:lpstr>
      <vt:lpstr>CKY Parsing – Conversion to CNF</vt:lpstr>
      <vt:lpstr>CKY Parsing – Conversion to CNF</vt:lpstr>
      <vt:lpstr>CKY Parsing – Conversion to CNF</vt:lpstr>
      <vt:lpstr>CKY Parsing – Conversion to CNF</vt:lpstr>
      <vt:lpstr>CKY Parsing</vt:lpstr>
      <vt:lpstr>CKY Parsing</vt:lpstr>
      <vt:lpstr>CKY Parsing</vt:lpstr>
      <vt:lpstr>CKY Parsing</vt:lpstr>
      <vt:lpstr>CKY Parsing</vt:lpstr>
      <vt:lpstr>Parsing as Search</vt:lpstr>
      <vt:lpstr>CKY Recognition</vt:lpstr>
      <vt:lpstr>CKY Recognition</vt:lpstr>
      <vt:lpstr>CKY Recognition</vt:lpstr>
      <vt:lpstr>CKY Recognition</vt:lpstr>
      <vt:lpstr>CKY Recognition</vt:lpstr>
      <vt:lpstr>CKY Recognition</vt:lpstr>
      <vt:lpstr>PowerPoint Presentation</vt:lpstr>
      <vt:lpstr>CKY Recognition</vt:lpstr>
      <vt:lpstr>CKY Recognition</vt:lpstr>
      <vt:lpstr>Parsing as Search</vt:lpstr>
      <vt:lpstr>CKY Parsing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Ashalatha Nayak [MU-MIT]</dc:creator>
  <cp:lastModifiedBy>Ashalatha Nayak [MAHE-MIT]</cp:lastModifiedBy>
  <cp:revision>171</cp:revision>
  <dcterms:created xsi:type="dcterms:W3CDTF">2017-10-24T04:19:35Z</dcterms:created>
  <dcterms:modified xsi:type="dcterms:W3CDTF">2020-04-29T06:32:37Z</dcterms:modified>
</cp:coreProperties>
</file>