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7AA45-9A2E-4B5A-88FC-44BD61082DBC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9E7E-EF9B-41F1-A673-074EE65D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7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9E7E-EF9B-41F1-A673-074EE65DA8D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8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329-07FA-4C2D-960D-5E9AF50FBC30}" type="datetime1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DF9D-2E0F-4C16-B393-BD0AEBE67A2C}" type="datetime1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9800-2995-445B-8128-75DA96D5457B}" type="datetime1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2AA2-648C-48E8-821C-83A570F6F398}" type="datetime1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4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FE7C-CB09-4C9A-B20D-1E85E90291C1}" type="datetime1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5131-18A1-4776-855F-8520902AD85F}" type="datetime1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8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54D1-53F2-4D79-8EA4-95B72E3EC31E}" type="datetime1">
              <a:rPr lang="en-IN" smtClean="0"/>
              <a:t>31-10-2019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9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B419-A082-4CF3-AA9C-E40F83914B10}" type="datetime1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2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996-D5D6-4331-BBC9-B6B84B9FFAFC}" type="datetime1">
              <a:rPr lang="en-IN" smtClean="0"/>
              <a:t>31-10-2019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9F69-A71C-4EC5-AE90-A2961FDA0665}" type="datetime1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8558-0E83-43C4-9ECF-B7B2E4341371}" type="datetime1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3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E70AD-0918-4A19-BD14-67F8FDEEAE01}" type="datetime1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7D67-E6A5-4427-9F65-DE5EFF08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3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 smtClean="0"/>
              <a:t>How </a:t>
            </a:r>
            <a:r>
              <a:rPr lang="en-IN" sz="5400" b="1" dirty="0"/>
              <a:t>to Define a </a:t>
            </a:r>
            <a:r>
              <a:rPr lang="en-IN" sz="5400" b="1" dirty="0" smtClean="0"/>
              <a:t>Research </a:t>
            </a:r>
            <a:r>
              <a:rPr lang="en-IN" sz="5400" b="1" dirty="0"/>
              <a:t>P</a:t>
            </a:r>
            <a:r>
              <a:rPr lang="en-IN" sz="5400" b="1" dirty="0" smtClean="0"/>
              <a:t>roblem </a:t>
            </a:r>
            <a:r>
              <a:rPr lang="en-IN" sz="5400" b="1" dirty="0"/>
              <a:t>and write a </a:t>
            </a:r>
            <a:r>
              <a:rPr lang="en-IN" sz="5400" b="1" dirty="0" smtClean="0"/>
              <a:t>Good </a:t>
            </a:r>
            <a:r>
              <a:rPr lang="en-IN" sz="5400" b="1" dirty="0"/>
              <a:t>T</a:t>
            </a:r>
            <a:r>
              <a:rPr lang="en-IN" sz="5400" b="1" dirty="0" smtClean="0"/>
              <a:t>echnical </a:t>
            </a:r>
            <a:r>
              <a:rPr lang="en-IN" sz="5400" b="1" dirty="0"/>
              <a:t>P</a:t>
            </a:r>
            <a:r>
              <a:rPr lang="en-IN" sz="5400" b="1" dirty="0" smtClean="0"/>
              <a:t>aper </a:t>
            </a:r>
            <a:r>
              <a:rPr lang="en-IN" sz="5400" b="1" dirty="0"/>
              <a:t>w</a:t>
            </a:r>
            <a:r>
              <a:rPr lang="en-IN" sz="5400" b="1" dirty="0" smtClean="0"/>
              <a:t>ith </a:t>
            </a:r>
            <a:r>
              <a:rPr lang="en-IN" sz="5400" b="1" dirty="0"/>
              <a:t>H</a:t>
            </a:r>
            <a:r>
              <a:rPr lang="en-IN" sz="5400" b="1" dirty="0" smtClean="0"/>
              <a:t>igher </a:t>
            </a:r>
            <a:r>
              <a:rPr lang="en-IN" sz="5400" b="1" dirty="0"/>
              <a:t>P</a:t>
            </a:r>
            <a:r>
              <a:rPr lang="en-IN" sz="5400" b="1" dirty="0" smtClean="0"/>
              <a:t>robability </a:t>
            </a:r>
            <a:r>
              <a:rPr lang="en-IN" sz="5400" b="1" dirty="0"/>
              <a:t>of </a:t>
            </a:r>
            <a:r>
              <a:rPr lang="en-IN" sz="5400" b="1" dirty="0" smtClean="0"/>
              <a:t>Acceptance?</a:t>
            </a:r>
            <a:r>
              <a:rPr lang="en-IN" sz="5400" dirty="0" smtClean="0"/>
              <a:t>  </a:t>
            </a:r>
            <a:r>
              <a:rPr lang="en-IN" sz="5400" dirty="0"/>
              <a:t/>
            </a:r>
            <a:br>
              <a:rPr lang="en-IN" sz="5400" dirty="0"/>
            </a:br>
            <a:endParaRPr lang="en-IN" sz="49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9419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>
                <a:solidFill>
                  <a:schemeClr val="accent2"/>
                </a:solidFill>
              </a:rPr>
              <a:t>Dr.</a:t>
            </a:r>
            <a:r>
              <a:rPr lang="en-IN" b="1" dirty="0" smtClean="0">
                <a:solidFill>
                  <a:schemeClr val="accent2"/>
                </a:solidFill>
              </a:rPr>
              <a:t> </a:t>
            </a:r>
            <a:r>
              <a:rPr lang="en-IN" b="1" dirty="0" err="1" smtClean="0">
                <a:solidFill>
                  <a:schemeClr val="accent2"/>
                </a:solidFill>
              </a:rPr>
              <a:t>Debabrata</a:t>
            </a:r>
            <a:r>
              <a:rPr lang="en-IN" b="1" dirty="0" smtClean="0">
                <a:solidFill>
                  <a:schemeClr val="accent2"/>
                </a:solidFill>
              </a:rPr>
              <a:t> Das</a:t>
            </a:r>
          </a:p>
          <a:p>
            <a:r>
              <a:rPr lang="en-IN" dirty="0" smtClean="0"/>
              <a:t>Professor, </a:t>
            </a:r>
            <a:endParaRPr lang="en-IN" dirty="0" smtClean="0"/>
          </a:p>
          <a:p>
            <a:r>
              <a:rPr lang="en-IN" dirty="0" smtClean="0"/>
              <a:t>IIIT-Bangalore </a:t>
            </a:r>
            <a:endParaRPr lang="en-IN" dirty="0" smtClean="0"/>
          </a:p>
          <a:p>
            <a:r>
              <a:rPr lang="en-IN" dirty="0"/>
              <a:t>Chairman, IEEE Bangalore </a:t>
            </a:r>
            <a:r>
              <a:rPr lang="en-IN" dirty="0" smtClean="0"/>
              <a:t>Section 2017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(Section – I of a Paper)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502"/>
            <a:ext cx="10515600" cy="498046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Each bullet of Abstract in previous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will </a:t>
            </a:r>
            <a:r>
              <a:rPr lang="en-IN" dirty="0" smtClean="0"/>
              <a:t>be one paragraph in Introduction. </a:t>
            </a:r>
          </a:p>
          <a:p>
            <a:r>
              <a:rPr lang="en-IN" dirty="0" smtClean="0"/>
              <a:t>Each paragraph will have 4 to 5 sentences (except literature survey, if you have more than  5 reference papers to be explained papers)</a:t>
            </a:r>
          </a:p>
          <a:p>
            <a:r>
              <a:rPr lang="en-IN" dirty="0" smtClean="0"/>
              <a:t>In literature survey for each paper mention their contribution and </a:t>
            </a:r>
            <a:r>
              <a:rPr lang="en-IN" b="1" dirty="0" smtClean="0"/>
              <a:t>politely</a:t>
            </a:r>
            <a:r>
              <a:rPr lang="en-IN" dirty="0" smtClean="0"/>
              <a:t> say what they have missed or not considered or limitations. </a:t>
            </a:r>
          </a:p>
          <a:p>
            <a:r>
              <a:rPr lang="en-IN" dirty="0" smtClean="0"/>
              <a:t>After the literature survey, clearly mention which are the open problems existing </a:t>
            </a:r>
            <a:r>
              <a:rPr lang="en-IN" dirty="0" smtClean="0">
                <a:sym typeface="Wingdings" panose="05000000000000000000" pitchFamily="2" charset="2"/>
              </a:rPr>
              <a:t> immediately after that, mention which problem from above list you have addressed and solved by new idea (while presenting your new idea for first time do not hesitate to mention </a:t>
            </a:r>
            <a:r>
              <a:rPr lang="en-IN" b="1" dirty="0" smtClean="0">
                <a:sym typeface="Wingdings" panose="05000000000000000000" pitchFamily="2" charset="2"/>
              </a:rPr>
              <a:t>politely</a:t>
            </a:r>
            <a:r>
              <a:rPr lang="en-IN" dirty="0" smtClean="0">
                <a:sym typeface="Wingdings" panose="05000000000000000000" pitchFamily="2" charset="2"/>
              </a:rPr>
              <a:t> that it is new/novel or first of its kind … )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Then explain your idea briefly here (because you will be explaining your idea in Section/Sub-Section later on clearly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Mention on results (little more than abstract or same).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Last paragraph should be structure of your paper (Section 2 …., Section 3….)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Now reviewer has </a:t>
            </a:r>
            <a:r>
              <a:rPr lang="en-IN" b="1" u="sng" dirty="0" smtClean="0">
                <a:sym typeface="Wingdings" panose="05000000000000000000" pitchFamily="2" charset="2"/>
              </a:rPr>
              <a:t>BETTER feeling</a:t>
            </a:r>
            <a:r>
              <a:rPr lang="en-IN" dirty="0" smtClean="0">
                <a:sym typeface="Wingdings" panose="05000000000000000000" pitchFamily="2" charset="2"/>
              </a:rPr>
              <a:t> of your work, and he/she moves to next Section!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2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Proposed Idea (Section – II)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15" y="1040859"/>
            <a:ext cx="10515600" cy="504865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If possible make a figure of proposed idea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Then explain the idea with respect to figure (like in call flow: Step 1: …, Step 2: … ), as figure and supporting write up helps to understand a things much better way  </a:t>
            </a:r>
          </a:p>
          <a:p>
            <a:r>
              <a:rPr lang="en-IN" dirty="0" smtClean="0"/>
              <a:t>If no figure: step wise explain the idea (by single reading the reviewer can understand) </a:t>
            </a:r>
          </a:p>
          <a:p>
            <a:r>
              <a:rPr lang="en-IN" dirty="0" smtClean="0"/>
              <a:t>Expand the abbreviations (where ever you have used it for first time). </a:t>
            </a:r>
          </a:p>
          <a:p>
            <a:r>
              <a:rPr lang="en-IN" dirty="0" smtClean="0"/>
              <a:t>Read the paper multiple times, </a:t>
            </a:r>
            <a:r>
              <a:rPr lang="en-IN" b="1" dirty="0" smtClean="0"/>
              <a:t>AS IF some one else written (very difficult </a:t>
            </a:r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 but this habit has to be inculcated) 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while reading/reviewing own paper: (</a:t>
            </a:r>
            <a:r>
              <a:rPr lang="en-IN" b="1" dirty="0" err="1" smtClean="0">
                <a:sym typeface="Wingdings" panose="05000000000000000000" pitchFamily="2" charset="2"/>
              </a:rPr>
              <a:t>i</a:t>
            </a:r>
            <a:r>
              <a:rPr lang="en-IN" b="1" dirty="0" smtClean="0">
                <a:sym typeface="Wingdings" panose="05000000000000000000" pitchFamily="2" charset="2"/>
              </a:rPr>
              <a:t>)  do not  read fast; (ii) </a:t>
            </a:r>
            <a:r>
              <a:rPr lang="en-IN" dirty="0" smtClean="0">
                <a:sym typeface="Wingdings" panose="05000000000000000000" pitchFamily="2" charset="2"/>
              </a:rPr>
              <a:t>read</a:t>
            </a:r>
            <a:r>
              <a:rPr lang="en-IN" b="1" dirty="0" smtClean="0">
                <a:sym typeface="Wingdings" panose="05000000000000000000" pitchFamily="2" charset="2"/>
              </a:rPr>
              <a:t> word by word slowly and see that each technical word being explained before or explained here (example: heterogeneous … </a:t>
            </a:r>
            <a:r>
              <a:rPr lang="en-IN" dirty="0" smtClean="0">
                <a:sym typeface="Wingdings" panose="05000000000000000000" pitchFamily="2" charset="2"/>
              </a:rPr>
              <a:t>(if heterogeneous with respect to what?  transmission technology (GSM, </a:t>
            </a:r>
            <a:r>
              <a:rPr lang="en-IN" dirty="0" err="1" smtClean="0">
                <a:sym typeface="Wingdings" panose="05000000000000000000" pitchFamily="2" charset="2"/>
              </a:rPr>
              <a:t>WiFi</a:t>
            </a:r>
            <a:r>
              <a:rPr lang="en-IN" dirty="0" smtClean="0">
                <a:sym typeface="Wingdings" panose="05000000000000000000" pitchFamily="2" charset="2"/>
              </a:rPr>
              <a:t>); or medium (wireless and wired, etc. )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Each “technical word” should be asked a query “of whom/what”  example, throughput (what kind  saturated-throughput, normal-throughput, good-throughput, utilization etc.  being explained before or needs explanation now)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After Technical part over</a:t>
            </a:r>
            <a:r>
              <a:rPr lang="en-IN" b="1" dirty="0" smtClean="0">
                <a:sym typeface="Wingdings" panose="05000000000000000000" pitchFamily="2" charset="2"/>
              </a:rPr>
              <a:t>  Read it only for grammar, spelling and flow </a:t>
            </a:r>
            <a:r>
              <a:rPr lang="en-IN" dirty="0" smtClean="0">
                <a:sym typeface="Wingdings" panose="05000000000000000000" pitchFamily="2" charset="2"/>
              </a:rPr>
              <a:t>(do not think about technical part while checking above)</a:t>
            </a:r>
            <a:r>
              <a:rPr lang="en-IN" b="1" dirty="0" smtClean="0">
                <a:sym typeface="Wingdings" panose="05000000000000000000" pitchFamily="2" charset="2"/>
              </a:rPr>
              <a:t> </a:t>
            </a:r>
            <a:endParaRPr lang="en-I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Analytical Model and Simulation (Section –III)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If you want to put analytical model, </a:t>
            </a:r>
          </a:p>
          <a:p>
            <a:pPr lvl="1"/>
            <a:r>
              <a:rPr lang="en-IN" dirty="0" smtClean="0"/>
              <a:t>First give the bigger picture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find out what, you are doing this model? </a:t>
            </a:r>
          </a:p>
          <a:p>
            <a:pPr lvl="1"/>
            <a:r>
              <a:rPr lang="en-IN" dirty="0" smtClean="0"/>
              <a:t>then clearly mention the parts of the equation, before writing the equation</a:t>
            </a:r>
            <a:r>
              <a:rPr lang="en-IN" dirty="0"/>
              <a:t>.</a:t>
            </a:r>
            <a:r>
              <a:rPr lang="en-IN" dirty="0" smtClean="0"/>
              <a:t> Example: Delay between two nodes,</a:t>
            </a:r>
          </a:p>
          <a:p>
            <a:pPr lvl="1"/>
            <a:r>
              <a:rPr lang="en-IN" dirty="0" smtClean="0"/>
              <a:t>Delay = Queuing + Processing + Transmission + Propagation</a:t>
            </a:r>
          </a:p>
          <a:p>
            <a:pPr marL="457200" lvl="1" indent="0">
              <a:buNone/>
            </a:pPr>
            <a:r>
              <a:rPr lang="en-IN" i="1" dirty="0" smtClean="0"/>
              <a:t>D = Q + P + T + Prop               … </a:t>
            </a:r>
            <a:r>
              <a:rPr lang="en-IN" dirty="0" smtClean="0"/>
              <a:t>(1)</a:t>
            </a:r>
          </a:p>
          <a:p>
            <a:pPr lvl="1"/>
            <a:r>
              <a:rPr lang="en-IN" dirty="0" smtClean="0"/>
              <a:t>Now the steps to derive</a:t>
            </a:r>
            <a:r>
              <a:rPr lang="en-IN" i="1" dirty="0" smtClean="0"/>
              <a:t> Q </a:t>
            </a:r>
            <a:r>
              <a:rPr lang="en-IN" dirty="0" smtClean="0"/>
              <a:t>with respect to traffic pattern and processing pattern etc. </a:t>
            </a:r>
          </a:p>
          <a:p>
            <a:pPr lvl="1"/>
            <a:r>
              <a:rPr lang="en-IN" dirty="0" smtClean="0"/>
              <a:t>Similarly calculate </a:t>
            </a:r>
            <a:r>
              <a:rPr lang="en-IN" i="1" dirty="0" smtClean="0"/>
              <a:t>P</a:t>
            </a:r>
            <a:r>
              <a:rPr lang="en-IN" dirty="0" smtClean="0"/>
              <a:t>, </a:t>
            </a:r>
            <a:r>
              <a:rPr lang="en-IN" i="1" dirty="0" smtClean="0"/>
              <a:t>T</a:t>
            </a:r>
            <a:r>
              <a:rPr lang="en-IN" dirty="0" smtClean="0"/>
              <a:t> and </a:t>
            </a:r>
            <a:r>
              <a:rPr lang="en-IN" i="1" dirty="0" smtClean="0"/>
              <a:t>Prop</a:t>
            </a:r>
            <a:r>
              <a:rPr lang="en-IN" dirty="0" smtClean="0"/>
              <a:t> step wise and as mentioned above. </a:t>
            </a:r>
          </a:p>
          <a:p>
            <a:pPr lvl="1"/>
            <a:r>
              <a:rPr lang="en-IN" dirty="0" smtClean="0"/>
              <a:t>All mathematical notation are “</a:t>
            </a:r>
            <a:r>
              <a:rPr lang="en-IN" i="1" dirty="0" smtClean="0"/>
              <a:t>Italic</a:t>
            </a:r>
            <a:r>
              <a:rPr lang="en-IN" dirty="0" smtClean="0"/>
              <a:t>” in equation and if you refer them in text </a:t>
            </a:r>
          </a:p>
          <a:p>
            <a:pPr lvl="1"/>
            <a:r>
              <a:rPr lang="en-IN" dirty="0" smtClean="0"/>
              <a:t>All the parameters has to be defined (better to make a table form)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 case of Simulation: </a:t>
            </a:r>
          </a:p>
          <a:p>
            <a:pPr lvl="2"/>
            <a:r>
              <a:rPr lang="en-IN" dirty="0" smtClean="0"/>
              <a:t>Explain the parameters and methods used. </a:t>
            </a:r>
          </a:p>
          <a:p>
            <a:pPr lvl="2"/>
            <a:r>
              <a:rPr lang="en-IN" dirty="0" smtClean="0"/>
              <a:t>Which simulator you have used</a:t>
            </a:r>
          </a:p>
          <a:p>
            <a:pPr lvl="2"/>
            <a:r>
              <a:rPr lang="en-IN" dirty="0" smtClean="0"/>
              <a:t>If you have developed your own simulator, then mention it is being tested with reputed publication results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Discussion (Section – IV)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Define the parameters considered for calculation (in table form or in normal writing form</a:t>
            </a:r>
          </a:p>
          <a:p>
            <a:r>
              <a:rPr lang="en-IN" dirty="0" smtClean="0"/>
              <a:t>Define X and Y axis well (with unit (if any)).</a:t>
            </a:r>
          </a:p>
          <a:p>
            <a:r>
              <a:rPr lang="en-IN" dirty="0" smtClean="0"/>
              <a:t>Explain the results (logically) first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why got this curve?</a:t>
            </a:r>
          </a:p>
          <a:p>
            <a:r>
              <a:rPr lang="en-IN" dirty="0" smtClean="0"/>
              <a:t>Later on explain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why your result is better than other. </a:t>
            </a:r>
          </a:p>
          <a:p>
            <a:r>
              <a:rPr lang="en-IN" dirty="0" smtClean="0"/>
              <a:t>Take a reference point on curve and explain for particular X and Y value what we got and why? </a:t>
            </a:r>
          </a:p>
          <a:p>
            <a:r>
              <a:rPr lang="en-IN" b="1" dirty="0" smtClean="0"/>
              <a:t>Results part we neglect a lot because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mentally and physically tired after writing Introduction and proposed idea analytical/simulation model as well as we think the curve is in front of reviewer he/she will understand.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This the only section where not only you </a:t>
            </a:r>
            <a:r>
              <a:rPr lang="en-IN" b="1" dirty="0" smtClean="0">
                <a:sym typeface="Wingdings" panose="05000000000000000000" pitchFamily="2" charset="2"/>
              </a:rPr>
              <a:t>proof with numbers</a:t>
            </a:r>
            <a:r>
              <a:rPr lang="en-IN" dirty="0" smtClean="0">
                <a:sym typeface="Wingdings" panose="05000000000000000000" pitchFamily="2" charset="2"/>
              </a:rPr>
              <a:t> that, your concept is </a:t>
            </a:r>
            <a:r>
              <a:rPr lang="en-IN" b="1" dirty="0" smtClean="0">
                <a:sym typeface="Wingdings" panose="05000000000000000000" pitchFamily="2" charset="2"/>
              </a:rPr>
              <a:t>correct as well as better than rest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R</a:t>
            </a:r>
            <a:r>
              <a:rPr lang="en-IN" dirty="0" smtClean="0">
                <a:sym typeface="Wingdings" panose="05000000000000000000" pitchFamily="2" charset="2"/>
              </a:rPr>
              <a:t>eviewer who has </a:t>
            </a:r>
            <a:r>
              <a:rPr lang="en-IN" b="1" dirty="0" smtClean="0">
                <a:sym typeface="Wingdings" panose="05000000000000000000" pitchFamily="2" charset="2"/>
              </a:rPr>
              <a:t>APPRECIATED your work till results section will only ACCEPT after going through the proof of numbers/results after</a:t>
            </a:r>
            <a:r>
              <a:rPr lang="en-IN" dirty="0" smtClean="0">
                <a:sym typeface="Wingdings" panose="05000000000000000000" pitchFamily="2" charset="2"/>
              </a:rPr>
              <a:t> Results and Discussion Section   </a:t>
            </a:r>
            <a:r>
              <a:rPr lang="en-IN" b="1" dirty="0" smtClean="0">
                <a:sym typeface="Wingdings" panose="05000000000000000000" pitchFamily="2" charset="2"/>
              </a:rPr>
              <a:t>BEST feeling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(Section – V)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Same tone as Abstract, but may elaborate more on first two sentence of Abstract and your contributions. </a:t>
            </a:r>
          </a:p>
          <a:p>
            <a:r>
              <a:rPr lang="en-IN" dirty="0" smtClean="0"/>
              <a:t>Add future work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References (Section VI): Fallow the format of respective journals/conferences (IEEE, ACM, Elsevier, etc.)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Important Points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Never copy sentence(s) from </a:t>
            </a:r>
            <a:r>
              <a:rPr lang="en-IN" b="1" dirty="0" smtClean="0"/>
              <a:t>others</a:t>
            </a:r>
            <a:r>
              <a:rPr lang="en-IN" dirty="0" smtClean="0"/>
              <a:t> and </a:t>
            </a:r>
            <a:r>
              <a:rPr lang="en-IN" b="1" dirty="0" smtClean="0"/>
              <a:t>your</a:t>
            </a:r>
            <a:r>
              <a:rPr lang="en-IN" dirty="0" smtClean="0"/>
              <a:t> papers and books </a:t>
            </a:r>
            <a:r>
              <a:rPr lang="en-IN" dirty="0" smtClean="0">
                <a:sym typeface="Wingdings" panose="05000000000000000000" pitchFamily="2" charset="2"/>
              </a:rPr>
              <a:t> Read the other paper/book sentence and write newly in your language and </a:t>
            </a:r>
            <a:r>
              <a:rPr lang="en-IN" b="1" dirty="0" smtClean="0">
                <a:sym typeface="Wingdings" panose="05000000000000000000" pitchFamily="2" charset="2"/>
              </a:rPr>
              <a:t>GIVE the REFERENCE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If you copy and paste from other and your previous accepted papers in plagiarism test the similarity score will be high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Before submission check by (if EDAS) similarity score or ‘’turn it in’’ or IEEE Software the score of duplication; it should be less than 20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References should be in IEEE format (which shows how a paper, book chapter and links etc. presented)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Spelling and grammar check  must before submission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0717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Patience To Write a Technical Paper/Patent!</a:t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I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Always think that, you can do it as you have all qualities to be a scientist/good-engineer in your present assignment; </a:t>
            </a:r>
            <a:b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be humble to learn and follow the steps as mentioned in slides (it is well tested in Labs and Class-rooms).</a:t>
            </a:r>
            <a:b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After submission of a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paper/patent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DONOT stop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Literature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survey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Thinking 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new problem/idea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a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continuous process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Human brain is sharp and loves innovation because it is a new creation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I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I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I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I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098210"/>
            <a:ext cx="9144000" cy="1259457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495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62000"/>
          </a:xfrm>
        </p:spPr>
        <p:txBody>
          <a:bodyPr/>
          <a:lstStyle/>
          <a:p>
            <a:r>
              <a:rPr lang="en-IN" altLang="en-US" dirty="0" smtClean="0">
                <a:solidFill>
                  <a:srgbClr val="00B0F0"/>
                </a:solidFill>
              </a:rPr>
              <a:t>Summary: </a:t>
            </a:r>
            <a:r>
              <a:rPr lang="en-IN" altLang="en-US" dirty="0" smtClean="0">
                <a:solidFill>
                  <a:srgbClr val="00B050"/>
                </a:solidFill>
              </a:rPr>
              <a:t>6</a:t>
            </a:r>
            <a:r>
              <a:rPr lang="en-IN" altLang="en-US" dirty="0" smtClean="0"/>
              <a:t> </a:t>
            </a:r>
            <a:r>
              <a:rPr lang="en-IN" altLang="en-US" dirty="0" smtClean="0">
                <a:solidFill>
                  <a:srgbClr val="00B050"/>
                </a:solidFill>
              </a:rPr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686800" cy="5287963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en-IN" altLang="en-US" sz="2400" dirty="0"/>
              <a:t>Requirements in your areas of interest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IN" altLang="en-US" sz="2400" dirty="0"/>
              <a:t>Literature </a:t>
            </a:r>
            <a:r>
              <a:rPr lang="en-IN" altLang="en-US" sz="2400" dirty="0" smtClean="0"/>
              <a:t>survey (review, conference, journal papers) </a:t>
            </a:r>
            <a:r>
              <a:rPr lang="en-IN" altLang="en-US" sz="2400" dirty="0"/>
              <a:t>to find out the innovation done till now with the above </a:t>
            </a:r>
            <a:r>
              <a:rPr lang="en-IN" altLang="en-US" sz="2400" dirty="0" smtClean="0"/>
              <a:t>requirements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IN" altLang="en-US" sz="2400" dirty="0" smtClean="0"/>
              <a:t>Requirements and Literature </a:t>
            </a:r>
            <a:r>
              <a:rPr lang="en-IN" altLang="en-US" sz="2400" dirty="0"/>
              <a:t>leads </a:t>
            </a:r>
            <a:r>
              <a:rPr lang="en-IN" altLang="en-US" sz="2400" dirty="0" smtClean="0"/>
              <a:t>to define open Problems</a:t>
            </a:r>
            <a:endParaRPr lang="en-IN" altLang="en-US" sz="2400" dirty="0"/>
          </a:p>
          <a:p>
            <a:pPr marL="514350" indent="-514350">
              <a:buFontTx/>
              <a:buAutoNum type="arabicPeriod"/>
              <a:defRPr/>
            </a:pPr>
            <a:r>
              <a:rPr lang="en-IN" altLang="en-US" sz="2400" dirty="0"/>
              <a:t>What are the </a:t>
            </a:r>
            <a:r>
              <a:rPr lang="en-IN" altLang="en-US" sz="2400" dirty="0" smtClean="0"/>
              <a:t>problems/challenges </a:t>
            </a:r>
            <a:r>
              <a:rPr lang="en-IN" altLang="en-US" sz="2400" dirty="0"/>
              <a:t>yet to be solved or can we improve performance of existing? </a:t>
            </a:r>
          </a:p>
          <a:p>
            <a:pPr marL="914400" lvl="1" indent="-514350">
              <a:buFontTx/>
              <a:buAutoNum type="alphaUcPeriod"/>
              <a:defRPr/>
            </a:pPr>
            <a:r>
              <a:rPr lang="en-IN" altLang="en-US" dirty="0"/>
              <a:t>This leads to Innovation/new </a:t>
            </a:r>
            <a:r>
              <a:rPr lang="en-IN" altLang="en-US" dirty="0" smtClean="0"/>
              <a:t>idea(s)</a:t>
            </a:r>
            <a:endParaRPr lang="en-IN" altLang="en-US" dirty="0"/>
          </a:p>
          <a:p>
            <a:pPr marL="914400" lvl="1" indent="-514350">
              <a:buFontTx/>
              <a:buAutoNum type="alphaUcPeriod"/>
              <a:defRPr/>
            </a:pPr>
            <a:r>
              <a:rPr lang="en-IN" altLang="en-US" dirty="0"/>
              <a:t>You may File a Patent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IN" altLang="en-US" sz="2400" dirty="0"/>
              <a:t>Proof of the idea is correct: Analysis, Simulation or Implementation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IN" altLang="en-US" sz="2400" dirty="0"/>
              <a:t>Write </a:t>
            </a:r>
            <a:r>
              <a:rPr lang="en-IN" altLang="en-US" sz="2400" dirty="0" smtClean="0"/>
              <a:t>the </a:t>
            </a:r>
            <a:r>
              <a:rPr lang="en-IN" altLang="en-US" sz="2400" dirty="0"/>
              <a:t>Paper and Communicate</a:t>
            </a:r>
          </a:p>
          <a:p>
            <a:pPr lvl="1">
              <a:defRPr/>
            </a:pPr>
            <a:r>
              <a:rPr lang="en-IN" altLang="en-US" sz="2000" dirty="0" err="1" smtClean="0"/>
              <a:t>Donot</a:t>
            </a:r>
            <a:r>
              <a:rPr lang="en-IN" altLang="en-US" sz="2000" dirty="0" smtClean="0"/>
              <a:t> STOP </a:t>
            </a:r>
            <a:r>
              <a:rPr lang="en-IN" altLang="en-US" sz="2000" dirty="0" smtClean="0">
                <a:sym typeface="Wingdings" panose="05000000000000000000" pitchFamily="2" charset="2"/>
              </a:rPr>
              <a:t> start working for next paper </a:t>
            </a:r>
            <a:endParaRPr lang="en-IN" altLang="en-US" sz="2000" dirty="0"/>
          </a:p>
          <a:p>
            <a:pPr marL="514350" indent="-514350">
              <a:buNone/>
              <a:defRPr/>
            </a:pPr>
            <a:endParaRPr lang="en-IN" altLang="en-US" dirty="0" smtClean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D. Das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IIIT-Bangalore 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9AFB2B-EE64-4AE7-831D-04FFF38C5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238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If </a:t>
            </a:r>
            <a:r>
              <a:rPr lang="en-IN" dirty="0">
                <a:sym typeface="Wingdings" panose="05000000000000000000" pitchFamily="2" charset="2"/>
              </a:rPr>
              <a:t>any query please ask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smtClean="0">
                <a:sym typeface="Wingdings" panose="05000000000000000000" pitchFamily="2" charset="2"/>
              </a:rPr>
              <a:t>ddas@iiitb.ac.in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Introduction: Cycle of a research work </a:t>
            </a:r>
          </a:p>
          <a:p>
            <a:r>
              <a:rPr lang="en-IN" dirty="0" smtClean="0"/>
              <a:t>How to define a problem of your interest area?</a:t>
            </a:r>
          </a:p>
          <a:p>
            <a:r>
              <a:rPr lang="en-IN" dirty="0" smtClean="0"/>
              <a:t>How to solve it? </a:t>
            </a:r>
          </a:p>
          <a:p>
            <a:r>
              <a:rPr lang="en-IN" dirty="0" smtClean="0"/>
              <a:t>How to write it? </a:t>
            </a:r>
          </a:p>
          <a:p>
            <a:pPr lvl="1"/>
            <a:r>
              <a:rPr lang="en-IN" dirty="0" smtClean="0"/>
              <a:t>Abstract</a:t>
            </a:r>
          </a:p>
          <a:p>
            <a:pPr lvl="1"/>
            <a:r>
              <a:rPr lang="en-IN" dirty="0" smtClean="0"/>
              <a:t>Introduction </a:t>
            </a:r>
          </a:p>
          <a:p>
            <a:pPr lvl="1"/>
            <a:r>
              <a:rPr lang="en-IN" dirty="0" smtClean="0"/>
              <a:t>Proposed Idea </a:t>
            </a:r>
          </a:p>
          <a:p>
            <a:pPr lvl="1"/>
            <a:r>
              <a:rPr lang="en-IN" dirty="0" smtClean="0"/>
              <a:t>Analytical Model/Simulation/Emulation/Implementation </a:t>
            </a:r>
          </a:p>
          <a:p>
            <a:pPr lvl="1"/>
            <a:r>
              <a:rPr lang="en-IN" dirty="0" smtClean="0"/>
              <a:t>Results and Discussion </a:t>
            </a:r>
          </a:p>
          <a:p>
            <a:pPr lvl="1"/>
            <a:r>
              <a:rPr lang="en-IN" dirty="0" smtClean="0"/>
              <a:t>Conclusion </a:t>
            </a:r>
          </a:p>
          <a:p>
            <a:pPr lvl="1"/>
            <a:r>
              <a:rPr lang="en-IN" dirty="0" smtClean="0"/>
              <a:t>References  </a:t>
            </a:r>
          </a:p>
          <a:p>
            <a:r>
              <a:rPr lang="en-IN" dirty="0" smtClean="0"/>
              <a:t>Careful: Plagiarism/similarity score test before submission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0368"/>
            <a:ext cx="11465943" cy="1325563"/>
          </a:xfrm>
        </p:spPr>
        <p:txBody>
          <a:bodyPr/>
          <a:lstStyle/>
          <a:p>
            <a:r>
              <a:rPr lang="en-IN" dirty="0" smtClean="0"/>
              <a:t>Introduction: Cycle of Research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Paper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Problem: The problem definition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2. (</a:t>
            </a:r>
            <a:r>
              <a:rPr lang="en-IN" dirty="0" err="1" smtClean="0"/>
              <a:t>i</a:t>
            </a:r>
            <a:r>
              <a:rPr lang="en-IN" dirty="0" smtClean="0"/>
              <a:t>) Innovation/Idea solve the problem and (ii) Methods to get results: (innovation; Analytical, simulation/emulation, implementation for performance results)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3. Presentation: Paper 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If you ask me, a complete work of above 3 steps = 100 marks, then how much time/energy devoted for above each item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33 (Problem) + 33 (Innovation/idea) + 34 (Paper Writing/Presentation) = 100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 smtClean="0"/>
              <a:t>1. Problem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 fontScale="85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IN" b="1" dirty="0" smtClean="0"/>
              <a:t>Area Selection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>
                <a:sym typeface="Wingdings" panose="05000000000000000000" pitchFamily="2" charset="2"/>
              </a:rPr>
              <a:t>be Brave/be Confident</a:t>
            </a:r>
            <a:r>
              <a:rPr lang="en-IN" dirty="0" smtClean="0">
                <a:sym typeface="Wingdings" panose="05000000000000000000" pitchFamily="2" charset="2"/>
              </a:rPr>
              <a:t> (not over confident!)</a:t>
            </a:r>
            <a:endParaRPr lang="en-I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N" b="1" dirty="0" smtClean="0">
                <a:sym typeface="Wingdings" panose="05000000000000000000" pitchFamily="2" charset="2"/>
              </a:rPr>
              <a:t>REQUIREMENTS  </a:t>
            </a:r>
            <a:r>
              <a:rPr lang="en-IN" dirty="0" smtClean="0">
                <a:sym typeface="Wingdings" panose="05000000000000000000" pitchFamily="2" charset="2"/>
              </a:rPr>
              <a:t>Write </a:t>
            </a:r>
            <a:r>
              <a:rPr lang="en-IN" dirty="0">
                <a:sym typeface="Wingdings" panose="05000000000000000000" pitchFamily="2" charset="2"/>
              </a:rPr>
              <a:t>down </a:t>
            </a:r>
            <a:r>
              <a:rPr lang="en-IN" dirty="0" smtClean="0">
                <a:sym typeface="Wingdings" panose="05000000000000000000" pitchFamily="2" charset="2"/>
              </a:rPr>
              <a:t>(Example in Networking: </a:t>
            </a:r>
            <a:r>
              <a:rPr lang="en-IN" dirty="0">
                <a:sym typeface="Wingdings" panose="05000000000000000000" pitchFamily="2" charset="2"/>
              </a:rPr>
              <a:t>improvement of delay, low/no collision, cost, security etc. )  we may not be able to solve all requirements in first idea</a:t>
            </a:r>
            <a:endParaRPr lang="en-I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N" b="1" dirty="0" smtClean="0"/>
              <a:t>Literature Survey </a:t>
            </a:r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Step1: start from </a:t>
            </a:r>
            <a:r>
              <a:rPr lang="en-IN" b="1" dirty="0" smtClean="0"/>
              <a:t>GOOD</a:t>
            </a:r>
            <a:r>
              <a:rPr lang="en-IN" dirty="0" smtClean="0"/>
              <a:t> </a:t>
            </a:r>
            <a:r>
              <a:rPr lang="en-IN" b="1" dirty="0" smtClean="0"/>
              <a:t>REVIEW PAPERS;</a:t>
            </a:r>
            <a:r>
              <a:rPr lang="en-IN" dirty="0" smtClean="0"/>
              <a:t> Step2: </a:t>
            </a:r>
            <a:r>
              <a:rPr lang="en-IN" b="1" dirty="0" smtClean="0"/>
              <a:t>Conference and Journal papers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which points will we note while going through the papers?</a:t>
            </a:r>
            <a:endParaRPr lang="en-IN" dirty="0">
              <a:sym typeface="Wingdings" panose="05000000000000000000" pitchFamily="2" charset="2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IN" b="1" dirty="0" smtClean="0">
                <a:sym typeface="Wingdings" panose="05000000000000000000" pitchFamily="2" charset="2"/>
              </a:rPr>
              <a:t>Merit of the Paper</a:t>
            </a:r>
            <a:r>
              <a:rPr lang="en-IN" dirty="0" smtClean="0">
                <a:sym typeface="Wingdings" panose="05000000000000000000" pitchFamily="2" charset="2"/>
              </a:rPr>
              <a:t>: Write the </a:t>
            </a:r>
            <a:r>
              <a:rPr lang="en-IN" b="1" dirty="0" smtClean="0">
                <a:sym typeface="Wingdings" panose="05000000000000000000" pitchFamily="2" charset="2"/>
              </a:rPr>
              <a:t>Contributions</a:t>
            </a:r>
            <a:r>
              <a:rPr lang="en-IN" dirty="0" smtClean="0">
                <a:sym typeface="Wingdings" panose="05000000000000000000" pitchFamily="2" charset="2"/>
              </a:rPr>
              <a:t> of the paper to solve which OPEN </a:t>
            </a:r>
            <a:r>
              <a:rPr lang="en-IN" b="1" dirty="0" smtClean="0">
                <a:sym typeface="Wingdings" panose="05000000000000000000" pitchFamily="2" charset="2"/>
              </a:rPr>
              <a:t>CHALLENGES/CONSTRAINTS</a:t>
            </a:r>
            <a:r>
              <a:rPr lang="en-IN" dirty="0" smtClean="0">
                <a:sym typeface="Wingdings" panose="05000000000000000000" pitchFamily="2" charset="2"/>
              </a:rPr>
              <a:t> of above requirements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b="1" dirty="0" smtClean="0">
                <a:sym typeface="Wingdings" panose="05000000000000000000" pitchFamily="2" charset="2"/>
              </a:rPr>
              <a:t>Go into the depth with respect to concepts</a:t>
            </a:r>
            <a:r>
              <a:rPr lang="en-IN" dirty="0" smtClean="0">
                <a:sym typeface="Wingdings" panose="05000000000000000000" pitchFamily="2" charset="2"/>
              </a:rPr>
              <a:t> (physical and logical), to understand the challenges and idea given in the paper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Limitation of the Paper: (this point we lack a lot while reading a paper)</a:t>
            </a:r>
            <a:r>
              <a:rPr lang="en-IN" b="1" dirty="0" smtClean="0">
                <a:sym typeface="Wingdings" panose="05000000000000000000" pitchFamily="2" charset="2"/>
              </a:rPr>
              <a:t> 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b="1" dirty="0" smtClean="0">
                <a:sym typeface="Wingdings" panose="05000000000000000000" pitchFamily="2" charset="2"/>
              </a:rPr>
              <a:t>The limitation of proposed idea in the paper  has the given idea can solve all the problems of present or future requirements; or, given idea fully or partially solved the requirements/the problem? 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b="1" dirty="0" smtClean="0">
                <a:sym typeface="Wingdings" panose="05000000000000000000" pitchFamily="2" charset="2"/>
              </a:rPr>
              <a:t>Find out the root/fundamental cause of existence of challenge</a:t>
            </a:r>
            <a:r>
              <a:rPr lang="en-IN" dirty="0" smtClean="0">
                <a:sym typeface="Wingdings" panose="05000000000000000000" pitchFamily="2" charset="2"/>
              </a:rPr>
              <a:t>  like, reduction in collision of packets will improve the performance of network  </a:t>
            </a:r>
            <a:endParaRPr lang="en-IN" dirty="0">
              <a:sym typeface="Wingdings" panose="05000000000000000000" pitchFamily="2" charset="2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IN" b="1" dirty="0" smtClean="0">
                <a:sym typeface="Wingdings" panose="05000000000000000000" pitchFamily="2" charset="2"/>
              </a:rPr>
              <a:t>Define the Problem: With requirements, challenges and concepts known  define clearly the problem(s) to be solved (like, title of your paper)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Extra tips: </a:t>
            </a:r>
          </a:p>
          <a:p>
            <a:pPr lvl="2"/>
            <a:r>
              <a:rPr lang="en-IN" b="1" dirty="0" smtClean="0">
                <a:sym typeface="Wingdings" panose="05000000000000000000" pitchFamily="2" charset="2"/>
              </a:rPr>
              <a:t>to start with</a:t>
            </a:r>
            <a:r>
              <a:rPr lang="en-IN" dirty="0" smtClean="0">
                <a:sym typeface="Wingdings" panose="05000000000000000000" pitchFamily="2" charset="2"/>
              </a:rPr>
              <a:t> do not feel bad or worried if one does not understand </a:t>
            </a:r>
            <a:r>
              <a:rPr lang="en-IN" b="1" dirty="0" smtClean="0">
                <a:sym typeface="Wingdings" panose="05000000000000000000" pitchFamily="2" charset="2"/>
              </a:rPr>
              <a:t>after Section 3</a:t>
            </a:r>
            <a:r>
              <a:rPr lang="en-IN" dirty="0" smtClean="0">
                <a:sym typeface="Wingdings" panose="05000000000000000000" pitchFamily="2" charset="2"/>
              </a:rPr>
              <a:t> of a journal/conference paper 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read related papers and book’s chapter to move inch by inch 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While doing above and after defining the problem definition, very next day you will find some one solved it  His solution might not have solved all the problems or add more requirements  </a:t>
            </a:r>
            <a:r>
              <a:rPr lang="en-IN" b="1" dirty="0" smtClean="0">
                <a:sym typeface="Wingdings" panose="05000000000000000000" pitchFamily="2" charset="2"/>
              </a:rPr>
              <a:t>Never give up</a:t>
            </a:r>
            <a:r>
              <a:rPr lang="en-IN" dirty="0" smtClean="0">
                <a:sym typeface="Wingdings" panose="05000000000000000000" pitchFamily="2" charset="2"/>
              </a:rPr>
              <a:t> (as you know: knowledge never go waste for life time)</a:t>
            </a:r>
          </a:p>
          <a:p>
            <a:pPr marL="1428750" lvl="2" indent="-514350">
              <a:buFont typeface="+mj-lt"/>
              <a:buAutoNum type="romanL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1"/>
            <a:ext cx="10515600" cy="1637348"/>
          </a:xfrm>
        </p:spPr>
        <p:txBody>
          <a:bodyPr/>
          <a:lstStyle/>
          <a:p>
            <a:r>
              <a:rPr lang="en-IN" dirty="0" smtClean="0"/>
              <a:t>2. Innovation/Idea to solve the problem and  Methods to get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Autofit/>
          </a:bodyPr>
          <a:lstStyle/>
          <a:p>
            <a:r>
              <a:rPr lang="en-IN" sz="3200" dirty="0" smtClean="0"/>
              <a:t>Innovative idea to solve the problem: </a:t>
            </a:r>
          </a:p>
          <a:p>
            <a:pPr lvl="1"/>
            <a:r>
              <a:rPr lang="en-IN" sz="3200" dirty="0" smtClean="0"/>
              <a:t>As mentioned in previous slide: While reading couple of papers on two accounts </a:t>
            </a:r>
            <a:r>
              <a:rPr lang="en-IN" sz="3200" dirty="0" smtClean="0"/>
              <a:t>(</a:t>
            </a:r>
            <a:r>
              <a:rPr lang="en-IN" sz="3200" b="1" dirty="0" smtClean="0"/>
              <a:t>Merit </a:t>
            </a:r>
            <a:r>
              <a:rPr lang="en-IN" sz="3200" b="1" dirty="0" smtClean="0"/>
              <a:t>and </a:t>
            </a:r>
            <a:r>
              <a:rPr lang="en-IN" sz="3200" b="1" dirty="0" smtClean="0"/>
              <a:t>Limitations </a:t>
            </a:r>
            <a:r>
              <a:rPr lang="en-IN" sz="3200" b="1" dirty="0" smtClean="0"/>
              <a:t>of a paper</a:t>
            </a:r>
            <a:r>
              <a:rPr lang="en-IN" sz="3200" dirty="0" smtClean="0"/>
              <a:t>) </a:t>
            </a:r>
            <a:r>
              <a:rPr lang="en-IN" sz="3200" dirty="0" smtClean="0">
                <a:sym typeface="Wingdings" panose="05000000000000000000" pitchFamily="2" charset="2"/>
              </a:rPr>
              <a:t></a:t>
            </a:r>
            <a:r>
              <a:rPr lang="en-IN" sz="3200" dirty="0" smtClean="0"/>
              <a:t> your brain get tuned to find out limitation of a paper and how another idea triggered to solve </a:t>
            </a:r>
            <a:r>
              <a:rPr lang="en-IN" sz="3200" dirty="0"/>
              <a:t>(</a:t>
            </a:r>
            <a:r>
              <a:rPr lang="en-IN" sz="3200" dirty="0" smtClean="0"/>
              <a:t>leading to another new paper);  </a:t>
            </a:r>
          </a:p>
          <a:p>
            <a:pPr lvl="1"/>
            <a:r>
              <a:rPr lang="en-IN" sz="3200" dirty="0" smtClean="0"/>
              <a:t>The above process has two parts running in our brain:  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IN" sz="3200" b="1" dirty="0" smtClean="0"/>
              <a:t>WHY</a:t>
            </a:r>
            <a:r>
              <a:rPr lang="en-IN" sz="3200" dirty="0" smtClean="0"/>
              <a:t> </a:t>
            </a:r>
            <a:r>
              <a:rPr lang="en-IN" sz="3200" dirty="0" smtClean="0">
                <a:sym typeface="Wingdings" panose="05000000000000000000" pitchFamily="2" charset="2"/>
              </a:rPr>
              <a:t> </a:t>
            </a:r>
            <a:r>
              <a:rPr lang="en-IN" sz="3200" dirty="0" smtClean="0"/>
              <a:t>clears your Concepts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IN" sz="3200" b="1" dirty="0" smtClean="0"/>
              <a:t>WHY NOT</a:t>
            </a:r>
            <a:r>
              <a:rPr lang="en-IN" sz="3200" dirty="0" smtClean="0">
                <a:sym typeface="Wingdings" panose="05000000000000000000" pitchFamily="2" charset="2"/>
              </a:rPr>
              <a:t> </a:t>
            </a:r>
            <a:r>
              <a:rPr lang="en-IN" sz="3200" dirty="0" smtClean="0"/>
              <a:t>with </a:t>
            </a:r>
            <a:r>
              <a:rPr lang="en-IN" sz="3200" b="1" dirty="0" smtClean="0"/>
              <a:t>respect to challenges and concepts for a solution</a:t>
            </a:r>
            <a:r>
              <a:rPr lang="en-IN" sz="3200" dirty="0" smtClean="0"/>
              <a:t> </a:t>
            </a:r>
            <a:r>
              <a:rPr lang="en-IN" sz="3200" dirty="0" smtClean="0">
                <a:sym typeface="Wingdings" panose="05000000000000000000" pitchFamily="2" charset="2"/>
              </a:rPr>
              <a:t> generates new idea(s)</a:t>
            </a:r>
            <a:endParaRPr lang="en-IN" sz="3200" dirty="0"/>
          </a:p>
          <a:p>
            <a:pPr marL="571500" indent="-571500">
              <a:buFont typeface="+mj-lt"/>
              <a:buAutoNum type="romanLcPeriod"/>
            </a:pPr>
            <a:r>
              <a:rPr lang="en-IN" sz="3200" dirty="0" smtClean="0"/>
              <a:t>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Presentation: Paper (Patent writing easier due to help from Lawyer and time)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After communicating a paper </a:t>
            </a:r>
            <a:r>
              <a:rPr lang="en-IN" dirty="0" smtClean="0">
                <a:sym typeface="Wingdings" panose="05000000000000000000" pitchFamily="2" charset="2"/>
              </a:rPr>
              <a:t> we are not in front of reviewer(s) to explain any doubt: related to the idea, solution or results parts 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Challenges</a:t>
            </a:r>
            <a:r>
              <a:rPr lang="en-IN" dirty="0" smtClean="0">
                <a:sym typeface="Wingdings" panose="05000000000000000000" pitchFamily="2" charset="2"/>
              </a:rPr>
              <a:t> due to above: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</a:t>
            </a:r>
            <a:r>
              <a:rPr lang="en-IN" dirty="0" smtClean="0">
                <a:sym typeface="Wingdings" panose="05000000000000000000" pitchFamily="2" charset="2"/>
              </a:rPr>
              <a:t>n case of previous slides two points (reading and idea thinking), we have our group or friends to discuss and time to think, read etc.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As we read and think in an area for days and months, and hence while writing we forget to explain properly (with a feeling that reviewer will understand)  </a:t>
            </a:r>
            <a:r>
              <a:rPr lang="en-IN" b="1" dirty="0" smtClean="0">
                <a:sym typeface="Wingdings" panose="05000000000000000000" pitchFamily="2" charset="2"/>
              </a:rPr>
              <a:t>dangerous!</a:t>
            </a:r>
            <a:r>
              <a:rPr lang="en-IN" dirty="0" smtClean="0">
                <a:sym typeface="Wingdings" panose="05000000000000000000" pitchFamily="2" charset="2"/>
              </a:rPr>
              <a:t> as reviewer may not be on the same understanding of problem like author;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</a:t>
            </a:r>
            <a:r>
              <a:rPr lang="en-IN" dirty="0" smtClean="0">
                <a:sym typeface="Wingdings" panose="05000000000000000000" pitchFamily="2" charset="2"/>
              </a:rPr>
              <a:t>t is difficult to catch own mistakes or flow  once you write, while reviewing memory in brain super impose thoughts and difficult to catch mistakes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 Generally reviewer does not have more than </a:t>
            </a:r>
            <a:r>
              <a:rPr lang="en-IN" b="1" dirty="0" smtClean="0">
                <a:sym typeface="Wingdings" panose="05000000000000000000" pitchFamily="2" charset="2"/>
              </a:rPr>
              <a:t>3mins/paper </a:t>
            </a:r>
            <a:r>
              <a:rPr lang="en-IN" dirty="0" smtClean="0">
                <a:sym typeface="Wingdings" panose="05000000000000000000" pitchFamily="2" charset="2"/>
              </a:rPr>
              <a:t>(30 sec for Abstract + 120 Sec for Introduction + 30 Sec. for Conclusion)</a:t>
            </a:r>
            <a:r>
              <a:rPr lang="en-IN" b="1" dirty="0" smtClean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to make an </a:t>
            </a:r>
            <a:r>
              <a:rPr lang="en-IN" b="1" dirty="0" smtClean="0">
                <a:sym typeface="Wingdings" panose="05000000000000000000" pitchFamily="2" charset="2"/>
              </a:rPr>
              <a:t>initial impression</a:t>
            </a:r>
            <a:r>
              <a:rPr lang="en-IN" dirty="0" smtClean="0">
                <a:sym typeface="Wingdings" panose="05000000000000000000" pitchFamily="2" charset="2"/>
              </a:rPr>
              <a:t> whether to accept or reject a paper! 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 out of 10 papers he/she may accepts 0.1 (Journal) or 2 (Conference) !  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 Mall, in a Shampoo rack </a:t>
            </a:r>
            <a:r>
              <a:rPr lang="en-IN" dirty="0" smtClean="0">
                <a:sym typeface="Wingdings" panose="05000000000000000000" pitchFamily="2" charset="2"/>
              </a:rPr>
              <a:t>there are 10 shampoos and you select ONLY 1  as you are concerned, 9 are rejected and 1 winner!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What makes you to select one particular shampoo?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The inventor of shampoo is not in front of you to explain;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Some study shows (I missed the reference), in an average only 7 seconds taken by a person to select a shampoo  the fate of a company decided within 7 seconds ( 1 out of 10 shampoos!) 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Similarly our paper: 2 papers out of 10  it is more challenging as here number of reviewers at least 2 or 3; in case of shampoo only 1 (it is you!)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/>
              <a:t>Then, how to proceed in writing to overcome above challenges?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Imagine the mind of a Reviewer: what may interest him/her? </a:t>
            </a:r>
            <a:r>
              <a:rPr lang="en-IN" dirty="0" smtClean="0">
                <a:sym typeface="Wingdings" panose="05000000000000000000" pitchFamily="2" charset="2"/>
              </a:rPr>
              <a:t> this our challenge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Challenges for Presentation </a:t>
            </a:r>
          </a:p>
          <a:p>
            <a:pPr lvl="1"/>
            <a:r>
              <a:rPr lang="en-IN" dirty="0" smtClean="0"/>
              <a:t>To start with we have 3 </a:t>
            </a:r>
            <a:r>
              <a:rPr lang="en-IN" dirty="0" err="1" smtClean="0"/>
              <a:t>mins</a:t>
            </a:r>
            <a:r>
              <a:rPr lang="en-IN" dirty="0" smtClean="0"/>
              <a:t> to bring the reviewer to </a:t>
            </a:r>
            <a:r>
              <a:rPr lang="en-IN" b="1" dirty="0" smtClean="0"/>
              <a:t>OUR</a:t>
            </a:r>
            <a:r>
              <a:rPr lang="en-IN" dirty="0" smtClean="0"/>
              <a:t> </a:t>
            </a:r>
            <a:r>
              <a:rPr lang="en-IN" b="1" dirty="0" smtClean="0"/>
              <a:t>TRACK</a:t>
            </a:r>
            <a:r>
              <a:rPr lang="en-IN" dirty="0" smtClean="0"/>
              <a:t> of work</a:t>
            </a:r>
            <a:r>
              <a:rPr lang="en-IN" dirty="0" smtClean="0">
                <a:sym typeface="Wingdings" panose="05000000000000000000" pitchFamily="2" charset="2"/>
              </a:rPr>
              <a:t> How to bring a person to your thought process, when you are not in front of him/her? 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we are addressing a very important </a:t>
            </a: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area; </a:t>
            </a: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good number of open challenges </a:t>
            </a:r>
            <a:endParaRPr lang="en-IN" dirty="0">
              <a:sym typeface="Wingdings" panose="05000000000000000000" pitchFamily="2" charset="2"/>
            </a:endParaRP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addressed problem is very important to be solved ASAP;  </a:t>
            </a: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the idea is novel and good thought process;</a:t>
            </a: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To Proof the Idea good 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IN" dirty="0" smtClean="0">
                <a:sym typeface="Wingdings" panose="05000000000000000000" pitchFamily="2" charset="2"/>
              </a:rPr>
              <a:t>If analytical solution  the mathematical model is generic 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IN" dirty="0" smtClean="0">
                <a:sym typeface="Wingdings" panose="05000000000000000000" pitchFamily="2" charset="2"/>
              </a:rPr>
              <a:t>In case of simulation  considered all parameters rightly and simulation platform well accepted or not? 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IN" dirty="0" smtClean="0">
                <a:sym typeface="Wingdings" panose="05000000000000000000" pitchFamily="2" charset="2"/>
              </a:rPr>
              <a:t>If implementation  take care of all possible features as explained in idea   </a:t>
            </a: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Results and Discussion  should be logically well explained </a:t>
            </a: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For all above points </a:t>
            </a:r>
            <a:r>
              <a:rPr lang="en-IN" b="1" dirty="0" smtClean="0">
                <a:sym typeface="Wingdings" panose="05000000000000000000" pitchFamily="2" charset="2"/>
              </a:rPr>
              <a:t>your writing/presentation only explains and not you in person</a:t>
            </a:r>
            <a:r>
              <a:rPr lang="en-IN" dirty="0" smtClean="0">
                <a:sym typeface="Wingdings" panose="05000000000000000000" pitchFamily="2" charset="2"/>
              </a:rPr>
              <a:t>! </a:t>
            </a: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You cannot repeat any point more than once in same presentation in the paper  boring with respect to reviewer!</a:t>
            </a:r>
          </a:p>
          <a:p>
            <a:pPr marL="1428750" lvl="2" indent="-514350">
              <a:buAutoNum type="romanLcParenBoth"/>
            </a:pPr>
            <a:r>
              <a:rPr lang="en-IN" dirty="0" smtClean="0">
                <a:sym typeface="Wingdings" panose="05000000000000000000" pitchFamily="2" charset="2"/>
              </a:rPr>
              <a:t>Reviewer job is to </a:t>
            </a:r>
            <a:r>
              <a:rPr lang="en-IN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understand</a:t>
            </a:r>
            <a:r>
              <a:rPr lang="en-IN" dirty="0" smtClean="0">
                <a:sym typeface="Wingdings" panose="05000000000000000000" pitchFamily="2" charset="2"/>
              </a:rPr>
              <a:t> and </a:t>
            </a:r>
            <a:r>
              <a:rPr lang="en-IN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appreciate your work </a:t>
            </a:r>
            <a:r>
              <a:rPr lang="en-IN" dirty="0" smtClean="0">
                <a:sym typeface="Wingdings" panose="05000000000000000000" pitchFamily="2" charset="2"/>
              </a:rPr>
              <a:t>to  clicks accept 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0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To Start With:</a:t>
            </a:r>
            <a:r>
              <a:rPr lang="en-IN" dirty="0" smtClean="0"/>
              <a:t> Abstract, Introduction and Conclusion </a:t>
            </a:r>
            <a:r>
              <a:rPr lang="en-IN" dirty="0" smtClean="0">
                <a:sym typeface="Wingdings" panose="05000000000000000000" pitchFamily="2" charset="2"/>
              </a:rPr>
              <a:t> extremely important 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Abstract:</a:t>
            </a:r>
            <a:r>
              <a:rPr lang="en-IN" dirty="0" smtClean="0"/>
              <a:t> Say 150 words; each sentence around 15 words = 150/15 = 9 to 10 sentences  </a:t>
            </a:r>
          </a:p>
          <a:p>
            <a:pPr lvl="1"/>
            <a:r>
              <a:rPr lang="en-IN" dirty="0" smtClean="0"/>
              <a:t>Sentences 1 and 2: The area and why it is very important </a:t>
            </a:r>
          </a:p>
          <a:p>
            <a:pPr lvl="1"/>
            <a:r>
              <a:rPr lang="en-IN" dirty="0" smtClean="0"/>
              <a:t>Sentence 3: In the above area which part we are addressing </a:t>
            </a:r>
          </a:p>
          <a:p>
            <a:pPr lvl="1"/>
            <a:r>
              <a:rPr lang="en-IN" dirty="0" smtClean="0"/>
              <a:t>Sentences 4 and 5: Literature survey has mentioned some/many open challenges with respect to above area </a:t>
            </a:r>
          </a:p>
          <a:p>
            <a:pPr lvl="1"/>
            <a:r>
              <a:rPr lang="en-IN" dirty="0" smtClean="0"/>
              <a:t>Sentences </a:t>
            </a:r>
            <a:r>
              <a:rPr lang="en-IN" dirty="0"/>
              <a:t>6</a:t>
            </a:r>
            <a:r>
              <a:rPr lang="en-IN" dirty="0" smtClean="0"/>
              <a:t> and </a:t>
            </a:r>
            <a:r>
              <a:rPr lang="en-IN" dirty="0"/>
              <a:t>7</a:t>
            </a:r>
            <a:r>
              <a:rPr lang="en-IN" dirty="0" smtClean="0"/>
              <a:t>: Our proposed idea and mentioned politely that it is novel/new or first time in world; clearly touch on your idea</a:t>
            </a:r>
          </a:p>
          <a:p>
            <a:pPr lvl="1"/>
            <a:r>
              <a:rPr lang="en-IN" dirty="0" smtClean="0"/>
              <a:t>Sentences 8 and 9: results of your idea and how much good. Compare with exiting results; if your problem and results first time in world, then mention carefully 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At the end of Abstract reviewer has </a:t>
            </a:r>
            <a:r>
              <a:rPr lang="en-IN" b="1" u="sng" dirty="0" smtClean="0"/>
              <a:t>GOOD* feeling</a:t>
            </a:r>
            <a:r>
              <a:rPr lang="en-IN" dirty="0" smtClean="0"/>
              <a:t> of the paper and he will move to Introduction (or mentally he/she will reject) </a:t>
            </a:r>
          </a:p>
          <a:p>
            <a:pPr marL="457200" lvl="1" indent="0">
              <a:buNone/>
            </a:pPr>
            <a:r>
              <a:rPr lang="en-IN" dirty="0" smtClean="0"/>
              <a:t>   </a:t>
            </a:r>
          </a:p>
          <a:p>
            <a:pPr marL="457200" lvl="1" indent="0">
              <a:buNone/>
            </a:pPr>
            <a:r>
              <a:rPr lang="en-IN" dirty="0" smtClean="0"/>
              <a:t>(see where reviewer generally feel good, better and best on the paper to ACCEPT it!)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7D67-E6A5-4427-9F65-DE5EFF08F75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39254</TotalTime>
  <Words>2353</Words>
  <Application>Microsoft Office PowerPoint</Application>
  <PresentationFormat>Widescreen</PresentationFormat>
  <Paragraphs>180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How to Define a Research Problem and write a Good Technical Paper with Higher Probability of Acceptance?   </vt:lpstr>
      <vt:lpstr>Overview </vt:lpstr>
      <vt:lpstr>Introduction: Cycle of Research  Paper</vt:lpstr>
      <vt:lpstr>1. Problem  </vt:lpstr>
      <vt:lpstr>2. Innovation/Idea to solve the problem and  Methods to get results</vt:lpstr>
      <vt:lpstr>3. Presentation: Paper (Patent writing easier due to help from Lawyer and time)</vt:lpstr>
      <vt:lpstr>Example</vt:lpstr>
      <vt:lpstr>Imagine the mind of a Reviewer: what may interest him/her?  this our challenge </vt:lpstr>
      <vt:lpstr>To Start With: Abstract, Introduction and Conclusion  extremely important   </vt:lpstr>
      <vt:lpstr>Introduction (Section – I of a Paper) </vt:lpstr>
      <vt:lpstr>Proposed Idea (Section – II)  </vt:lpstr>
      <vt:lpstr>Analytical Model and Simulation (Section –III) </vt:lpstr>
      <vt:lpstr>Results and Discussion (Section – IV)</vt:lpstr>
      <vt:lpstr>Conclusion (Section – V) </vt:lpstr>
      <vt:lpstr>Some Important Points </vt:lpstr>
      <vt:lpstr>Thanks for Patience To Write a Technical Paper/Patent!    Always think that, you can do it as you have all qualities to be a scientist/good-engineer in your present assignment;   be humble to learn and follow the steps as mentioned in slides (it is well tested in Labs and Class-rooms).   After submission of a paper/patent  DONOT stop!   - Literature survey and Thinking of new problem/idea is a continuous process  Human brain is sharp and loves innovation because it is a new creation!  </vt:lpstr>
      <vt:lpstr>Summary: 6 Important Points</vt:lpstr>
      <vt:lpstr>Thank You!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Technical Paper</dc:title>
  <dc:creator>DAS</dc:creator>
  <cp:lastModifiedBy>DAS</cp:lastModifiedBy>
  <cp:revision>157</cp:revision>
  <dcterms:created xsi:type="dcterms:W3CDTF">2017-06-21T02:51:58Z</dcterms:created>
  <dcterms:modified xsi:type="dcterms:W3CDTF">2019-10-31T01:14:35Z</dcterms:modified>
</cp:coreProperties>
</file>