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80" r:id="rId5"/>
    <p:sldId id="281"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3" r:id="rId19"/>
    <p:sldId id="272" r:id="rId20"/>
    <p:sldId id="274" r:id="rId21"/>
    <p:sldId id="275" r:id="rId22"/>
    <p:sldId id="276" r:id="rId23"/>
    <p:sldId id="278" r:id="rId24"/>
    <p:sldId id="282" r:id="rId25"/>
    <p:sldId id="277" r:id="rId26"/>
    <p:sldId id="279"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5ACE7-02F0-4E78-AFD2-B382FA5D296F}" v="902" dt="2020-01-04T01:02:02.497"/>
    <p1510:client id="{6B9F6C43-4F6E-47B5-99C8-A803B94B2770}" v="6" dt="2019-12-23T14:37:28.747"/>
    <p1510:client id="{7A47C8D4-8029-4D68-893C-CD6EC621E3BD}" v="342" dt="2020-01-02T17:07:32.176"/>
    <p1510:client id="{7BCEFE1F-4012-4DC1-9B48-EFEA0D665410}" v="82" dt="2019-12-23T16:26:12.381"/>
    <p1510:client id="{9E96B52F-12A0-4CFC-8471-3A35B89C2290}" v="1749" dt="2020-01-03T08:09:28.206"/>
    <p1510:client id="{A7527F4D-C5EC-4430-9C8F-07B88F69F0F8}" v="140" dt="2019-12-21T17:37:36.570"/>
    <p1510:client id="{AE5BA8D1-CACD-4665-9C88-1864A6CE9D29}" v="573" dt="2020-01-03T07:43:39.357"/>
    <p1510:client id="{B3BBF8BB-0C39-4D7E-90E8-60EC382FA48E}" v="2" dt="2019-12-31T11:33:10.537"/>
    <p1510:client id="{CFDC2BB9-2C70-48CA-BD0A-CE3309A56737}" v="1335" dt="2020-01-02T18:51:05.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A96C0AF-EDFE-4F8B-912F-D5902821C1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B6367B2-FC1D-4436-91DA-18C3AFA9AE1F}">
      <dgm:prSet/>
      <dgm:spPr/>
      <dgm:t>
        <a:bodyPr/>
        <a:lstStyle/>
        <a:p>
          <a:r>
            <a:rPr lang="en-US"/>
            <a:t>Message Passing Interface is a framework that creates an environment for parallel programming by providing libraries in C/C++ Programming</a:t>
          </a:r>
        </a:p>
      </dgm:t>
    </dgm:pt>
    <dgm:pt modelId="{94CBDE45-459C-464A-9F68-AF05024EBF1D}" type="parTrans" cxnId="{2C84D36C-FA46-4642-B02C-7D5ADF46B2F2}">
      <dgm:prSet/>
      <dgm:spPr/>
      <dgm:t>
        <a:bodyPr/>
        <a:lstStyle/>
        <a:p>
          <a:endParaRPr lang="en-US"/>
        </a:p>
      </dgm:t>
    </dgm:pt>
    <dgm:pt modelId="{F8D0BBE7-2E4A-47B4-A801-95694B64370D}" type="sibTrans" cxnId="{2C84D36C-FA46-4642-B02C-7D5ADF46B2F2}">
      <dgm:prSet/>
      <dgm:spPr/>
      <dgm:t>
        <a:bodyPr/>
        <a:lstStyle/>
        <a:p>
          <a:endParaRPr lang="en-US"/>
        </a:p>
      </dgm:t>
    </dgm:pt>
    <dgm:pt modelId="{CEEAB77B-1505-4A50-893A-D7010132D3F2}">
      <dgm:prSet/>
      <dgm:spPr/>
      <dgm:t>
        <a:bodyPr/>
        <a:lstStyle/>
        <a:p>
          <a:r>
            <a:rPr lang="en-US"/>
            <a:t>MPI gives a large set of inter-process communication.</a:t>
          </a:r>
        </a:p>
      </dgm:t>
    </dgm:pt>
    <dgm:pt modelId="{D91D07BD-717A-4EB7-8952-FF7CEF34E527}" type="parTrans" cxnId="{5217DAC8-5794-4222-B797-079633D9581D}">
      <dgm:prSet/>
      <dgm:spPr/>
      <dgm:t>
        <a:bodyPr/>
        <a:lstStyle/>
        <a:p>
          <a:endParaRPr lang="en-US"/>
        </a:p>
      </dgm:t>
    </dgm:pt>
    <dgm:pt modelId="{018B60AD-78D7-49AE-AFE4-7239FE670638}" type="sibTrans" cxnId="{5217DAC8-5794-4222-B797-079633D9581D}">
      <dgm:prSet/>
      <dgm:spPr/>
      <dgm:t>
        <a:bodyPr/>
        <a:lstStyle/>
        <a:p>
          <a:endParaRPr lang="en-US"/>
        </a:p>
      </dgm:t>
    </dgm:pt>
    <dgm:pt modelId="{782CE532-F4C2-4C86-BE2B-E9D6A5D8A448}">
      <dgm:prSet/>
      <dgm:spPr/>
      <dgm:t>
        <a:bodyPr/>
        <a:lstStyle/>
        <a:p>
          <a:r>
            <a:rPr lang="en-US"/>
            <a:t>MPI gives a standard interface to the programmers that allow them to write parallel applications that are supported across various platforms</a:t>
          </a:r>
        </a:p>
      </dgm:t>
    </dgm:pt>
    <dgm:pt modelId="{9F099C6D-C306-4D82-BA39-9744B871A3D7}" type="parTrans" cxnId="{10A93726-144D-4B13-A753-F39B9EC14E53}">
      <dgm:prSet/>
      <dgm:spPr/>
      <dgm:t>
        <a:bodyPr/>
        <a:lstStyle/>
        <a:p>
          <a:endParaRPr lang="en-US"/>
        </a:p>
      </dgm:t>
    </dgm:pt>
    <dgm:pt modelId="{C19A83D7-8507-4965-801B-B1813FD58AA2}" type="sibTrans" cxnId="{10A93726-144D-4B13-A753-F39B9EC14E53}">
      <dgm:prSet/>
      <dgm:spPr/>
      <dgm:t>
        <a:bodyPr/>
        <a:lstStyle/>
        <a:p>
          <a:endParaRPr lang="en-US"/>
        </a:p>
      </dgm:t>
    </dgm:pt>
    <dgm:pt modelId="{5EF9EE1A-F301-46E2-BCA7-BC9F916D610A}" type="pres">
      <dgm:prSet presAssocID="{4A96C0AF-EDFE-4F8B-912F-D5902821C1C5}" presName="root" presStyleCnt="0">
        <dgm:presLayoutVars>
          <dgm:dir/>
          <dgm:resizeHandles val="exact"/>
        </dgm:presLayoutVars>
      </dgm:prSet>
      <dgm:spPr/>
    </dgm:pt>
    <dgm:pt modelId="{84FDCEE8-A4FE-4D8C-A40C-99D45D901774}" type="pres">
      <dgm:prSet presAssocID="{5B6367B2-FC1D-4436-91DA-18C3AFA9AE1F}" presName="compNode" presStyleCnt="0"/>
      <dgm:spPr/>
    </dgm:pt>
    <dgm:pt modelId="{5E6D4EB2-7C14-4B83-BAEA-C0AB4455AA7D}" type="pres">
      <dgm:prSet presAssocID="{5B6367B2-FC1D-4436-91DA-18C3AFA9AE1F}" presName="bgRect" presStyleLbl="bgShp" presStyleIdx="0" presStyleCnt="3"/>
      <dgm:spPr/>
    </dgm:pt>
    <dgm:pt modelId="{9D1CD9CE-A8F2-4275-82E2-AC0B7076D980}" type="pres">
      <dgm:prSet presAssocID="{5B6367B2-FC1D-4436-91DA-18C3AFA9AE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ED8885A-1757-4C42-9295-BD8D269C735C}" type="pres">
      <dgm:prSet presAssocID="{5B6367B2-FC1D-4436-91DA-18C3AFA9AE1F}" presName="spaceRect" presStyleCnt="0"/>
      <dgm:spPr/>
    </dgm:pt>
    <dgm:pt modelId="{3ED8A771-F428-433C-96ED-F3A7000EE932}" type="pres">
      <dgm:prSet presAssocID="{5B6367B2-FC1D-4436-91DA-18C3AFA9AE1F}" presName="parTx" presStyleLbl="revTx" presStyleIdx="0" presStyleCnt="3">
        <dgm:presLayoutVars>
          <dgm:chMax val="0"/>
          <dgm:chPref val="0"/>
        </dgm:presLayoutVars>
      </dgm:prSet>
      <dgm:spPr/>
    </dgm:pt>
    <dgm:pt modelId="{F85C4848-E98C-4971-BA92-98C7270FF256}" type="pres">
      <dgm:prSet presAssocID="{F8D0BBE7-2E4A-47B4-A801-95694B64370D}" presName="sibTrans" presStyleCnt="0"/>
      <dgm:spPr/>
    </dgm:pt>
    <dgm:pt modelId="{161BFF49-31D9-463A-A99B-2D2226827B06}" type="pres">
      <dgm:prSet presAssocID="{CEEAB77B-1505-4A50-893A-D7010132D3F2}" presName="compNode" presStyleCnt="0"/>
      <dgm:spPr/>
    </dgm:pt>
    <dgm:pt modelId="{5CAC8690-708B-4100-80ED-A1C5943D6853}" type="pres">
      <dgm:prSet presAssocID="{CEEAB77B-1505-4A50-893A-D7010132D3F2}" presName="bgRect" presStyleLbl="bgShp" presStyleIdx="1" presStyleCnt="3"/>
      <dgm:spPr/>
    </dgm:pt>
    <dgm:pt modelId="{88CEB442-4749-48FC-BB5C-5EF1A745837B}" type="pres">
      <dgm:prSet presAssocID="{CEEAB77B-1505-4A50-893A-D7010132D3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55BDC19-2E26-4524-B4B0-A5F0176646EA}" type="pres">
      <dgm:prSet presAssocID="{CEEAB77B-1505-4A50-893A-D7010132D3F2}" presName="spaceRect" presStyleCnt="0"/>
      <dgm:spPr/>
    </dgm:pt>
    <dgm:pt modelId="{F2A5128C-9190-4682-845D-275896FAF46B}" type="pres">
      <dgm:prSet presAssocID="{CEEAB77B-1505-4A50-893A-D7010132D3F2}" presName="parTx" presStyleLbl="revTx" presStyleIdx="1" presStyleCnt="3">
        <dgm:presLayoutVars>
          <dgm:chMax val="0"/>
          <dgm:chPref val="0"/>
        </dgm:presLayoutVars>
      </dgm:prSet>
      <dgm:spPr/>
    </dgm:pt>
    <dgm:pt modelId="{CDF6E737-C7EC-4113-9DF6-0616289BCD3E}" type="pres">
      <dgm:prSet presAssocID="{018B60AD-78D7-49AE-AFE4-7239FE670638}" presName="sibTrans" presStyleCnt="0"/>
      <dgm:spPr/>
    </dgm:pt>
    <dgm:pt modelId="{7F7C4048-B6B4-48F3-847F-95B3F738CA72}" type="pres">
      <dgm:prSet presAssocID="{782CE532-F4C2-4C86-BE2B-E9D6A5D8A448}" presName="compNode" presStyleCnt="0"/>
      <dgm:spPr/>
    </dgm:pt>
    <dgm:pt modelId="{33FCFB2C-81AD-4D60-B078-A8350FECB48C}" type="pres">
      <dgm:prSet presAssocID="{782CE532-F4C2-4C86-BE2B-E9D6A5D8A448}" presName="bgRect" presStyleLbl="bgShp" presStyleIdx="2" presStyleCnt="3"/>
      <dgm:spPr/>
    </dgm:pt>
    <dgm:pt modelId="{9C6D2BD4-AE58-49F1-B528-63FEA043AA37}" type="pres">
      <dgm:prSet presAssocID="{782CE532-F4C2-4C86-BE2B-E9D6A5D8A4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3712CF5-C493-46BF-A20A-D69F47750EF8}" type="pres">
      <dgm:prSet presAssocID="{782CE532-F4C2-4C86-BE2B-E9D6A5D8A448}" presName="spaceRect" presStyleCnt="0"/>
      <dgm:spPr/>
    </dgm:pt>
    <dgm:pt modelId="{39F6C91F-3ABA-49E2-AA9F-7686660D64B4}" type="pres">
      <dgm:prSet presAssocID="{782CE532-F4C2-4C86-BE2B-E9D6A5D8A448}" presName="parTx" presStyleLbl="revTx" presStyleIdx="2" presStyleCnt="3">
        <dgm:presLayoutVars>
          <dgm:chMax val="0"/>
          <dgm:chPref val="0"/>
        </dgm:presLayoutVars>
      </dgm:prSet>
      <dgm:spPr/>
    </dgm:pt>
  </dgm:ptLst>
  <dgm:cxnLst>
    <dgm:cxn modelId="{10A93726-144D-4B13-A753-F39B9EC14E53}" srcId="{4A96C0AF-EDFE-4F8B-912F-D5902821C1C5}" destId="{782CE532-F4C2-4C86-BE2B-E9D6A5D8A448}" srcOrd="2" destOrd="0" parTransId="{9F099C6D-C306-4D82-BA39-9744B871A3D7}" sibTransId="{C19A83D7-8507-4965-801B-B1813FD58AA2}"/>
    <dgm:cxn modelId="{2C84D36C-FA46-4642-B02C-7D5ADF46B2F2}" srcId="{4A96C0AF-EDFE-4F8B-912F-D5902821C1C5}" destId="{5B6367B2-FC1D-4436-91DA-18C3AFA9AE1F}" srcOrd="0" destOrd="0" parTransId="{94CBDE45-459C-464A-9F68-AF05024EBF1D}" sibTransId="{F8D0BBE7-2E4A-47B4-A801-95694B64370D}"/>
    <dgm:cxn modelId="{21F3D881-DFA5-4B8F-925A-4215930FCB19}" type="presOf" srcId="{4A96C0AF-EDFE-4F8B-912F-D5902821C1C5}" destId="{5EF9EE1A-F301-46E2-BCA7-BC9F916D610A}" srcOrd="0" destOrd="0" presId="urn:microsoft.com/office/officeart/2018/2/layout/IconVerticalSolidList"/>
    <dgm:cxn modelId="{04FAB595-F04B-49CA-A618-4C75E05E8A9C}" type="presOf" srcId="{CEEAB77B-1505-4A50-893A-D7010132D3F2}" destId="{F2A5128C-9190-4682-845D-275896FAF46B}" srcOrd="0" destOrd="0" presId="urn:microsoft.com/office/officeart/2018/2/layout/IconVerticalSolidList"/>
    <dgm:cxn modelId="{6A2DA8C2-B83A-4015-9CAD-FF7AA990FAC9}" type="presOf" srcId="{782CE532-F4C2-4C86-BE2B-E9D6A5D8A448}" destId="{39F6C91F-3ABA-49E2-AA9F-7686660D64B4}" srcOrd="0" destOrd="0" presId="urn:microsoft.com/office/officeart/2018/2/layout/IconVerticalSolidList"/>
    <dgm:cxn modelId="{5217DAC8-5794-4222-B797-079633D9581D}" srcId="{4A96C0AF-EDFE-4F8B-912F-D5902821C1C5}" destId="{CEEAB77B-1505-4A50-893A-D7010132D3F2}" srcOrd="1" destOrd="0" parTransId="{D91D07BD-717A-4EB7-8952-FF7CEF34E527}" sibTransId="{018B60AD-78D7-49AE-AFE4-7239FE670638}"/>
    <dgm:cxn modelId="{7F79CFEB-6221-4BAE-BA7C-95E8D64EC7BC}" type="presOf" srcId="{5B6367B2-FC1D-4436-91DA-18C3AFA9AE1F}" destId="{3ED8A771-F428-433C-96ED-F3A7000EE932}" srcOrd="0" destOrd="0" presId="urn:microsoft.com/office/officeart/2018/2/layout/IconVerticalSolidList"/>
    <dgm:cxn modelId="{150F74E5-9E45-4B45-9EC9-D69B345605C3}" type="presParOf" srcId="{5EF9EE1A-F301-46E2-BCA7-BC9F916D610A}" destId="{84FDCEE8-A4FE-4D8C-A40C-99D45D901774}" srcOrd="0" destOrd="0" presId="urn:microsoft.com/office/officeart/2018/2/layout/IconVerticalSolidList"/>
    <dgm:cxn modelId="{3D1D12A6-F950-4058-B886-10957D7969A1}" type="presParOf" srcId="{84FDCEE8-A4FE-4D8C-A40C-99D45D901774}" destId="{5E6D4EB2-7C14-4B83-BAEA-C0AB4455AA7D}" srcOrd="0" destOrd="0" presId="urn:microsoft.com/office/officeart/2018/2/layout/IconVerticalSolidList"/>
    <dgm:cxn modelId="{9CDCCCAA-FB4D-49BF-8D67-8B04339A6B26}" type="presParOf" srcId="{84FDCEE8-A4FE-4D8C-A40C-99D45D901774}" destId="{9D1CD9CE-A8F2-4275-82E2-AC0B7076D980}" srcOrd="1" destOrd="0" presId="urn:microsoft.com/office/officeart/2018/2/layout/IconVerticalSolidList"/>
    <dgm:cxn modelId="{29243D9B-EB90-4D1D-87A9-B31BC1D21A6E}" type="presParOf" srcId="{84FDCEE8-A4FE-4D8C-A40C-99D45D901774}" destId="{9ED8885A-1757-4C42-9295-BD8D269C735C}" srcOrd="2" destOrd="0" presId="urn:microsoft.com/office/officeart/2018/2/layout/IconVerticalSolidList"/>
    <dgm:cxn modelId="{8B115134-67C9-4451-9368-194D5B0BDCFD}" type="presParOf" srcId="{84FDCEE8-A4FE-4D8C-A40C-99D45D901774}" destId="{3ED8A771-F428-433C-96ED-F3A7000EE932}" srcOrd="3" destOrd="0" presId="urn:microsoft.com/office/officeart/2018/2/layout/IconVerticalSolidList"/>
    <dgm:cxn modelId="{A9041AEE-1ECD-416F-838E-BAC0F8DDC91F}" type="presParOf" srcId="{5EF9EE1A-F301-46E2-BCA7-BC9F916D610A}" destId="{F85C4848-E98C-4971-BA92-98C7270FF256}" srcOrd="1" destOrd="0" presId="urn:microsoft.com/office/officeart/2018/2/layout/IconVerticalSolidList"/>
    <dgm:cxn modelId="{842759E0-E5E3-4309-8A87-13BC03AFA8F5}" type="presParOf" srcId="{5EF9EE1A-F301-46E2-BCA7-BC9F916D610A}" destId="{161BFF49-31D9-463A-A99B-2D2226827B06}" srcOrd="2" destOrd="0" presId="urn:microsoft.com/office/officeart/2018/2/layout/IconVerticalSolidList"/>
    <dgm:cxn modelId="{51A5093D-1AAB-4497-9686-BCA92FE30D14}" type="presParOf" srcId="{161BFF49-31D9-463A-A99B-2D2226827B06}" destId="{5CAC8690-708B-4100-80ED-A1C5943D6853}" srcOrd="0" destOrd="0" presId="urn:microsoft.com/office/officeart/2018/2/layout/IconVerticalSolidList"/>
    <dgm:cxn modelId="{0146D176-B701-4F6E-B772-3150F6C7F203}" type="presParOf" srcId="{161BFF49-31D9-463A-A99B-2D2226827B06}" destId="{88CEB442-4749-48FC-BB5C-5EF1A745837B}" srcOrd="1" destOrd="0" presId="urn:microsoft.com/office/officeart/2018/2/layout/IconVerticalSolidList"/>
    <dgm:cxn modelId="{F2DBD50D-79FA-49C4-9934-3A0881C170DE}" type="presParOf" srcId="{161BFF49-31D9-463A-A99B-2D2226827B06}" destId="{155BDC19-2E26-4524-B4B0-A5F0176646EA}" srcOrd="2" destOrd="0" presId="urn:microsoft.com/office/officeart/2018/2/layout/IconVerticalSolidList"/>
    <dgm:cxn modelId="{2EF3937E-DDAF-4CE2-B72C-C2957BB79CCE}" type="presParOf" srcId="{161BFF49-31D9-463A-A99B-2D2226827B06}" destId="{F2A5128C-9190-4682-845D-275896FAF46B}" srcOrd="3" destOrd="0" presId="urn:microsoft.com/office/officeart/2018/2/layout/IconVerticalSolidList"/>
    <dgm:cxn modelId="{D2B000AD-DB89-43CF-BF40-7682D95A8FF4}" type="presParOf" srcId="{5EF9EE1A-F301-46E2-BCA7-BC9F916D610A}" destId="{CDF6E737-C7EC-4113-9DF6-0616289BCD3E}" srcOrd="3" destOrd="0" presId="urn:microsoft.com/office/officeart/2018/2/layout/IconVerticalSolidList"/>
    <dgm:cxn modelId="{41A16865-7352-4DBD-921E-4A8D7484D98D}" type="presParOf" srcId="{5EF9EE1A-F301-46E2-BCA7-BC9F916D610A}" destId="{7F7C4048-B6B4-48F3-847F-95B3F738CA72}" srcOrd="4" destOrd="0" presId="urn:microsoft.com/office/officeart/2018/2/layout/IconVerticalSolidList"/>
    <dgm:cxn modelId="{901147CE-600B-4904-8733-607C3D629693}" type="presParOf" srcId="{7F7C4048-B6B4-48F3-847F-95B3F738CA72}" destId="{33FCFB2C-81AD-4D60-B078-A8350FECB48C}" srcOrd="0" destOrd="0" presId="urn:microsoft.com/office/officeart/2018/2/layout/IconVerticalSolidList"/>
    <dgm:cxn modelId="{73B9D36D-A525-4616-9899-70AC414D0340}" type="presParOf" srcId="{7F7C4048-B6B4-48F3-847F-95B3F738CA72}" destId="{9C6D2BD4-AE58-49F1-B528-63FEA043AA37}" srcOrd="1" destOrd="0" presId="urn:microsoft.com/office/officeart/2018/2/layout/IconVerticalSolidList"/>
    <dgm:cxn modelId="{2382E75A-EB96-4AC8-8820-79700A95F78C}" type="presParOf" srcId="{7F7C4048-B6B4-48F3-847F-95B3F738CA72}" destId="{03712CF5-C493-46BF-A20A-D69F47750EF8}" srcOrd="2" destOrd="0" presId="urn:microsoft.com/office/officeart/2018/2/layout/IconVerticalSolidList"/>
    <dgm:cxn modelId="{A6B13E78-BBBF-44E9-8B11-EFEFE98A232C}" type="presParOf" srcId="{7F7C4048-B6B4-48F3-847F-95B3F738CA72}" destId="{39F6C91F-3ABA-49E2-AA9F-7686660D64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4EB2-7C14-4B83-BAEA-C0AB4455AA7D}">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CD9CE-A8F2-4275-82E2-AC0B7076D98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8A771-F428-433C-96ED-F3A7000EE932}">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en-US" sz="1900" kern="1200"/>
            <a:t>Message Passing Interface is a framework that creates an environment for parallel programming by providing libraries in C/C++ Programming</a:t>
          </a:r>
        </a:p>
      </dsp:txBody>
      <dsp:txXfrm>
        <a:off x="1941716" y="718"/>
        <a:ext cx="4571887" cy="1681139"/>
      </dsp:txXfrm>
    </dsp:sp>
    <dsp:sp modelId="{5CAC8690-708B-4100-80ED-A1C5943D6853}">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EB442-4749-48FC-BB5C-5EF1A745837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5128C-9190-4682-845D-275896FAF46B}">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en-US" sz="1900" kern="1200"/>
            <a:t>MPI gives a large set of inter-process communication.</a:t>
          </a:r>
        </a:p>
      </dsp:txBody>
      <dsp:txXfrm>
        <a:off x="1941716" y="2102143"/>
        <a:ext cx="4571887" cy="1681139"/>
      </dsp:txXfrm>
    </dsp:sp>
    <dsp:sp modelId="{33FCFB2C-81AD-4D60-B078-A8350FECB48C}">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D2BD4-AE58-49F1-B528-63FEA043AA3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6C91F-3ABA-49E2-AA9F-7686660D64B4}">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en-US" sz="1900" kern="1200"/>
            <a:t>MPI gives a standard interface to the programmers that allow them to write parallel applications that are supported across various platforms</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54657-27FC-4C69-A76D-92245E679B71}" type="datetimeFigureOut">
              <a:rPr lang="en-US"/>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37F58-74D4-4072-B19D-0235C2C78C41}" type="slidenum">
              <a:rPr lang="en-US"/>
              <a:t>‹#›</a:t>
            </a:fld>
            <a:endParaRPr lang="en-US"/>
          </a:p>
        </p:txBody>
      </p:sp>
    </p:spTree>
    <p:extLst>
      <p:ext uri="{BB962C8B-B14F-4D97-AF65-F5344CB8AC3E}">
        <p14:creationId xmlns:p14="http://schemas.microsoft.com/office/powerpoint/2010/main" val="182371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Proposed execution Model of using the Cut Short Algorithm using the MPI Model we achieve the parallelism by using the MPI framework API </a:t>
            </a:r>
            <a:r>
              <a:rPr lang="en-US" dirty="0" err="1">
                <a:cs typeface="Calibri"/>
              </a:rPr>
              <a:t>MPI_Scatter</a:t>
            </a:r>
            <a:r>
              <a:rPr lang="en-US" dirty="0">
                <a:cs typeface="Calibri"/>
              </a:rPr>
              <a:t> and </a:t>
            </a:r>
            <a:r>
              <a:rPr lang="en-US" dirty="0" err="1">
                <a:cs typeface="Calibri"/>
              </a:rPr>
              <a:t>MPI_Reduce</a:t>
            </a:r>
            <a:r>
              <a:rPr lang="en-US" dirty="0">
                <a:cs typeface="Calibri"/>
              </a:rPr>
              <a:t> to achieve parallelism where the </a:t>
            </a:r>
            <a:r>
              <a:rPr lang="en-US" dirty="0" err="1">
                <a:cs typeface="Calibri"/>
              </a:rPr>
              <a:t>the</a:t>
            </a:r>
            <a:r>
              <a:rPr lang="en-US" dirty="0">
                <a:cs typeface="Calibri"/>
              </a:rPr>
              <a:t> total input data is split into sub arrays of equal size  which is computed by each process in parallel allowing to achieve speedup in execution time  as compared to its sequential execution .  </a:t>
            </a:r>
          </a:p>
          <a:p>
            <a:endParaRPr lang="en-US" dirty="0">
              <a:cs typeface="Calibri"/>
            </a:endParaRPr>
          </a:p>
        </p:txBody>
      </p:sp>
      <p:sp>
        <p:nvSpPr>
          <p:cNvPr id="4" name="Slide Number Placeholder 3"/>
          <p:cNvSpPr>
            <a:spLocks noGrp="1"/>
          </p:cNvSpPr>
          <p:nvPr>
            <p:ph type="sldNum" sz="quarter" idx="5"/>
          </p:nvPr>
        </p:nvSpPr>
        <p:spPr/>
        <p:txBody>
          <a:bodyPr/>
          <a:lstStyle/>
          <a:p>
            <a:fld id="{CF537F58-74D4-4072-B19D-0235C2C78C41}" type="slidenum">
              <a:rPr lang="en-US"/>
              <a:t>14</a:t>
            </a:fld>
            <a:endParaRPr lang="en-US"/>
          </a:p>
        </p:txBody>
      </p:sp>
    </p:spTree>
    <p:extLst>
      <p:ext uri="{BB962C8B-B14F-4D97-AF65-F5344CB8AC3E}">
        <p14:creationId xmlns:p14="http://schemas.microsoft.com/office/powerpoint/2010/main" val="53390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citeseerx.ist.psu.edu/viewdoc/summary?doi=10.1.1.60.375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ea typeface="+mj-lt"/>
                <a:cs typeface="+mj-lt"/>
              </a:rPr>
              <a:t>Comparison of CutShort: A Hybrid Sorting Technique using MPI and CUDA</a:t>
            </a:r>
            <a:endParaRPr lang="en-US" dirty="0"/>
          </a:p>
          <a:p>
            <a:endParaRPr lang="en-US" dirty="0">
              <a:cs typeface="Calibri Light"/>
            </a:endParaRPr>
          </a:p>
        </p:txBody>
      </p:sp>
      <p:sp>
        <p:nvSpPr>
          <p:cNvPr id="3" name="Subtitle 2"/>
          <p:cNvSpPr>
            <a:spLocks noGrp="1"/>
          </p:cNvSpPr>
          <p:nvPr>
            <p:ph type="subTitle" idx="1"/>
          </p:nvPr>
        </p:nvSpPr>
        <p:spPr>
          <a:xfrm>
            <a:off x="1524000" y="3602038"/>
            <a:ext cx="9144000" cy="2964101"/>
          </a:xfrm>
        </p:spPr>
        <p:txBody>
          <a:bodyPr vert="horz" lIns="91440" tIns="45720" rIns="91440" bIns="45720" rtlCol="0" anchor="t">
            <a:normAutofit/>
          </a:bodyPr>
          <a:lstStyle/>
          <a:p>
            <a:r>
              <a:rPr lang="en-US" sz="2800" dirty="0">
                <a:ea typeface="+mn-lt"/>
                <a:cs typeface="+mn-lt"/>
              </a:rPr>
              <a:t>Harshit Yadav, Shraddha Naik, </a:t>
            </a:r>
            <a:r>
              <a:rPr lang="en-US" sz="2800" dirty="0" err="1">
                <a:ea typeface="+mn-lt"/>
                <a:cs typeface="+mn-lt"/>
              </a:rPr>
              <a:t>Ashwath</a:t>
            </a:r>
            <a:r>
              <a:rPr lang="en-US" sz="2800" dirty="0">
                <a:ea typeface="+mn-lt"/>
                <a:cs typeface="+mn-lt"/>
              </a:rPr>
              <a:t> Rao B, Shwetha Rai and Gopalakrishna Kini N </a:t>
            </a:r>
            <a:endParaRPr lang="en-US" sz="2800"/>
          </a:p>
          <a:p>
            <a:endParaRPr lang="en-US" dirty="0">
              <a:cs typeface="Calibri"/>
            </a:endParaRPr>
          </a:p>
          <a:p>
            <a:r>
              <a:rPr lang="en-US" sz="2000" dirty="0">
                <a:ea typeface="+mn-lt"/>
                <a:cs typeface="+mn-lt"/>
              </a:rPr>
              <a:t>Department of Computer Science and Engineering,</a:t>
            </a:r>
            <a:br>
              <a:rPr lang="en-US" sz="2000" dirty="0">
                <a:ea typeface="+mn-lt"/>
                <a:cs typeface="+mn-lt"/>
              </a:rPr>
            </a:br>
            <a:r>
              <a:rPr lang="en-US" sz="2000" dirty="0">
                <a:ea typeface="+mn-lt"/>
                <a:cs typeface="+mn-lt"/>
              </a:rPr>
              <a:t>Manipal Institute of Technology,</a:t>
            </a:r>
            <a:br>
              <a:rPr lang="en-US" sz="2000" dirty="0">
                <a:ea typeface="+mn-lt"/>
                <a:cs typeface="+mn-lt"/>
              </a:rPr>
            </a:br>
            <a:r>
              <a:rPr lang="en-US" sz="2000" dirty="0">
                <a:ea typeface="+mn-lt"/>
                <a:cs typeface="+mn-lt"/>
              </a:rPr>
              <a:t>Manipal Academy of Higher Education,</a:t>
            </a:r>
            <a:br>
              <a:rPr lang="en-US" sz="2000" dirty="0">
                <a:ea typeface="+mn-lt"/>
                <a:cs typeface="+mn-lt"/>
              </a:rPr>
            </a:br>
            <a:r>
              <a:rPr lang="en-US" sz="2000" dirty="0">
                <a:ea typeface="+mn-lt"/>
                <a:cs typeface="+mn-lt"/>
              </a:rPr>
              <a:t>Manipal, Karnataka, India, 576104</a:t>
            </a:r>
            <a:endParaRPr lang="en-US" dirty="0"/>
          </a:p>
          <a:p>
            <a:endParaRPr lang="en-US" dirty="0">
              <a:cs typeface="Calibri"/>
            </a:endParaRPr>
          </a:p>
          <a:p>
            <a:endParaRPr lang="en-US" dirty="0">
              <a:cs typeface="Calibri"/>
            </a:endParaRPr>
          </a:p>
        </p:txBody>
      </p:sp>
      <p:sp>
        <p:nvSpPr>
          <p:cNvPr id="5" name="Rectangle 4">
            <a:extLst>
              <a:ext uri="{FF2B5EF4-FFF2-40B4-BE49-F238E27FC236}">
                <a16:creationId xmlns:a16="http://schemas.microsoft.com/office/drawing/2014/main" id="{52E3125E-0B8E-426D-BA9F-202DC7E1241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EDBD4D-9692-4627-9923-792026C522FE}"/>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1/27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dirty="0">
                <a:ea typeface="+mj-lt"/>
                <a:cs typeface="+mj-lt"/>
              </a:rPr>
              <a:t>Rearranging</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dirty="0">
                <a:ea typeface="+mn-lt"/>
                <a:cs typeface="+mn-lt"/>
              </a:rPr>
              <a:t>In this step, the elements of array are rearranged according to the no of bit count values. Integers with same bit count are placed together one after the other in a sequential manner in an array</a:t>
            </a:r>
            <a:endParaRPr lang="en-US" dirty="0"/>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3793FD1-295B-4B9C-8ACD-C58D6DF17708}"/>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10/27 </a:t>
            </a:r>
          </a:p>
        </p:txBody>
      </p:sp>
      <p:sp>
        <p:nvSpPr>
          <p:cNvPr id="9" name="TextBox 8">
            <a:extLst>
              <a:ext uri="{FF2B5EF4-FFF2-40B4-BE49-F238E27FC236}">
                <a16:creationId xmlns:a16="http://schemas.microsoft.com/office/drawing/2014/main" id="{3F920093-918A-436D-88D2-526CE3855B20}"/>
              </a:ext>
            </a:extLst>
          </p:cNvPr>
          <p:cNvSpPr txBox="1"/>
          <p:nvPr/>
        </p:nvSpPr>
        <p:spPr>
          <a:xfrm>
            <a:off x="5330863" y="6039536"/>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7 </a:t>
            </a:r>
          </a:p>
        </p:txBody>
      </p:sp>
      <p:pic>
        <p:nvPicPr>
          <p:cNvPr id="10" name="Picture 10" descr="A picture containing drawing&#10;&#10;Description generated with very high confidence">
            <a:extLst>
              <a:ext uri="{FF2B5EF4-FFF2-40B4-BE49-F238E27FC236}">
                <a16:creationId xmlns:a16="http://schemas.microsoft.com/office/drawing/2014/main" id="{B22FE8E9-EB33-4778-9BDD-57F34BDDD6CF}"/>
              </a:ext>
            </a:extLst>
          </p:cNvPr>
          <p:cNvPicPr>
            <a:picLocks noChangeAspect="1"/>
          </p:cNvPicPr>
          <p:nvPr/>
        </p:nvPicPr>
        <p:blipFill>
          <a:blip r:embed="rId2"/>
          <a:stretch>
            <a:fillRect/>
          </a:stretch>
        </p:blipFill>
        <p:spPr>
          <a:xfrm>
            <a:off x="2299855" y="3316741"/>
            <a:ext cx="8321615" cy="613751"/>
          </a:xfrm>
          <a:prstGeom prst="rect">
            <a:avLst/>
          </a:prstGeom>
        </p:spPr>
      </p:pic>
      <p:pic>
        <p:nvPicPr>
          <p:cNvPr id="12" name="Picture 12" descr="A picture containing drawing, computer, table&#10;&#10;Description generated with very high confidence">
            <a:extLst>
              <a:ext uri="{FF2B5EF4-FFF2-40B4-BE49-F238E27FC236}">
                <a16:creationId xmlns:a16="http://schemas.microsoft.com/office/drawing/2014/main" id="{086D29CF-0801-4F3D-9413-369E08ACEB8F}"/>
              </a:ext>
            </a:extLst>
          </p:cNvPr>
          <p:cNvPicPr>
            <a:picLocks noChangeAspect="1"/>
          </p:cNvPicPr>
          <p:nvPr/>
        </p:nvPicPr>
        <p:blipFill>
          <a:blip r:embed="rId3"/>
          <a:stretch>
            <a:fillRect/>
          </a:stretch>
        </p:blipFill>
        <p:spPr>
          <a:xfrm>
            <a:off x="5671149" y="4144992"/>
            <a:ext cx="533400" cy="609600"/>
          </a:xfrm>
          <a:prstGeom prst="rect">
            <a:avLst/>
          </a:prstGeom>
        </p:spPr>
      </p:pic>
      <p:pic>
        <p:nvPicPr>
          <p:cNvPr id="14" name="Picture 14" descr="A close up of a sign&#10;&#10;Description generated with high confidence">
            <a:extLst>
              <a:ext uri="{FF2B5EF4-FFF2-40B4-BE49-F238E27FC236}">
                <a16:creationId xmlns:a16="http://schemas.microsoft.com/office/drawing/2014/main" id="{7DA3195B-EC68-41C8-A553-8C9F16E9376B}"/>
              </a:ext>
            </a:extLst>
          </p:cNvPr>
          <p:cNvPicPr>
            <a:picLocks noChangeAspect="1"/>
          </p:cNvPicPr>
          <p:nvPr/>
        </p:nvPicPr>
        <p:blipFill>
          <a:blip r:embed="rId4"/>
          <a:stretch>
            <a:fillRect/>
          </a:stretch>
        </p:blipFill>
        <p:spPr>
          <a:xfrm>
            <a:off x="1590136" y="5070633"/>
            <a:ext cx="9788105" cy="569867"/>
          </a:xfrm>
          <a:prstGeom prst="rect">
            <a:avLst/>
          </a:prstGeom>
        </p:spPr>
      </p:pic>
    </p:spTree>
    <p:extLst>
      <p:ext uri="{BB962C8B-B14F-4D97-AF65-F5344CB8AC3E}">
        <p14:creationId xmlns:p14="http://schemas.microsoft.com/office/powerpoint/2010/main" val="398385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dirty="0">
                <a:ea typeface="+mj-lt"/>
                <a:cs typeface="+mj-lt"/>
              </a:rPr>
              <a:t>Sub-Array Sorting</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dirty="0">
                <a:ea typeface="+mn-lt"/>
                <a:cs typeface="+mn-lt"/>
              </a:rPr>
              <a:t>Each of these sub arrays can be sorted using any sorting technique by using the </a:t>
            </a:r>
            <a:r>
              <a:rPr lang="en-US" dirty="0" err="1">
                <a:ea typeface="+mn-lt"/>
                <a:cs typeface="+mn-lt"/>
              </a:rPr>
              <a:t>Bitband</a:t>
            </a:r>
            <a:r>
              <a:rPr lang="en-US" dirty="0">
                <a:ea typeface="+mn-lt"/>
                <a:cs typeface="+mn-lt"/>
              </a:rPr>
              <a:t> array to define the different range of bits present in the Input Array. Merge Sort, Quick Sort or Insertion Sort can be used for sorting </a:t>
            </a: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DADAB2-D180-4167-83A7-4AB855940BE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11/27 </a:t>
            </a:r>
          </a:p>
        </p:txBody>
      </p:sp>
      <p:pic>
        <p:nvPicPr>
          <p:cNvPr id="6" name="Picture 7" descr="A close up of a sign&#10;&#10;Description generated with high confidence">
            <a:extLst>
              <a:ext uri="{FF2B5EF4-FFF2-40B4-BE49-F238E27FC236}">
                <a16:creationId xmlns:a16="http://schemas.microsoft.com/office/drawing/2014/main" id="{86667E52-E64F-4ACF-B28A-8E60C637C4A9}"/>
              </a:ext>
            </a:extLst>
          </p:cNvPr>
          <p:cNvPicPr>
            <a:picLocks noChangeAspect="1"/>
          </p:cNvPicPr>
          <p:nvPr/>
        </p:nvPicPr>
        <p:blipFill>
          <a:blip r:embed="rId2"/>
          <a:stretch>
            <a:fillRect/>
          </a:stretch>
        </p:blipFill>
        <p:spPr>
          <a:xfrm>
            <a:off x="1949570" y="3747916"/>
            <a:ext cx="8867954" cy="526734"/>
          </a:xfrm>
          <a:prstGeom prst="rect">
            <a:avLst/>
          </a:prstGeom>
        </p:spPr>
      </p:pic>
      <p:pic>
        <p:nvPicPr>
          <p:cNvPr id="9" name="Picture 9" descr="A picture containing drawing, computer, table&#10;&#10;Description generated with very high confidence">
            <a:extLst>
              <a:ext uri="{FF2B5EF4-FFF2-40B4-BE49-F238E27FC236}">
                <a16:creationId xmlns:a16="http://schemas.microsoft.com/office/drawing/2014/main" id="{6BFCFA58-2453-4827-992B-BF6602ED11B4}"/>
              </a:ext>
            </a:extLst>
          </p:cNvPr>
          <p:cNvPicPr>
            <a:picLocks noChangeAspect="1"/>
          </p:cNvPicPr>
          <p:nvPr/>
        </p:nvPicPr>
        <p:blipFill>
          <a:blip r:embed="rId3"/>
          <a:stretch>
            <a:fillRect/>
          </a:stretch>
        </p:blipFill>
        <p:spPr>
          <a:xfrm>
            <a:off x="5628017" y="4590691"/>
            <a:ext cx="533400" cy="609600"/>
          </a:xfrm>
          <a:prstGeom prst="rect">
            <a:avLst/>
          </a:prstGeom>
        </p:spPr>
      </p:pic>
      <p:pic>
        <p:nvPicPr>
          <p:cNvPr id="11" name="Picture 11" descr="A close up of a sign&#10;&#10;Description generated with high confidence">
            <a:extLst>
              <a:ext uri="{FF2B5EF4-FFF2-40B4-BE49-F238E27FC236}">
                <a16:creationId xmlns:a16="http://schemas.microsoft.com/office/drawing/2014/main" id="{DF89EB5B-1584-4B82-9699-F8536DDFF03A}"/>
              </a:ext>
            </a:extLst>
          </p:cNvPr>
          <p:cNvPicPr>
            <a:picLocks noChangeAspect="1"/>
          </p:cNvPicPr>
          <p:nvPr/>
        </p:nvPicPr>
        <p:blipFill>
          <a:blip r:embed="rId4"/>
          <a:stretch>
            <a:fillRect/>
          </a:stretch>
        </p:blipFill>
        <p:spPr>
          <a:xfrm>
            <a:off x="1475117" y="5357803"/>
            <a:ext cx="9687464" cy="671260"/>
          </a:xfrm>
          <a:prstGeom prst="rect">
            <a:avLst/>
          </a:prstGeom>
        </p:spPr>
      </p:pic>
    </p:spTree>
    <p:extLst>
      <p:ext uri="{BB962C8B-B14F-4D97-AF65-F5344CB8AC3E}">
        <p14:creationId xmlns:p14="http://schemas.microsoft.com/office/powerpoint/2010/main" val="409247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838200" y="963877"/>
            <a:ext cx="3494362" cy="4930246"/>
          </a:xfrm>
        </p:spPr>
        <p:txBody>
          <a:bodyPr>
            <a:normAutofit/>
          </a:bodyPr>
          <a:lstStyle/>
          <a:p>
            <a:pPr algn="r"/>
            <a:r>
              <a:rPr lang="en-US">
                <a:ea typeface="+mj-lt"/>
                <a:cs typeface="+mj-lt"/>
              </a:rPr>
              <a:t>Proposed Model</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4976031" y="2646027"/>
            <a:ext cx="6377769" cy="3248096"/>
          </a:xfrm>
        </p:spPr>
        <p:txBody>
          <a:bodyPr vert="horz" lIns="91440" tIns="45720" rIns="91440" bIns="45720" rtlCol="0" anchor="ctr">
            <a:normAutofit/>
          </a:bodyPr>
          <a:lstStyle/>
          <a:p>
            <a:endParaRPr lang="en-US" sz="2400">
              <a:ea typeface="+mn-lt"/>
              <a:cs typeface="+mn-lt"/>
            </a:endParaRPr>
          </a:p>
          <a:p>
            <a:pPr lvl="1"/>
            <a:r>
              <a:rPr lang="en-US">
                <a:ea typeface="+mn-lt"/>
                <a:cs typeface="+mn-lt"/>
              </a:rPr>
              <a:t>CutShort Algorithm with MPI</a:t>
            </a:r>
            <a:endParaRPr lang="en-US" dirty="0">
              <a:ea typeface="+mn-lt"/>
              <a:cs typeface="+mn-lt"/>
            </a:endParaRPr>
          </a:p>
          <a:p>
            <a:pPr lvl="1"/>
            <a:r>
              <a:rPr lang="en-US">
                <a:ea typeface="+mn-lt"/>
                <a:cs typeface="+mn-lt"/>
              </a:rPr>
              <a:t>CutShort Algorithm using CUDA</a:t>
            </a:r>
            <a:endParaRPr lang="en-US" dirty="0">
              <a:ea typeface="+mn-lt"/>
              <a:cs typeface="+mn-lt"/>
            </a:endParaRPr>
          </a:p>
          <a:p>
            <a:pPr lvl="1"/>
            <a:endParaRPr lang="en-US" dirty="0">
              <a:ea typeface="+mn-lt"/>
              <a:cs typeface="+mn-lt"/>
            </a:endParaRPr>
          </a:p>
          <a:p>
            <a:pPr lvl="1"/>
            <a:endParaRPr lang="en-US" dirty="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BA7C6C-E233-49BD-A392-574B87B99A13}"/>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12/27 </a:t>
            </a:r>
          </a:p>
        </p:txBody>
      </p:sp>
    </p:spTree>
    <p:extLst>
      <p:ext uri="{BB962C8B-B14F-4D97-AF65-F5344CB8AC3E}">
        <p14:creationId xmlns:p14="http://schemas.microsoft.com/office/powerpoint/2010/main" val="18941682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863029" y="1012004"/>
            <a:ext cx="3416158" cy="4795408"/>
          </a:xfrm>
        </p:spPr>
        <p:txBody>
          <a:bodyPr>
            <a:normAutofit/>
          </a:bodyPr>
          <a:lstStyle/>
          <a:p>
            <a:r>
              <a:rPr lang="en-US">
                <a:solidFill>
                  <a:srgbClr val="FFFFFF"/>
                </a:solidFill>
                <a:ea typeface="+mj-lt"/>
                <a:cs typeface="+mj-lt"/>
              </a:rPr>
              <a:t>Message Passing Interface (MPI) Architecture</a:t>
            </a: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4C70E89B-128B-47A8-946F-BADDF04113C2}"/>
              </a:ext>
            </a:extLst>
          </p:cNvPr>
          <p:cNvGraphicFramePr>
            <a:graphicFrameLocks noGrp="1"/>
          </p:cNvGraphicFramePr>
          <p:nvPr>
            <p:ph idx="1"/>
            <p:extLst>
              <p:ext uri="{D42A27DB-BD31-4B8C-83A1-F6EECF244321}">
                <p14:modId xmlns:p14="http://schemas.microsoft.com/office/powerpoint/2010/main" val="36615015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CB9A1B3A-6F2E-4D6B-A7D5-23B36BEF0F59}"/>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13/27 </a:t>
            </a:r>
          </a:p>
        </p:txBody>
      </p:sp>
    </p:spTree>
    <p:extLst>
      <p:ext uri="{BB962C8B-B14F-4D97-AF65-F5344CB8AC3E}">
        <p14:creationId xmlns:p14="http://schemas.microsoft.com/office/powerpoint/2010/main" val="365118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normAutofit/>
          </a:bodyPr>
          <a:lstStyle/>
          <a:p>
            <a:pPr algn="ctr"/>
            <a:r>
              <a:rPr lang="en-US" sz="3600">
                <a:ea typeface="+mj-lt"/>
                <a:cs typeface="+mj-lt"/>
              </a:rPr>
              <a:t>Proposed Parallel execution Model (CutShort Algorithm with MPI)</a:t>
            </a:r>
            <a:endParaRPr lang="en-US" sz="2800">
              <a:cs typeface="Calibri Light" panose="020F0302020204030204"/>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clock&#10;&#10;Description generated with very high confidence">
            <a:extLst>
              <a:ext uri="{FF2B5EF4-FFF2-40B4-BE49-F238E27FC236}">
                <a16:creationId xmlns:a16="http://schemas.microsoft.com/office/drawing/2014/main" id="{4CDA8638-E433-4C47-9926-D0B37EA7845B}"/>
              </a:ext>
            </a:extLst>
          </p:cNvPr>
          <p:cNvPicPr>
            <a:picLocks noChangeAspect="1"/>
          </p:cNvPicPr>
          <p:nvPr/>
        </p:nvPicPr>
        <p:blipFill>
          <a:blip r:embed="rId3"/>
          <a:stretch>
            <a:fillRect/>
          </a:stretch>
        </p:blipFill>
        <p:spPr>
          <a:xfrm>
            <a:off x="1475117" y="1932482"/>
            <a:ext cx="9256143" cy="3640018"/>
          </a:xfrm>
          <a:prstGeom prst="rect">
            <a:avLst/>
          </a:prstGeom>
        </p:spPr>
      </p:pic>
      <p:sp>
        <p:nvSpPr>
          <p:cNvPr id="5" name="TextBox 4">
            <a:extLst>
              <a:ext uri="{FF2B5EF4-FFF2-40B4-BE49-F238E27FC236}">
                <a16:creationId xmlns:a16="http://schemas.microsoft.com/office/drawing/2014/main" id="{DDBCDCEF-B482-4113-A603-6F1E55D4D0A8}"/>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14/27 </a:t>
            </a:r>
          </a:p>
        </p:txBody>
      </p:sp>
      <p:sp>
        <p:nvSpPr>
          <p:cNvPr id="9" name="TextBox 8">
            <a:extLst>
              <a:ext uri="{FF2B5EF4-FFF2-40B4-BE49-F238E27FC236}">
                <a16:creationId xmlns:a16="http://schemas.microsoft.com/office/drawing/2014/main" id="{1F9A94D0-F2FD-4313-9528-C4E4B37B629E}"/>
              </a:ext>
            </a:extLst>
          </p:cNvPr>
          <p:cNvSpPr txBox="1"/>
          <p:nvPr/>
        </p:nvSpPr>
        <p:spPr>
          <a:xfrm>
            <a:off x="4959927" y="5569528"/>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8 </a:t>
            </a:r>
          </a:p>
        </p:txBody>
      </p:sp>
    </p:spTree>
    <p:extLst>
      <p:ext uri="{BB962C8B-B14F-4D97-AF65-F5344CB8AC3E}">
        <p14:creationId xmlns:p14="http://schemas.microsoft.com/office/powerpoint/2010/main" val="353989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4965430" y="629268"/>
            <a:ext cx="6586491" cy="1286160"/>
          </a:xfrm>
        </p:spPr>
        <p:txBody>
          <a:bodyPr anchor="b">
            <a:normAutofit/>
          </a:bodyPr>
          <a:lstStyle/>
          <a:p>
            <a:r>
              <a:rPr lang="en-US" sz="4100">
                <a:ea typeface="+mj-lt"/>
                <a:cs typeface="+mj-lt"/>
              </a:rPr>
              <a:t>CUDA (Compute Unified Device Architecture) </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ea typeface="+mn-lt"/>
                <a:cs typeface="+mn-lt"/>
              </a:rPr>
              <a:t> CUDA is a parallel computing API Model created by Nvidia </a:t>
            </a:r>
            <a:endParaRPr lang="en-US" sz="2000">
              <a:cs typeface="Calibri"/>
            </a:endParaRPr>
          </a:p>
          <a:p>
            <a:r>
              <a:rPr lang="en-US" sz="2000">
                <a:ea typeface="+mn-lt"/>
                <a:cs typeface="+mn-lt"/>
              </a:rPr>
              <a:t> The CUDA platform is designed to work with programming languages such as C, C++ and FORTRAN. </a:t>
            </a:r>
          </a:p>
          <a:p>
            <a:r>
              <a:rPr lang="en-US" sz="2000">
                <a:ea typeface="+mn-lt"/>
                <a:cs typeface="+mn-lt"/>
              </a:rPr>
              <a:t>CUDA program consists of 1 or more phases that are executed on either CPU or a device such as GPU</a:t>
            </a:r>
          </a:p>
          <a:p>
            <a:r>
              <a:rPr lang="en-US" sz="2000">
                <a:ea typeface="+mn-lt"/>
                <a:cs typeface="+mn-lt"/>
              </a:rPr>
              <a:t> The phases that exhibit little or no parallelism are implemented on host code</a:t>
            </a:r>
            <a:endParaRPr lang="en-US" sz="2000">
              <a:cs typeface="Calibri"/>
            </a:endParaRPr>
          </a:p>
          <a:p>
            <a:r>
              <a:rPr lang="en-US" sz="2000">
                <a:ea typeface="+mn-lt"/>
                <a:cs typeface="+mn-lt"/>
              </a:rPr>
              <a:t> The phase that requires rich amount of parallelism is implemented on device code.</a:t>
            </a:r>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p:txBody>
      </p:sp>
      <p:pic>
        <p:nvPicPr>
          <p:cNvPr id="9" name="Picture 8">
            <a:extLst>
              <a:ext uri="{FF2B5EF4-FFF2-40B4-BE49-F238E27FC236}">
                <a16:creationId xmlns:a16="http://schemas.microsoft.com/office/drawing/2014/main" id="{C989E1F4-0D8F-48EA-8D89-B65B670802FD}"/>
              </a:ext>
            </a:extLst>
          </p:cNvPr>
          <p:cNvPicPr>
            <a:picLocks noChangeAspect="1"/>
          </p:cNvPicPr>
          <p:nvPr/>
        </p:nvPicPr>
        <p:blipFill rotWithShape="1">
          <a:blip r:embed="rId2"/>
          <a:srcRect l="33952" r="28026" b="-2"/>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5F0FE"/>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7AD316-3FA1-4211-9B85-03BAC28696C2}"/>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15/27 </a:t>
            </a:r>
          </a:p>
        </p:txBody>
      </p:sp>
    </p:spTree>
    <p:extLst>
      <p:ext uri="{BB962C8B-B14F-4D97-AF65-F5344CB8AC3E}">
        <p14:creationId xmlns:p14="http://schemas.microsoft.com/office/powerpoint/2010/main" val="199022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ea typeface="+mj-lt"/>
                <a:cs typeface="+mj-lt"/>
              </a:rPr>
              <a:t>Proposed Parallel execution Model (CutShort Algorithm with CUDA)</a:t>
            </a:r>
            <a:endParaRPr lang="en-US">
              <a:solidFill>
                <a:schemeClr val="accent1"/>
              </a:solidFill>
            </a:endParaRPr>
          </a:p>
        </p:txBody>
      </p:sp>
      <p:cxnSp>
        <p:nvCxnSpPr>
          <p:cNvPr id="15"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rPr>
              <a:t>We parallelize the sequential algorithm by sending the input array to the kernel where each thread process the Bitcount function(Initial step of CutShort Algorithm).</a:t>
            </a:r>
          </a:p>
          <a:p>
            <a:r>
              <a:rPr lang="en-US" sz="2400">
                <a:ea typeface="+mn-lt"/>
                <a:cs typeface="+mn-lt"/>
              </a:rPr>
              <a:t> Result is stored in separate bitmap array in global memory which is shared among all the kernel </a:t>
            </a:r>
          </a:p>
          <a:p>
            <a:r>
              <a:rPr lang="en-US" sz="2400">
                <a:ea typeface="+mn-lt"/>
                <a:cs typeface="+mn-lt"/>
              </a:rPr>
              <a:t> Bitmap array obtained after completion of all threads is processed sequentially  in Rearranging step of the CutShort algorithm and its  result can be sorted with any sequential or parallel sorting algorithm of choice</a:t>
            </a:r>
            <a:endParaRPr lang="en-US" sz="24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286DEE-2AAD-4D07-884E-AD345533E395}"/>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16/27 </a:t>
            </a:r>
          </a:p>
        </p:txBody>
      </p:sp>
    </p:spTree>
    <p:extLst>
      <p:ext uri="{BB962C8B-B14F-4D97-AF65-F5344CB8AC3E}">
        <p14:creationId xmlns:p14="http://schemas.microsoft.com/office/powerpoint/2010/main" val="331170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Experiment</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a:ea typeface="+mn-lt"/>
                <a:cs typeface="+mn-lt"/>
              </a:rPr>
              <a:t> For the tests a sample space of ten thousand elements was taken which was timed by running sequentially</a:t>
            </a:r>
            <a:endParaRPr lang="en-US" dirty="0">
              <a:cs typeface="Calibri"/>
            </a:endParaRPr>
          </a:p>
          <a:p>
            <a:r>
              <a:rPr lang="en-US">
                <a:cs typeface="Calibri"/>
              </a:rPr>
              <a:t>Sample Case was Divided into three Categories :</a:t>
            </a:r>
            <a:endParaRPr lang="en-US" dirty="0">
              <a:cs typeface="Calibri"/>
            </a:endParaRPr>
          </a:p>
          <a:p>
            <a:pPr marL="514350" indent="-514350">
              <a:buAutoNum type="alphaUcPeriod"/>
            </a:pPr>
            <a:r>
              <a:rPr lang="en-US">
                <a:cs typeface="Calibri"/>
              </a:rPr>
              <a:t>Worst Case </a:t>
            </a:r>
            <a:r>
              <a:rPr lang="en-US">
                <a:ea typeface="+mn-lt"/>
                <a:cs typeface="+mn-lt"/>
              </a:rPr>
              <a:t> - sample space are in range from 2</a:t>
            </a:r>
            <a:r>
              <a:rPr lang="en-US" baseline="30000">
                <a:ea typeface="+mn-lt"/>
                <a:cs typeface="+mn-lt"/>
              </a:rPr>
              <a:t>i</a:t>
            </a:r>
            <a:r>
              <a:rPr lang="en-US">
                <a:ea typeface="+mn-lt"/>
                <a:cs typeface="+mn-lt"/>
              </a:rPr>
              <a:t> to 2</a:t>
            </a:r>
            <a:r>
              <a:rPr lang="en-US" baseline="30000">
                <a:ea typeface="+mn-lt"/>
                <a:cs typeface="+mn-lt"/>
              </a:rPr>
              <a:t>i+1 </a:t>
            </a:r>
          </a:p>
          <a:p>
            <a:pPr marL="514350" indent="-514350">
              <a:buAutoNum type="alphaUcPeriod"/>
            </a:pPr>
            <a:r>
              <a:rPr lang="en-US">
                <a:ea typeface="+mn-lt"/>
                <a:cs typeface="+mn-lt"/>
              </a:rPr>
              <a:t>Random Values - all randomly chosen numbers</a:t>
            </a:r>
            <a:endParaRPr lang="en-US"/>
          </a:p>
          <a:p>
            <a:pPr marL="514350" indent="-514350">
              <a:buAutoNum type="alphaUcPeriod"/>
            </a:pPr>
            <a:r>
              <a:rPr lang="en-US">
                <a:ea typeface="+mn-lt"/>
                <a:cs typeface="+mn-lt"/>
              </a:rPr>
              <a:t>Best Case - e</a:t>
            </a:r>
            <a:r>
              <a:rPr lang="en-US">
                <a:latin typeface="Times New Roman"/>
                <a:ea typeface="+mn-lt"/>
                <a:cs typeface="Times New Roman"/>
              </a:rPr>
              <a:t>lements can be equally divided into equal bit range buckets</a:t>
            </a:r>
            <a:endParaRPr lang="en-US">
              <a:ea typeface="+mn-lt"/>
              <a:cs typeface="+mn-lt"/>
            </a:endParaRPr>
          </a:p>
          <a:p>
            <a:pPr marL="514350" indent="-514350">
              <a:buAutoNum type="alphaUcPeriod"/>
            </a:pPr>
            <a:endParaRPr lang="en-US" dirty="0">
              <a:ea typeface="+mn-lt"/>
              <a:cs typeface="+mn-lt"/>
            </a:endParaRPr>
          </a:p>
          <a:p>
            <a:pPr marL="1771650" lvl="1" indent="-342900"/>
            <a:endParaRPr lang="en-US" baseline="30000" dirty="0">
              <a:cs typeface="Calibri"/>
            </a:endParaRPr>
          </a:p>
          <a:p>
            <a:pPr marL="514350" indent="-514350">
              <a:buAutoNum type="alphaUcPeriod"/>
            </a:pPr>
            <a:endParaRPr lang="en-US" dirty="0">
              <a:cs typeface="Calibri"/>
            </a:endParaRPr>
          </a:p>
          <a:p>
            <a:pPr marL="0" indent="0">
              <a:buNone/>
            </a:pPr>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60764C-409E-4CE3-B744-5F5CB1A6C7C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17/27 </a:t>
            </a:r>
          </a:p>
        </p:txBody>
      </p:sp>
    </p:spTree>
    <p:extLst>
      <p:ext uri="{BB962C8B-B14F-4D97-AF65-F5344CB8AC3E}">
        <p14:creationId xmlns:p14="http://schemas.microsoft.com/office/powerpoint/2010/main" val="46172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Serial Algorithms(in sec)</a:t>
            </a:r>
            <a:endParaRPr lang="en-US" sz="2000">
              <a:cs typeface="Calibri"/>
            </a:endParaRPr>
          </a:p>
          <a:p>
            <a:pPr marL="0" indent="0">
              <a:buNone/>
            </a:pPr>
            <a:endParaRPr lang="en-US" sz="20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E23E1037-53DD-45A6-AF44-38481BB190FF}"/>
              </a:ext>
            </a:extLst>
          </p:cNvPr>
          <p:cNvPicPr>
            <a:picLocks noChangeAspect="1"/>
          </p:cNvPicPr>
          <p:nvPr/>
        </p:nvPicPr>
        <p:blipFill>
          <a:blip r:embed="rId2"/>
          <a:stretch>
            <a:fillRect/>
          </a:stretch>
        </p:blipFill>
        <p:spPr>
          <a:xfrm>
            <a:off x="4781909" y="624309"/>
            <a:ext cx="7228935" cy="4358551"/>
          </a:xfrm>
          <a:prstGeom prst="rect">
            <a:avLst/>
          </a:prstGeom>
        </p:spPr>
      </p:pic>
      <p:sp>
        <p:nvSpPr>
          <p:cNvPr id="4" name="TextBox 3">
            <a:extLst>
              <a:ext uri="{FF2B5EF4-FFF2-40B4-BE49-F238E27FC236}">
                <a16:creationId xmlns:a16="http://schemas.microsoft.com/office/drawing/2014/main" id="{76121C1E-799B-48CC-A69A-0913100BC6C9}"/>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18/27 </a:t>
            </a:r>
          </a:p>
        </p:txBody>
      </p:sp>
      <p:sp>
        <p:nvSpPr>
          <p:cNvPr id="6" name="TextBox 5">
            <a:extLst>
              <a:ext uri="{FF2B5EF4-FFF2-40B4-BE49-F238E27FC236}">
                <a16:creationId xmlns:a16="http://schemas.microsoft.com/office/drawing/2014/main" id="{BDF04210-C545-4722-A67E-C77A9AC64A83}"/>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:1</a:t>
            </a:r>
          </a:p>
        </p:txBody>
      </p:sp>
    </p:spTree>
    <p:extLst>
      <p:ext uri="{BB962C8B-B14F-4D97-AF65-F5344CB8AC3E}">
        <p14:creationId xmlns:p14="http://schemas.microsoft.com/office/powerpoint/2010/main" val="109906639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Parallel Algorithms(in sec) in MPI</a:t>
            </a:r>
            <a:endParaRPr lang="en-US" sz="2000">
              <a:cs typeface="Calibri"/>
            </a:endParaRPr>
          </a:p>
          <a:p>
            <a:pPr marL="0" indent="0">
              <a:buNone/>
            </a:pPr>
            <a:endParaRPr lang="en-US" sz="2000">
              <a:cs typeface="Calibri"/>
            </a:endParaRPr>
          </a:p>
        </p:txBody>
      </p:sp>
      <p:pic>
        <p:nvPicPr>
          <p:cNvPr id="4" name="Picture 4" descr="A picture containing cabinet&#10;&#10;Description generated with very high confidence">
            <a:extLst>
              <a:ext uri="{FF2B5EF4-FFF2-40B4-BE49-F238E27FC236}">
                <a16:creationId xmlns:a16="http://schemas.microsoft.com/office/drawing/2014/main" id="{8D0BCE67-C5D2-4FB2-BF56-FF442C8106DA}"/>
              </a:ext>
            </a:extLst>
          </p:cNvPr>
          <p:cNvPicPr>
            <a:picLocks noChangeAspect="1"/>
          </p:cNvPicPr>
          <p:nvPr/>
        </p:nvPicPr>
        <p:blipFill>
          <a:blip r:embed="rId2"/>
          <a:stretch>
            <a:fillRect/>
          </a:stretch>
        </p:blipFill>
        <p:spPr>
          <a:xfrm>
            <a:off x="4722668" y="621009"/>
            <a:ext cx="7185297" cy="4247418"/>
          </a:xfrm>
          <a:prstGeom prst="rect">
            <a:avLst/>
          </a:prstGeom>
        </p:spPr>
      </p:pic>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34B75A-4411-4866-A96B-D885EF66E4FE}"/>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19/27 </a:t>
            </a:r>
          </a:p>
        </p:txBody>
      </p:sp>
      <p:sp>
        <p:nvSpPr>
          <p:cNvPr id="6" name="TextBox 5">
            <a:extLst>
              <a:ext uri="{FF2B5EF4-FFF2-40B4-BE49-F238E27FC236}">
                <a16:creationId xmlns:a16="http://schemas.microsoft.com/office/drawing/2014/main" id="{9BBB6CA7-8598-487E-930E-EF7A0E05185F}"/>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:2</a:t>
            </a:r>
          </a:p>
        </p:txBody>
      </p:sp>
    </p:spTree>
    <p:extLst>
      <p:ext uri="{BB962C8B-B14F-4D97-AF65-F5344CB8AC3E}">
        <p14:creationId xmlns:p14="http://schemas.microsoft.com/office/powerpoint/2010/main" val="39049453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5B11-96E4-43D7-96D4-94A4E1B8F66E}"/>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F839B22F-B75C-4D69-BFF5-3C545384E953}"/>
              </a:ext>
            </a:extLst>
          </p:cNvPr>
          <p:cNvSpPr>
            <a:spLocks noGrp="1"/>
          </p:cNvSpPr>
          <p:nvPr>
            <p:ph idx="1"/>
          </p:nvPr>
        </p:nvSpPr>
        <p:spPr/>
        <p:txBody>
          <a:bodyPr vert="horz" lIns="91440" tIns="45720" rIns="91440" bIns="45720" rtlCol="0" anchor="t">
            <a:normAutofit/>
          </a:bodyPr>
          <a:lstStyle/>
          <a:p>
            <a:r>
              <a:rPr lang="en-US">
                <a:cs typeface="Calibri"/>
              </a:rPr>
              <a:t>Applications of Sorting are found almost everywhere.</a:t>
            </a:r>
          </a:p>
          <a:p>
            <a:r>
              <a:rPr lang="en-US" err="1">
                <a:cs typeface="Calibri"/>
              </a:rPr>
              <a:t>CutShort</a:t>
            </a:r>
            <a:r>
              <a:rPr lang="en-US" dirty="0">
                <a:cs typeface="Calibri"/>
              </a:rPr>
              <a:t> algorithm which works on the bit count operation.</a:t>
            </a:r>
          </a:p>
          <a:p>
            <a:r>
              <a:rPr lang="en-US">
                <a:cs typeface="Calibri"/>
              </a:rPr>
              <a:t>The word “CutShort” is self-explanatory i.e. cutting an input array into smaller pieces of array.</a:t>
            </a:r>
            <a:endParaRPr lang="en-US" dirty="0">
              <a:cs typeface="Calibri"/>
            </a:endParaRPr>
          </a:p>
          <a:p>
            <a:r>
              <a:rPr lang="en-US">
                <a:ea typeface="+mn-lt"/>
                <a:cs typeface="+mn-lt"/>
              </a:rPr>
              <a:t>These sub arrays are then fed to Merge sort or quick sort or Insertion sort algorithm</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Rectangle 3">
            <a:extLst>
              <a:ext uri="{FF2B5EF4-FFF2-40B4-BE49-F238E27FC236}">
                <a16:creationId xmlns:a16="http://schemas.microsoft.com/office/drawing/2014/main" id="{79F1694B-61A2-4902-B54D-52D3D2271C89}"/>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C10616-F036-416F-BACD-CBC6B02883FF}"/>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2/27 </a:t>
            </a:r>
          </a:p>
        </p:txBody>
      </p:sp>
    </p:spTree>
    <p:extLst>
      <p:ext uri="{BB962C8B-B14F-4D97-AF65-F5344CB8AC3E}">
        <p14:creationId xmlns:p14="http://schemas.microsoft.com/office/powerpoint/2010/main" val="99034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Parallel Algorithms(in sec) In CUDA</a:t>
            </a:r>
          </a:p>
          <a:p>
            <a:endParaRPr lang="en-US" sz="2000" dirty="0">
              <a:cs typeface="Calibri"/>
            </a:endParaRPr>
          </a:p>
          <a:p>
            <a:pPr marL="0" indent="0">
              <a:buNone/>
            </a:pPr>
            <a:endParaRPr lang="en-US" sz="20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A16FEF15-B835-435C-8FF7-A100DADE28E1}"/>
              </a:ext>
            </a:extLst>
          </p:cNvPr>
          <p:cNvPicPr>
            <a:picLocks noChangeAspect="1"/>
          </p:cNvPicPr>
          <p:nvPr/>
        </p:nvPicPr>
        <p:blipFill>
          <a:blip r:embed="rId2"/>
          <a:stretch>
            <a:fillRect/>
          </a:stretch>
        </p:blipFill>
        <p:spPr>
          <a:xfrm>
            <a:off x="4839419" y="799570"/>
            <a:ext cx="7257690" cy="4252442"/>
          </a:xfrm>
          <a:prstGeom prst="rect">
            <a:avLst/>
          </a:prstGeom>
        </p:spPr>
      </p:pic>
      <p:sp>
        <p:nvSpPr>
          <p:cNvPr id="4" name="TextBox 3">
            <a:extLst>
              <a:ext uri="{FF2B5EF4-FFF2-40B4-BE49-F238E27FC236}">
                <a16:creationId xmlns:a16="http://schemas.microsoft.com/office/drawing/2014/main" id="{28709DEB-C2F1-4730-B4CC-74F0087DEC3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20/27 </a:t>
            </a:r>
          </a:p>
        </p:txBody>
      </p:sp>
      <p:sp>
        <p:nvSpPr>
          <p:cNvPr id="6" name="TextBox 5">
            <a:extLst>
              <a:ext uri="{FF2B5EF4-FFF2-40B4-BE49-F238E27FC236}">
                <a16:creationId xmlns:a16="http://schemas.microsoft.com/office/drawing/2014/main" id="{B38F3175-7592-4378-9840-85D6B4264140}"/>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:3</a:t>
            </a:r>
          </a:p>
        </p:txBody>
      </p:sp>
    </p:spTree>
    <p:extLst>
      <p:ext uri="{BB962C8B-B14F-4D97-AF65-F5344CB8AC3E}">
        <p14:creationId xmlns:p14="http://schemas.microsoft.com/office/powerpoint/2010/main" val="8756219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Experiment</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ea typeface="+mn-lt"/>
                <a:cs typeface="+mn-lt"/>
              </a:rPr>
              <a:t> Time Taken by Different Parallel Algorithms(in sec) In CUDA</a:t>
            </a:r>
          </a:p>
          <a:p>
            <a:endParaRPr lang="en-US" sz="2000" dirty="0">
              <a:cs typeface="Calibri"/>
            </a:endParaRPr>
          </a:p>
          <a:p>
            <a:pPr marL="0" indent="0">
              <a:buNone/>
            </a:pPr>
            <a:endParaRPr lang="en-US" sz="200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A16FEF15-B835-435C-8FF7-A100DADE28E1}"/>
              </a:ext>
            </a:extLst>
          </p:cNvPr>
          <p:cNvPicPr>
            <a:picLocks noChangeAspect="1"/>
          </p:cNvPicPr>
          <p:nvPr/>
        </p:nvPicPr>
        <p:blipFill>
          <a:blip r:embed="rId2"/>
          <a:stretch>
            <a:fillRect/>
          </a:stretch>
        </p:blipFill>
        <p:spPr>
          <a:xfrm>
            <a:off x="4839419" y="799570"/>
            <a:ext cx="7257690" cy="4252442"/>
          </a:xfrm>
          <a:prstGeom prst="rect">
            <a:avLst/>
          </a:prstGeom>
        </p:spPr>
      </p:pic>
      <p:sp>
        <p:nvSpPr>
          <p:cNvPr id="4" name="TextBox 3">
            <a:extLst>
              <a:ext uri="{FF2B5EF4-FFF2-40B4-BE49-F238E27FC236}">
                <a16:creationId xmlns:a16="http://schemas.microsoft.com/office/drawing/2014/main" id="{00568110-E47B-4918-9FEA-332E719A646D}"/>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21/27 </a:t>
            </a:r>
          </a:p>
        </p:txBody>
      </p:sp>
      <p:sp>
        <p:nvSpPr>
          <p:cNvPr id="6" name="TextBox 5">
            <a:extLst>
              <a:ext uri="{FF2B5EF4-FFF2-40B4-BE49-F238E27FC236}">
                <a16:creationId xmlns:a16="http://schemas.microsoft.com/office/drawing/2014/main" id="{AEB7994B-0898-41D5-9219-406DC1F91BFE}"/>
              </a:ext>
            </a:extLst>
          </p:cNvPr>
          <p:cNvSpPr txBox="1"/>
          <p:nvPr/>
        </p:nvSpPr>
        <p:spPr>
          <a:xfrm>
            <a:off x="6968837" y="5292437"/>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Table :4</a:t>
            </a:r>
          </a:p>
        </p:txBody>
      </p:sp>
    </p:spTree>
    <p:extLst>
      <p:ext uri="{BB962C8B-B14F-4D97-AF65-F5344CB8AC3E}">
        <p14:creationId xmlns:p14="http://schemas.microsoft.com/office/powerpoint/2010/main" val="26495187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ea typeface="+mj-lt"/>
                <a:cs typeface="+mj-lt"/>
              </a:rPr>
              <a:t>Result and Analysis</a:t>
            </a:r>
            <a:endParaRPr lang="en-US" sz="2800"/>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a:xfrm>
            <a:off x="643468" y="2638043"/>
            <a:ext cx="3363974" cy="3415623"/>
          </a:xfrm>
        </p:spPr>
        <p:txBody>
          <a:bodyPr vert="horz" lIns="91440" tIns="45720" rIns="91440" bIns="45720" rtlCol="0">
            <a:normAutofit/>
          </a:bodyPr>
          <a:lstStyle/>
          <a:p>
            <a:r>
              <a:rPr lang="en-US" sz="2000">
                <a:ea typeface="+mn-lt"/>
                <a:cs typeface="+mn-lt"/>
              </a:rPr>
              <a:t>We achieved a speedup of greater than 30% as shown in Figure  by implementing it parallelly in CUDA or MPI individually as compared to running the algorithm sequentially with the same data set.</a:t>
            </a:r>
          </a:p>
          <a:p>
            <a:endParaRPr lang="en-US" sz="200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B821C0B5-A26B-4EF2-BAEA-BD84A77A1BC9}"/>
              </a:ext>
            </a:extLst>
          </p:cNvPr>
          <p:cNvPicPr>
            <a:picLocks noChangeAspect="1"/>
          </p:cNvPicPr>
          <p:nvPr/>
        </p:nvPicPr>
        <p:blipFill rotWithShape="1">
          <a:blip r:embed="rId2"/>
          <a:srcRect t="15517" r="524" b="862"/>
          <a:stretch/>
        </p:blipFill>
        <p:spPr>
          <a:xfrm>
            <a:off x="4780178" y="1428954"/>
            <a:ext cx="7257184" cy="4385564"/>
          </a:xfrm>
          <a:prstGeom prst="rect">
            <a:avLst/>
          </a:prstGeom>
        </p:spPr>
      </p:pic>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0C7C4C-C3E8-42A3-B2CE-44FB137C8C58}"/>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22/27 </a:t>
            </a:r>
          </a:p>
        </p:txBody>
      </p:sp>
      <p:sp>
        <p:nvSpPr>
          <p:cNvPr id="6" name="TextBox 5">
            <a:extLst>
              <a:ext uri="{FF2B5EF4-FFF2-40B4-BE49-F238E27FC236}">
                <a16:creationId xmlns:a16="http://schemas.microsoft.com/office/drawing/2014/main" id="{D33FD102-9665-4B6D-B31D-DB9FDA179028}"/>
              </a:ext>
            </a:extLst>
          </p:cNvPr>
          <p:cNvSpPr txBox="1"/>
          <p:nvPr/>
        </p:nvSpPr>
        <p:spPr>
          <a:xfrm>
            <a:off x="7800110" y="5874328"/>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Image : 9 </a:t>
            </a:r>
          </a:p>
        </p:txBody>
      </p:sp>
    </p:spTree>
    <p:extLst>
      <p:ext uri="{BB962C8B-B14F-4D97-AF65-F5344CB8AC3E}">
        <p14:creationId xmlns:p14="http://schemas.microsoft.com/office/powerpoint/2010/main" val="382009382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dirty="0">
                <a:ea typeface="+mj-lt"/>
                <a:cs typeface="+mj-lt"/>
              </a:rPr>
              <a:t>Conclusion </a:t>
            </a: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a:bodyPr>
          <a:lstStyle/>
          <a:p>
            <a:r>
              <a:rPr lang="en-US" dirty="0">
                <a:cs typeface="Calibri"/>
              </a:rPr>
              <a:t>Speedup achieved is greater in case of CUDA framework due to higher core counts available for parallel processing . </a:t>
            </a:r>
            <a:endParaRPr lang="en-US" dirty="0"/>
          </a:p>
          <a:p>
            <a:r>
              <a:rPr lang="en-US" dirty="0">
                <a:cs typeface="Calibri"/>
              </a:rPr>
              <a:t>Using the MPI framework which utilizes the CPU cores  a minimum of ~30% of speedup is achieved in the best case scenario .</a:t>
            </a:r>
          </a:p>
          <a:p>
            <a:r>
              <a:rPr lang="en-US" dirty="0">
                <a:cs typeface="Calibri"/>
              </a:rPr>
              <a:t>The Proposed models provide a significant performance gain over the existing sequential </a:t>
            </a:r>
            <a:r>
              <a:rPr lang="en-US" dirty="0" err="1">
                <a:cs typeface="Calibri"/>
              </a:rPr>
              <a:t>Cutshort</a:t>
            </a:r>
            <a:r>
              <a:rPr lang="en-US" dirty="0">
                <a:cs typeface="Calibri"/>
              </a:rPr>
              <a:t>  algorithms especially in the use case where the data satisfy the cut short algorithm use case criteria</a:t>
            </a:r>
          </a:p>
          <a:p>
            <a:r>
              <a:rPr lang="en-US" dirty="0">
                <a:cs typeface="Calibri"/>
              </a:rPr>
              <a:t>Even higher speedup can be achieved if the sorting algorithm used is also implemented in parallel </a:t>
            </a:r>
          </a:p>
          <a:p>
            <a:pPr marL="0" indent="0">
              <a:buNone/>
            </a:pPr>
            <a:endParaRPr lang="en-US" dirty="0">
              <a:cs typeface="Calibri"/>
            </a:endParaRPr>
          </a:p>
          <a:p>
            <a:endParaRPr lang="en-US" dirty="0">
              <a:cs typeface="Calibri"/>
            </a:endParaRP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38D621-B0B3-48D2-983C-FA80E5070A55}"/>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23/27 </a:t>
            </a:r>
          </a:p>
        </p:txBody>
      </p:sp>
    </p:spTree>
    <p:extLst>
      <p:ext uri="{BB962C8B-B14F-4D97-AF65-F5344CB8AC3E}">
        <p14:creationId xmlns:p14="http://schemas.microsoft.com/office/powerpoint/2010/main" val="11728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References</a:t>
            </a:r>
            <a:endParaRPr lang="en-US" dirty="0">
              <a:ea typeface="+mj-lt"/>
              <a:cs typeface="+mj-lt"/>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fontScale="92500" lnSpcReduction="20000"/>
          </a:bodyPr>
          <a:lstStyle/>
          <a:p>
            <a:pPr marL="514350" indent="-514350">
              <a:buAutoNum type="arabicPeriod"/>
            </a:pPr>
            <a:r>
              <a:rPr lang="en-US" dirty="0">
                <a:ea typeface="+mn-lt"/>
                <a:cs typeface="+mn-lt"/>
              </a:rPr>
              <a:t>Thomas H. </a:t>
            </a:r>
            <a:r>
              <a:rPr lang="en-US" dirty="0" err="1">
                <a:ea typeface="+mn-lt"/>
                <a:cs typeface="+mn-lt"/>
              </a:rPr>
              <a:t>Coreman</a:t>
            </a:r>
            <a:r>
              <a:rPr lang="en-US" dirty="0">
                <a:ea typeface="+mn-lt"/>
                <a:cs typeface="+mn-lt"/>
              </a:rPr>
              <a:t>, Charles E. </a:t>
            </a:r>
            <a:r>
              <a:rPr lang="en-US" dirty="0" err="1">
                <a:ea typeface="+mn-lt"/>
                <a:cs typeface="+mn-lt"/>
              </a:rPr>
              <a:t>Leiserson</a:t>
            </a:r>
            <a:r>
              <a:rPr lang="en-US" dirty="0">
                <a:ea typeface="+mn-lt"/>
                <a:cs typeface="+mn-lt"/>
              </a:rPr>
              <a:t> and Ronald L. Rivest, Introduction to Algorithms, MIT Press, Third edition, 2009. </a:t>
            </a:r>
            <a:endParaRPr lang="en-US" dirty="0">
              <a:cs typeface="Calibri"/>
            </a:endParaRPr>
          </a:p>
          <a:p>
            <a:pPr marL="514350" indent="-514350">
              <a:buAutoNum type="arabicPeriod"/>
            </a:pPr>
            <a:r>
              <a:rPr lang="en-US" dirty="0">
                <a:ea typeface="+mn-lt"/>
                <a:cs typeface="+mn-lt"/>
              </a:rPr>
              <a:t>Traditional insertion algorithm – </a:t>
            </a:r>
            <a:r>
              <a:rPr lang="en-US" dirty="0" err="1">
                <a:ea typeface="+mn-lt"/>
                <a:cs typeface="+mn-lt"/>
              </a:rPr>
              <a:t>en.wikipedia</a:t>
            </a:r>
            <a:r>
              <a:rPr lang="en-US" dirty="0">
                <a:ea typeface="+mn-lt"/>
                <a:cs typeface="+mn-lt"/>
              </a:rPr>
              <a:t>/wiki/</a:t>
            </a:r>
            <a:r>
              <a:rPr lang="en-US" dirty="0" err="1">
                <a:ea typeface="+mn-lt"/>
                <a:cs typeface="+mn-lt"/>
              </a:rPr>
              <a:t>Insertion_sort</a:t>
            </a:r>
            <a:r>
              <a:rPr lang="en-US" dirty="0">
                <a:ea typeface="+mn-lt"/>
                <a:cs typeface="+mn-lt"/>
              </a:rPr>
              <a:t>, three lines implementation and five-lines optimized version by Jon Bentley (1999), Programming Pearls. Addison-Wesley Professional.</a:t>
            </a:r>
            <a:endParaRPr lang="en-US">
              <a:cs typeface="Calibri" panose="020F0502020204030204"/>
            </a:endParaRPr>
          </a:p>
          <a:p>
            <a:pPr marL="514350" indent="-514350">
              <a:buAutoNum type="arabicPeriod"/>
            </a:pPr>
            <a:r>
              <a:rPr lang="en-US" dirty="0">
                <a:ea typeface="+mn-lt"/>
                <a:cs typeface="+mn-lt"/>
              </a:rPr>
              <a:t>Bender, Michael A; </a:t>
            </a:r>
            <a:r>
              <a:rPr lang="en-US" dirty="0" err="1">
                <a:ea typeface="+mn-lt"/>
                <a:cs typeface="+mn-lt"/>
              </a:rPr>
              <a:t>Farach</a:t>
            </a:r>
            <a:r>
              <a:rPr lang="en-US" dirty="0">
                <a:ea typeface="+mn-lt"/>
                <a:cs typeface="+mn-lt"/>
              </a:rPr>
              <a:t>-Colton, Martín; </a:t>
            </a:r>
            <a:r>
              <a:rPr lang="en-US" dirty="0" err="1">
                <a:ea typeface="+mn-lt"/>
                <a:cs typeface="+mn-lt"/>
              </a:rPr>
              <a:t>Mosteiro</a:t>
            </a:r>
            <a:r>
              <a:rPr lang="en-US" dirty="0">
                <a:ea typeface="+mn-lt"/>
                <a:cs typeface="+mn-lt"/>
              </a:rPr>
              <a:t>, Miguel (2006), Insertion Sort is O(n log n) SUNYSB; </a:t>
            </a:r>
            <a:r>
              <a:rPr lang="en-US" dirty="0">
                <a:ea typeface="+mn-lt"/>
                <a:cs typeface="+mn-lt"/>
                <a:hlinkClick r:id="rId2"/>
              </a:rPr>
              <a:t>http://citeseerx.ist.psu.edu/viewdoc/summary?doi=10.1.1.60.3758</a:t>
            </a:r>
            <a:endParaRPr lang="en-US" dirty="0">
              <a:cs typeface="Calibri"/>
            </a:endParaRPr>
          </a:p>
          <a:p>
            <a:pPr marL="514350" indent="-514350">
              <a:buAutoNum type="arabicPeriod"/>
            </a:pPr>
            <a:r>
              <a:rPr lang="en-US" dirty="0">
                <a:ea typeface="+mn-lt"/>
                <a:cs typeface="+mn-lt"/>
              </a:rPr>
              <a:t>A. Garg, S. Goswami and V. Garg, "</a:t>
            </a:r>
            <a:r>
              <a:rPr lang="en-US" dirty="0" err="1">
                <a:ea typeface="+mn-lt"/>
                <a:cs typeface="+mn-lt"/>
              </a:rPr>
              <a:t>CutShort</a:t>
            </a:r>
            <a:r>
              <a:rPr lang="en-US" dirty="0">
                <a:ea typeface="+mn-lt"/>
                <a:cs typeface="+mn-lt"/>
              </a:rPr>
              <a:t>: A hybrid sorting technique", 2016 International Conference on Computing, Communication and Automation (ICCCA), 2016. Available: 10.1109/ccaa.2016.7813705 .</a:t>
            </a:r>
            <a:endParaRPr lang="en-US" dirty="0">
              <a:cs typeface="Calibri" panose="020F0502020204030204"/>
            </a:endParaRPr>
          </a:p>
          <a:p>
            <a:pPr marL="514350" indent="-514350">
              <a:buAutoNum type="arabicPeriod"/>
            </a:pPr>
            <a:r>
              <a:rPr lang="en-US" dirty="0">
                <a:ea typeface="+mn-lt"/>
                <a:cs typeface="+mn-lt"/>
              </a:rPr>
              <a:t>Link: en.wikipedia.org/wiki/</a:t>
            </a:r>
            <a:r>
              <a:rPr lang="en-US" dirty="0" err="1">
                <a:ea typeface="+mn-lt"/>
                <a:cs typeface="+mn-lt"/>
              </a:rPr>
              <a:t>Sorting_algorihm</a:t>
            </a:r>
            <a:r>
              <a:rPr lang="en-US" dirty="0">
                <a:ea typeface="+mn-lt"/>
                <a:cs typeface="+mn-lt"/>
              </a:rPr>
              <a:t> </a:t>
            </a:r>
            <a:endParaRPr lang="en-US" dirty="0">
              <a:cs typeface="Calibri" panose="020F0502020204030204"/>
            </a:endParaRPr>
          </a:p>
          <a:p>
            <a:pPr marL="514350" indent="-514350">
              <a:buAutoNum type="arabicPeriod"/>
            </a:pPr>
            <a:endParaRPr lang="en-US">
              <a:cs typeface="Calibri" panose="020F0502020204030204"/>
            </a:endParaRPr>
          </a:p>
          <a:p>
            <a:pPr marL="514350" indent="-514350">
              <a:buAutoNum type="arabicPeriod"/>
            </a:pPr>
            <a:endParaRPr lang="en-US">
              <a:cs typeface="Calibri" panose="020F0502020204030204"/>
            </a:endParaRPr>
          </a:p>
          <a:p>
            <a:pPr marL="514350" indent="-514350">
              <a:buAutoNum type="arabicPeriod"/>
            </a:pPr>
            <a:endParaRPr lang="en-US" dirty="0">
              <a:cs typeface="Calibri"/>
            </a:endParaRPr>
          </a:p>
          <a:p>
            <a:pPr marL="514350" indent="-514350">
              <a:buAutoNum type="arabicPeriod"/>
            </a:pPr>
            <a:endParaRPr lang="en-US">
              <a:cs typeface="Calibri"/>
            </a:endParaRPr>
          </a:p>
          <a:p>
            <a:pPr marL="514350" indent="-514350">
              <a:buAutoNum type="arabicPeriod"/>
            </a:pPr>
            <a:endParaRPr lang="en-US">
              <a:cs typeface="Calibri"/>
            </a:endParaRPr>
          </a:p>
          <a:p>
            <a:pPr marL="514350" indent="-514350">
              <a:buAutoNum type="arabicPeriod"/>
            </a:pPr>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C054F5-494E-4644-A1CB-BD03F337C9CC}"/>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24/27 </a:t>
            </a:r>
          </a:p>
        </p:txBody>
      </p:sp>
    </p:spTree>
    <p:extLst>
      <p:ext uri="{BB962C8B-B14F-4D97-AF65-F5344CB8AC3E}">
        <p14:creationId xmlns:p14="http://schemas.microsoft.com/office/powerpoint/2010/main" val="2507526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References</a:t>
            </a:r>
            <a:endParaRPr lang="en-US" dirty="0">
              <a:ea typeface="+mj-lt"/>
              <a:cs typeface="+mj-lt"/>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6.    Kirk, D., &amp; </a:t>
            </a:r>
            <a:r>
              <a:rPr lang="en-US" dirty="0" err="1">
                <a:ea typeface="+mn-lt"/>
                <a:cs typeface="+mn-lt"/>
              </a:rPr>
              <a:t>Hwu</a:t>
            </a:r>
            <a:r>
              <a:rPr lang="en-US" dirty="0">
                <a:ea typeface="+mn-lt"/>
                <a:cs typeface="+mn-lt"/>
              </a:rPr>
              <a:t>, W. Programming massively parallel processors.</a:t>
            </a:r>
          </a:p>
          <a:p>
            <a:pPr marL="0" indent="0">
              <a:buNone/>
            </a:pPr>
            <a:r>
              <a:rPr lang="en-US" dirty="0">
                <a:ea typeface="+mn-lt"/>
                <a:cs typeface="+mn-lt"/>
              </a:rPr>
              <a:t>7.    Using MPI: Portable parallel programming with the message-passing                interface. (2000). Computers &amp; Mathematics With Applications, 40(2-3),          419. </a:t>
            </a:r>
            <a:r>
              <a:rPr lang="en-US" dirty="0" err="1">
                <a:ea typeface="+mn-lt"/>
                <a:cs typeface="+mn-lt"/>
              </a:rPr>
              <a:t>doi</a:t>
            </a:r>
            <a:r>
              <a:rPr lang="en-US" dirty="0">
                <a:ea typeface="+mn-lt"/>
                <a:cs typeface="+mn-lt"/>
              </a:rPr>
              <a:t>: 10.1016/s0898-1221(00)90207-4</a:t>
            </a:r>
            <a:endParaRPr lang="en-US">
              <a:cs typeface="Calibri" panose="020F0502020204030204"/>
            </a:endParaRPr>
          </a:p>
          <a:p>
            <a:pPr marL="0" indent="0">
              <a:buNone/>
            </a:pPr>
            <a:r>
              <a:rPr lang="en-US" dirty="0">
                <a:ea typeface="+mn-lt"/>
                <a:cs typeface="+mn-lt"/>
              </a:rPr>
              <a:t>8.     RCT Lee, SS Tseng, RC Chang and YT Tsai, Introduction to the Design and           Analysis of Algorithms, Mc Graw Hill, 2005</a:t>
            </a:r>
            <a:endParaRPr lang="en-US" dirty="0">
              <a:cs typeface="Calibri" panose="020F0502020204030204"/>
            </a:endParaRPr>
          </a:p>
          <a:p>
            <a:pPr marL="0" indent="0">
              <a:buNone/>
            </a:pPr>
            <a:r>
              <a:rPr lang="en-US" dirty="0">
                <a:ea typeface="+mn-lt"/>
                <a:cs typeface="+mn-lt"/>
              </a:rPr>
              <a:t>9.     </a:t>
            </a:r>
            <a:r>
              <a:rPr lang="en-US" dirty="0" err="1">
                <a:ea typeface="+mn-lt"/>
                <a:cs typeface="+mn-lt"/>
              </a:rPr>
              <a:t>Kazennov</a:t>
            </a:r>
            <a:r>
              <a:rPr lang="en-US" dirty="0">
                <a:ea typeface="+mn-lt"/>
                <a:cs typeface="+mn-lt"/>
              </a:rPr>
              <a:t>, A. (2010). Basic concepts of CUDA technology. Computer                   Research And Modeling, 2(3), 295-308. </a:t>
            </a:r>
            <a:r>
              <a:rPr lang="en-US" dirty="0" err="1">
                <a:ea typeface="+mn-lt"/>
                <a:cs typeface="+mn-lt"/>
              </a:rPr>
              <a:t>doi</a:t>
            </a:r>
            <a:r>
              <a:rPr lang="en-US" dirty="0">
                <a:ea typeface="+mn-lt"/>
                <a:cs typeface="+mn-lt"/>
              </a:rPr>
              <a:t>: 10.20537/2076-7633-                    2010-   2-3-295-308.</a:t>
            </a:r>
            <a:endParaRPr lang="en-US" dirty="0">
              <a:cs typeface="Calibri" panose="020F0502020204030204"/>
            </a:endParaRPr>
          </a:p>
          <a:p>
            <a:pPr marL="0" indent="0">
              <a:buNone/>
            </a:pPr>
            <a:r>
              <a:rPr lang="en-US" dirty="0">
                <a:ea typeface="+mn-lt"/>
                <a:cs typeface="+mn-lt"/>
              </a:rPr>
              <a:t>10.   W. Gropp, E. Lusk and A. </a:t>
            </a:r>
            <a:r>
              <a:rPr lang="en-US" dirty="0" err="1">
                <a:ea typeface="+mn-lt"/>
                <a:cs typeface="+mn-lt"/>
              </a:rPr>
              <a:t>Skjellum</a:t>
            </a:r>
            <a:r>
              <a:rPr lang="en-US" dirty="0">
                <a:ea typeface="+mn-lt"/>
                <a:cs typeface="+mn-lt"/>
              </a:rPr>
              <a:t>, Using MPI. Cambridge,                                     Massachusetts: </a:t>
            </a:r>
            <a:r>
              <a:rPr lang="en-US" dirty="0" err="1">
                <a:ea typeface="+mn-lt"/>
                <a:cs typeface="+mn-lt"/>
              </a:rPr>
              <a:t>TheMIT</a:t>
            </a:r>
            <a:r>
              <a:rPr lang="en-US" dirty="0">
                <a:ea typeface="+mn-lt"/>
                <a:cs typeface="+mn-lt"/>
              </a:rPr>
              <a:t> Press, 2014.</a:t>
            </a:r>
            <a:endParaRPr lang="en-US" dirty="0">
              <a:cs typeface="Calibri"/>
            </a:endParaRPr>
          </a:p>
          <a:p>
            <a:pPr marL="514350" indent="-514350">
              <a:buAutoNum type="arabicPeriod"/>
            </a:pPr>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1C1405-9C55-49FE-BF34-98B3AAB08205}"/>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25/27 </a:t>
            </a:r>
          </a:p>
        </p:txBody>
      </p:sp>
    </p:spTree>
    <p:extLst>
      <p:ext uri="{BB962C8B-B14F-4D97-AF65-F5344CB8AC3E}">
        <p14:creationId xmlns:p14="http://schemas.microsoft.com/office/powerpoint/2010/main" val="31669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659-2239-4733-A082-D2E462851F7F}"/>
              </a:ext>
            </a:extLst>
          </p:cNvPr>
          <p:cNvSpPr>
            <a:spLocks noGrp="1"/>
          </p:cNvSpPr>
          <p:nvPr>
            <p:ph type="title"/>
          </p:nvPr>
        </p:nvSpPr>
        <p:spPr/>
        <p:txBody>
          <a:bodyPr/>
          <a:lstStyle/>
          <a:p>
            <a:r>
              <a:rPr lang="en-US">
                <a:ea typeface="+mj-lt"/>
                <a:cs typeface="+mj-lt"/>
              </a:rPr>
              <a:t>References</a:t>
            </a:r>
            <a:endParaRPr lang="en-US" dirty="0">
              <a:ea typeface="+mj-lt"/>
              <a:cs typeface="+mj-lt"/>
            </a:endParaRPr>
          </a:p>
        </p:txBody>
      </p:sp>
      <p:sp>
        <p:nvSpPr>
          <p:cNvPr id="3" name="Content Placeholder 2">
            <a:extLst>
              <a:ext uri="{FF2B5EF4-FFF2-40B4-BE49-F238E27FC236}">
                <a16:creationId xmlns:a16="http://schemas.microsoft.com/office/drawing/2014/main" id="{96D0BD9E-FE68-4BBF-83A9-2B972544AAD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ea typeface="+mn-lt"/>
                <a:cs typeface="+mn-lt"/>
              </a:rPr>
              <a:t>11.  </a:t>
            </a:r>
            <a:r>
              <a:rPr lang="en-US" dirty="0" err="1">
                <a:ea typeface="+mn-lt"/>
                <a:cs typeface="+mn-lt"/>
              </a:rPr>
              <a:t>Zhaoxuan</a:t>
            </a:r>
            <a:r>
              <a:rPr lang="en-US" dirty="0">
                <a:ea typeface="+mn-lt"/>
                <a:cs typeface="+mn-lt"/>
              </a:rPr>
              <a:t> Shen, </a:t>
            </a:r>
            <a:r>
              <a:rPr lang="en-US" dirty="0" err="1">
                <a:ea typeface="+mn-lt"/>
                <a:cs typeface="+mn-lt"/>
              </a:rPr>
              <a:t>Jianjian</a:t>
            </a:r>
            <a:r>
              <a:rPr lang="en-US" dirty="0">
                <a:ea typeface="+mn-lt"/>
                <a:cs typeface="+mn-lt"/>
              </a:rPr>
              <a:t> Song and Wenjun Zhuang, "Speedup                    improvement on general connectivity computation by algorithmic          techniques and parallel processing", Proceedings High                                Performance Computing on the Information Superhighway. HPC              Asia '97. Available: 10.1109/hpc.1997.592241 </a:t>
            </a:r>
          </a:p>
          <a:p>
            <a:pPr marL="0" indent="0">
              <a:buNone/>
            </a:pPr>
            <a:r>
              <a:rPr lang="en-US" dirty="0">
                <a:ea typeface="+mn-lt"/>
                <a:cs typeface="+mn-lt"/>
              </a:rPr>
              <a:t>12.   S. Rastogi and H. Zaheer, "Significance of parallel computation                   over     serial computation", 2016 International Conference on                 Electrical, Electronics, and Optimization Techniques (ICEEOT),                   2016. Available: 10.1109/iceeot.2016.7755106</a:t>
            </a:r>
          </a:p>
          <a:p>
            <a:pPr marL="0" indent="0">
              <a:buNone/>
            </a:pPr>
            <a:r>
              <a:rPr lang="en-US" dirty="0">
                <a:ea typeface="+mn-lt"/>
                <a:cs typeface="+mn-lt"/>
              </a:rPr>
              <a:t>13.    X. Sun and L. Ni, "Another view on parallel speedup", Proceedings            SUPERCOMPUTING '90. Available: 10.1109/superc.1990.130037</a:t>
            </a:r>
          </a:p>
          <a:p>
            <a:endParaRPr lang="en-US" dirty="0">
              <a:cs typeface="Calibri"/>
            </a:endParaRPr>
          </a:p>
        </p:txBody>
      </p:sp>
      <p:sp>
        <p:nvSpPr>
          <p:cNvPr id="7" name="Rectangle 6">
            <a:extLst>
              <a:ext uri="{FF2B5EF4-FFF2-40B4-BE49-F238E27FC236}">
                <a16:creationId xmlns:a16="http://schemas.microsoft.com/office/drawing/2014/main" id="{3E259BF5-85FA-4802-849D-5E00E8F871B3}"/>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31810-71E4-47DC-9366-027C83A3EAF1}"/>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26/27 </a:t>
            </a:r>
          </a:p>
        </p:txBody>
      </p:sp>
    </p:spTree>
    <p:extLst>
      <p:ext uri="{BB962C8B-B14F-4D97-AF65-F5344CB8AC3E}">
        <p14:creationId xmlns:p14="http://schemas.microsoft.com/office/powerpoint/2010/main" val="3096471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55D8F6-E416-4CBA-B238-5CEC1C57306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Thank You</a:t>
            </a:r>
          </a:p>
        </p:txBody>
      </p:sp>
      <p:sp>
        <p:nvSpPr>
          <p:cNvPr id="3" name="Text Placeholder 2">
            <a:extLst>
              <a:ext uri="{FF2B5EF4-FFF2-40B4-BE49-F238E27FC236}">
                <a16:creationId xmlns:a16="http://schemas.microsoft.com/office/drawing/2014/main" id="{2B12B1BC-D9AA-492B-863A-3E990A0A620A}"/>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r>
              <a:rPr lang="en-US" kern="1200">
                <a:solidFill>
                  <a:srgbClr val="FFFFFF"/>
                </a:solidFill>
                <a:latin typeface="+mn-lt"/>
                <a:ea typeface="+mn-ea"/>
                <a:cs typeface="+mn-cs"/>
              </a:rPr>
              <a:t>Any Queries  ?</a:t>
            </a:r>
          </a:p>
        </p:txBody>
      </p:sp>
      <p:sp>
        <p:nvSpPr>
          <p:cNvPr id="5" name="Rectangle 4">
            <a:extLst>
              <a:ext uri="{FF2B5EF4-FFF2-40B4-BE49-F238E27FC236}">
                <a16:creationId xmlns:a16="http://schemas.microsoft.com/office/drawing/2014/main" id="{ACA8C714-0B62-4DDA-9E58-7EF3808DBFA2}"/>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DFABD9-5532-4300-810D-7C6C44D93F19}"/>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27/27 </a:t>
            </a:r>
          </a:p>
        </p:txBody>
      </p:sp>
    </p:spTree>
    <p:extLst>
      <p:ext uri="{BB962C8B-B14F-4D97-AF65-F5344CB8AC3E}">
        <p14:creationId xmlns:p14="http://schemas.microsoft.com/office/powerpoint/2010/main" val="104212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650A-9064-4406-9A67-10ACA58DD660}"/>
              </a:ext>
            </a:extLst>
          </p:cNvPr>
          <p:cNvSpPr>
            <a:spLocks noGrp="1"/>
          </p:cNvSpPr>
          <p:nvPr>
            <p:ph type="title"/>
          </p:nvPr>
        </p:nvSpPr>
        <p:spPr/>
        <p:txBody>
          <a:bodyPr/>
          <a:lstStyle/>
          <a:p>
            <a:r>
              <a:rPr lang="en-US" dirty="0">
                <a:cs typeface="Calibri Light"/>
              </a:rPr>
              <a:t>Literature </a:t>
            </a:r>
            <a:r>
              <a:rPr lang="en-US">
                <a:cs typeface="Calibri Light"/>
              </a:rPr>
              <a:t>Survey</a:t>
            </a:r>
            <a:endParaRPr lang="en-US" dirty="0">
              <a:cs typeface="Calibri Light"/>
            </a:endParaRPr>
          </a:p>
        </p:txBody>
      </p:sp>
      <p:sp>
        <p:nvSpPr>
          <p:cNvPr id="3" name="Content Placeholder 2">
            <a:extLst>
              <a:ext uri="{FF2B5EF4-FFF2-40B4-BE49-F238E27FC236}">
                <a16:creationId xmlns:a16="http://schemas.microsoft.com/office/drawing/2014/main" id="{950E93FB-B9B5-4005-A43C-80593258FD6D}"/>
              </a:ext>
            </a:extLst>
          </p:cNvPr>
          <p:cNvSpPr>
            <a:spLocks noGrp="1"/>
          </p:cNvSpPr>
          <p:nvPr>
            <p:ph idx="1"/>
          </p:nvPr>
        </p:nvSpPr>
        <p:spPr/>
        <p:txBody>
          <a:bodyPr vert="horz" lIns="91440" tIns="45720" rIns="91440" bIns="45720" rtlCol="0" anchor="t">
            <a:normAutofit/>
          </a:bodyPr>
          <a:lstStyle/>
          <a:p>
            <a:r>
              <a:rPr lang="en-US" dirty="0">
                <a:ea typeface="+mn-lt"/>
                <a:cs typeface="+mn-lt"/>
              </a:rPr>
              <a:t>Various algorithms like Quick sort, Merge Sort , Insertion sort were considered[1]</a:t>
            </a:r>
          </a:p>
          <a:p>
            <a:r>
              <a:rPr lang="en-US" dirty="0">
                <a:cs typeface="Calibri"/>
              </a:rPr>
              <a:t>Cut Short Algorithm[4]  + (Quick Sort /Merge Sort/ Insertion Sort)</a:t>
            </a:r>
          </a:p>
          <a:p>
            <a:r>
              <a:rPr lang="en-US" dirty="0">
                <a:ea typeface="+mn-lt"/>
                <a:cs typeface="+mn-lt"/>
              </a:rPr>
              <a:t>When this algorithm is used with </a:t>
            </a:r>
            <a:r>
              <a:rPr lang="en-US" dirty="0" err="1">
                <a:ea typeface="+mn-lt"/>
                <a:cs typeface="+mn-lt"/>
              </a:rPr>
              <a:t>CutShort</a:t>
            </a:r>
            <a:r>
              <a:rPr lang="en-US" dirty="0">
                <a:ea typeface="+mn-lt"/>
                <a:cs typeface="+mn-lt"/>
              </a:rPr>
              <a:t> Algorithm the time complexity is reduced to n log(</a:t>
            </a:r>
            <a:r>
              <a:rPr lang="en-US" dirty="0" err="1">
                <a:ea typeface="+mn-lt"/>
                <a:cs typeface="+mn-lt"/>
              </a:rPr>
              <a:t>dmax</a:t>
            </a:r>
            <a:r>
              <a:rPr lang="en-US" dirty="0">
                <a:ea typeface="+mn-lt"/>
                <a:cs typeface="+mn-lt"/>
              </a:rPr>
              <a:t>) in best case time complexity.</a:t>
            </a:r>
          </a:p>
          <a:p>
            <a:r>
              <a:rPr lang="en-US" dirty="0">
                <a:ea typeface="+mn-lt"/>
                <a:cs typeface="+mn-lt"/>
              </a:rPr>
              <a:t>Proposed  model which would combine the </a:t>
            </a:r>
            <a:r>
              <a:rPr lang="en-US" dirty="0" err="1">
                <a:ea typeface="+mn-lt"/>
                <a:cs typeface="+mn-lt"/>
              </a:rPr>
              <a:t>CutShort</a:t>
            </a:r>
            <a:r>
              <a:rPr lang="en-US" dirty="0">
                <a:ea typeface="+mn-lt"/>
                <a:cs typeface="+mn-lt"/>
              </a:rPr>
              <a:t> Algorithm with Parallel Computing framework which would greatly improve the efficiency and achieve scale up.</a:t>
            </a:r>
            <a:endParaRPr lang="en-US" dirty="0">
              <a:cs typeface="Calibri"/>
            </a:endParaRPr>
          </a:p>
        </p:txBody>
      </p:sp>
      <p:sp>
        <p:nvSpPr>
          <p:cNvPr id="4" name="TextBox 3">
            <a:extLst>
              <a:ext uri="{FF2B5EF4-FFF2-40B4-BE49-F238E27FC236}">
                <a16:creationId xmlns:a16="http://schemas.microsoft.com/office/drawing/2014/main" id="{BB5212B5-54ED-4529-9FCC-A1B268382DC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5" name="TextBox 4">
            <a:extLst>
              <a:ext uri="{FF2B5EF4-FFF2-40B4-BE49-F238E27FC236}">
                <a16:creationId xmlns:a16="http://schemas.microsoft.com/office/drawing/2014/main" id="{C1512EFA-7532-4301-8F7B-6885FC2C0CD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7" name="Rectangle 6">
            <a:extLst>
              <a:ext uri="{FF2B5EF4-FFF2-40B4-BE49-F238E27FC236}">
                <a16:creationId xmlns:a16="http://schemas.microsoft.com/office/drawing/2014/main" id="{CDC78A85-0F60-4AEC-81D2-C967C1DDA9D4}"/>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90631C-DD6F-413F-BB21-64D36356A13A}"/>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3/27 </a:t>
            </a:r>
          </a:p>
        </p:txBody>
      </p:sp>
    </p:spTree>
    <p:extLst>
      <p:ext uri="{BB962C8B-B14F-4D97-AF65-F5344CB8AC3E}">
        <p14:creationId xmlns:p14="http://schemas.microsoft.com/office/powerpoint/2010/main" val="28964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650A-9064-4406-9A67-10ACA58DD660}"/>
              </a:ext>
            </a:extLst>
          </p:cNvPr>
          <p:cNvSpPr>
            <a:spLocks noGrp="1"/>
          </p:cNvSpPr>
          <p:nvPr>
            <p:ph type="title"/>
          </p:nvPr>
        </p:nvSpPr>
        <p:spPr>
          <a:xfrm>
            <a:off x="1004455" y="1152697"/>
            <a:ext cx="2770355" cy="1223634"/>
          </a:xfrm>
        </p:spPr>
        <p:txBody>
          <a:bodyPr anchor="b">
            <a:normAutofit/>
          </a:bodyPr>
          <a:lstStyle/>
          <a:p>
            <a:r>
              <a:rPr lang="en-US" sz="4000">
                <a:cs typeface="Calibri Light"/>
              </a:rPr>
              <a:t>Cutshort Algorithm</a:t>
            </a:r>
          </a:p>
        </p:txBody>
      </p:sp>
      <p:sp>
        <p:nvSpPr>
          <p:cNvPr id="3" name="Content Placeholder 2">
            <a:extLst>
              <a:ext uri="{FF2B5EF4-FFF2-40B4-BE49-F238E27FC236}">
                <a16:creationId xmlns:a16="http://schemas.microsoft.com/office/drawing/2014/main" id="{950E93FB-B9B5-4005-A43C-80593258FD6D}"/>
              </a:ext>
            </a:extLst>
          </p:cNvPr>
          <p:cNvSpPr>
            <a:spLocks noGrp="1"/>
          </p:cNvSpPr>
          <p:nvPr>
            <p:ph idx="1"/>
          </p:nvPr>
        </p:nvSpPr>
        <p:spPr>
          <a:xfrm>
            <a:off x="949036" y="2776174"/>
            <a:ext cx="2770632" cy="3081528"/>
          </a:xfrm>
        </p:spPr>
        <p:txBody>
          <a:bodyPr vert="horz" lIns="91440" tIns="45720" rIns="91440" bIns="45720" rtlCol="0">
            <a:normAutofit/>
          </a:bodyPr>
          <a:lstStyle/>
          <a:p>
            <a:r>
              <a:rPr lang="en-US" sz="1800">
                <a:cs typeface="Calibri"/>
              </a:rPr>
              <a:t>Works Best when the Max Number of digits have a the same number of bits used to represent them</a:t>
            </a:r>
          </a:p>
          <a:p>
            <a:pPr marL="0" indent="0">
              <a:buNone/>
            </a:pPr>
            <a:endParaRPr lang="en-US" sz="1800">
              <a:cs typeface="Calibri"/>
            </a:endParaRPr>
          </a:p>
        </p:txBody>
      </p:sp>
      <p:pic>
        <p:nvPicPr>
          <p:cNvPr id="6" name="Picture 7" descr="A screenshot of a cell phone&#10;&#10;Description generated with very high confidence">
            <a:extLst>
              <a:ext uri="{FF2B5EF4-FFF2-40B4-BE49-F238E27FC236}">
                <a16:creationId xmlns:a16="http://schemas.microsoft.com/office/drawing/2014/main" id="{20E0C94A-2FD9-4572-BEC3-443A4D75C76F}"/>
              </a:ext>
            </a:extLst>
          </p:cNvPr>
          <p:cNvPicPr>
            <a:picLocks noChangeAspect="1"/>
          </p:cNvPicPr>
          <p:nvPr/>
        </p:nvPicPr>
        <p:blipFill>
          <a:blip r:embed="rId2"/>
          <a:stretch>
            <a:fillRect/>
          </a:stretch>
        </p:blipFill>
        <p:spPr>
          <a:xfrm>
            <a:off x="4353285" y="329425"/>
            <a:ext cx="6959807" cy="4297680"/>
          </a:xfrm>
          <a:prstGeom prst="rect">
            <a:avLst/>
          </a:prstGeom>
        </p:spPr>
      </p:pic>
      <p:sp>
        <p:nvSpPr>
          <p:cNvPr id="4" name="TextBox 3">
            <a:extLst>
              <a:ext uri="{FF2B5EF4-FFF2-40B4-BE49-F238E27FC236}">
                <a16:creationId xmlns:a16="http://schemas.microsoft.com/office/drawing/2014/main" id="{BB5212B5-54ED-4529-9FCC-A1B268382DC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a:t>
            </a:r>
            <a:endParaRPr lang="en-US"/>
          </a:p>
        </p:txBody>
      </p:sp>
      <p:sp>
        <p:nvSpPr>
          <p:cNvPr id="5" name="TextBox 4">
            <a:extLst>
              <a:ext uri="{FF2B5EF4-FFF2-40B4-BE49-F238E27FC236}">
                <a16:creationId xmlns:a16="http://schemas.microsoft.com/office/drawing/2014/main" id="{C1512EFA-7532-4301-8F7B-6885FC2C0CD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a:t>
            </a:r>
            <a:endParaRPr lang="en-US"/>
          </a:p>
        </p:txBody>
      </p:sp>
      <p:sp>
        <p:nvSpPr>
          <p:cNvPr id="7" name="Rectangle 6">
            <a:extLst>
              <a:ext uri="{FF2B5EF4-FFF2-40B4-BE49-F238E27FC236}">
                <a16:creationId xmlns:a16="http://schemas.microsoft.com/office/drawing/2014/main" id="{CDC78A85-0F60-4AEC-81D2-C967C1DDA9D4}"/>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9F7479-16B3-4245-AE65-D38257898EEA}"/>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4/27 </a:t>
            </a:r>
          </a:p>
        </p:txBody>
      </p:sp>
      <p:sp>
        <p:nvSpPr>
          <p:cNvPr id="10" name="TextBox 9">
            <a:extLst>
              <a:ext uri="{FF2B5EF4-FFF2-40B4-BE49-F238E27FC236}">
                <a16:creationId xmlns:a16="http://schemas.microsoft.com/office/drawing/2014/main" id="{0BB4F715-6782-4845-A8AC-083103CB9335}"/>
              </a:ext>
            </a:extLst>
          </p:cNvPr>
          <p:cNvSpPr txBox="1"/>
          <p:nvPr/>
        </p:nvSpPr>
        <p:spPr>
          <a:xfrm>
            <a:off x="7661563" y="5098473"/>
            <a:ext cx="1357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:1 </a:t>
            </a:r>
          </a:p>
        </p:txBody>
      </p:sp>
    </p:spTree>
    <p:extLst>
      <p:ext uri="{BB962C8B-B14F-4D97-AF65-F5344CB8AC3E}">
        <p14:creationId xmlns:p14="http://schemas.microsoft.com/office/powerpoint/2010/main" val="325378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90650A-9064-4406-9A67-10ACA58DD660}"/>
              </a:ext>
            </a:extLst>
          </p:cNvPr>
          <p:cNvSpPr>
            <a:spLocks noGrp="1"/>
          </p:cNvSpPr>
          <p:nvPr>
            <p:ph type="title"/>
          </p:nvPr>
        </p:nvSpPr>
        <p:spPr>
          <a:xfrm>
            <a:off x="841248" y="704850"/>
            <a:ext cx="3785616" cy="2978150"/>
          </a:xfrm>
        </p:spPr>
        <p:txBody>
          <a:bodyPr anchor="b">
            <a:normAutofit/>
          </a:bodyPr>
          <a:lstStyle/>
          <a:p>
            <a:r>
              <a:rPr lang="en-US">
                <a:cs typeface="Calibri Light"/>
              </a:rPr>
              <a:t>Cutshort Algorithm</a:t>
            </a:r>
            <a:endParaRPr lang="en-US" dirty="0">
              <a:cs typeface="Calibri Light"/>
            </a:endParaRPr>
          </a:p>
        </p:txBody>
      </p:sp>
      <p:sp>
        <p:nvSpPr>
          <p:cNvPr id="3" name="Content Placeholder 2">
            <a:extLst>
              <a:ext uri="{FF2B5EF4-FFF2-40B4-BE49-F238E27FC236}">
                <a16:creationId xmlns:a16="http://schemas.microsoft.com/office/drawing/2014/main" id="{950E93FB-B9B5-4005-A43C-80593258FD6D}"/>
              </a:ext>
            </a:extLst>
          </p:cNvPr>
          <p:cNvSpPr>
            <a:spLocks noGrp="1"/>
          </p:cNvSpPr>
          <p:nvPr>
            <p:ph idx="1"/>
          </p:nvPr>
        </p:nvSpPr>
        <p:spPr>
          <a:xfrm>
            <a:off x="6038850" y="704850"/>
            <a:ext cx="5314950" cy="5251450"/>
          </a:xfrm>
        </p:spPr>
        <p:txBody>
          <a:bodyPr vert="horz" lIns="91440" tIns="45720" rIns="91440" bIns="45720" rtlCol="0" anchor="ctr">
            <a:normAutofit/>
          </a:bodyPr>
          <a:lstStyle/>
          <a:p>
            <a:r>
              <a:rPr lang="en-US" sz="2100">
                <a:solidFill>
                  <a:schemeClr val="bg1"/>
                </a:solidFill>
                <a:cs typeface="Calibri"/>
              </a:rPr>
              <a:t>Best Case : </a:t>
            </a:r>
            <a:r>
              <a:rPr lang="en-US" sz="2100">
                <a:solidFill>
                  <a:schemeClr val="bg1"/>
                </a:solidFill>
                <a:ea typeface="+mn-lt"/>
                <a:cs typeface="+mn-lt"/>
              </a:rPr>
              <a:t>T(n) = O( n log (n) – n log (Dmax)) </a:t>
            </a:r>
            <a:endParaRPr lang="en-US" sz="2100">
              <a:solidFill>
                <a:schemeClr val="bg1"/>
              </a:solidFill>
              <a:cs typeface="Calibri"/>
            </a:endParaRPr>
          </a:p>
          <a:p>
            <a:r>
              <a:rPr lang="en-US" sz="2100">
                <a:solidFill>
                  <a:schemeClr val="bg1"/>
                </a:solidFill>
                <a:ea typeface="+mn-lt"/>
                <a:cs typeface="+mn-lt"/>
              </a:rPr>
              <a:t>(Dmax) is the maximum number of subarrays obtained from original array.  </a:t>
            </a:r>
          </a:p>
          <a:p>
            <a:endParaRPr lang="en-US" sz="2100">
              <a:solidFill>
                <a:schemeClr val="bg1"/>
              </a:solidFill>
              <a:ea typeface="+mn-lt"/>
              <a:cs typeface="+mn-lt"/>
            </a:endParaRPr>
          </a:p>
          <a:p>
            <a:endParaRPr lang="en-US" sz="2100">
              <a:solidFill>
                <a:schemeClr val="bg1"/>
              </a:solidFill>
              <a:ea typeface="+mn-lt"/>
              <a:cs typeface="+mn-lt"/>
            </a:endParaRPr>
          </a:p>
          <a:p>
            <a:r>
              <a:rPr lang="en-US" sz="2100">
                <a:solidFill>
                  <a:schemeClr val="bg1"/>
                </a:solidFill>
                <a:ea typeface="+mn-lt"/>
                <a:cs typeface="+mn-lt"/>
              </a:rPr>
              <a:t>Average Case : T(n) = O( n log (n) – n log(D) )</a:t>
            </a:r>
          </a:p>
          <a:p>
            <a:r>
              <a:rPr lang="en-US" sz="2100">
                <a:solidFill>
                  <a:schemeClr val="bg1"/>
                </a:solidFill>
                <a:ea typeface="+mn-lt"/>
                <a:cs typeface="+mn-lt"/>
              </a:rPr>
              <a:t>Where D is number of resulting sub-array</a:t>
            </a:r>
          </a:p>
          <a:p>
            <a:endParaRPr lang="en-US" sz="2100">
              <a:solidFill>
                <a:schemeClr val="bg1"/>
              </a:solidFill>
              <a:ea typeface="+mn-lt"/>
              <a:cs typeface="+mn-lt"/>
            </a:endParaRPr>
          </a:p>
          <a:p>
            <a:r>
              <a:rPr lang="en-US" sz="2100">
                <a:solidFill>
                  <a:schemeClr val="bg1"/>
                </a:solidFill>
                <a:ea typeface="+mn-lt"/>
                <a:cs typeface="+mn-lt"/>
              </a:rPr>
              <a:t>Worst Case :  T(n) = O(n.log n)</a:t>
            </a:r>
          </a:p>
          <a:p>
            <a:r>
              <a:rPr lang="en-US" sz="2100">
                <a:solidFill>
                  <a:schemeClr val="bg1"/>
                </a:solidFill>
                <a:ea typeface="+mn-lt"/>
                <a:cs typeface="+mn-lt"/>
              </a:rPr>
              <a:t>In worst case, the time complexity will remain the same O(nlog n)</a:t>
            </a:r>
            <a:endParaRPr lang="en-US" sz="2100">
              <a:solidFill>
                <a:schemeClr val="bg1"/>
              </a:solidFill>
            </a:endParaRPr>
          </a:p>
        </p:txBody>
      </p:sp>
      <p:sp>
        <p:nvSpPr>
          <p:cNvPr id="7" name="Rectangle 6">
            <a:extLst>
              <a:ext uri="{FF2B5EF4-FFF2-40B4-BE49-F238E27FC236}">
                <a16:creationId xmlns:a16="http://schemas.microsoft.com/office/drawing/2014/main" id="{CDC78A85-0F60-4AEC-81D2-C967C1DDA9D4}"/>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F5F39F-9FA2-4A80-8E7B-66098690543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5/27 </a:t>
            </a:r>
          </a:p>
        </p:txBody>
      </p:sp>
    </p:spTree>
    <p:extLst>
      <p:ext uri="{BB962C8B-B14F-4D97-AF65-F5344CB8AC3E}">
        <p14:creationId xmlns:p14="http://schemas.microsoft.com/office/powerpoint/2010/main" val="35355071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719E6-F130-45F5-8518-18DD76E5BD9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ea typeface="+mj-lt"/>
                <a:cs typeface="+mj-lt"/>
              </a:rPr>
              <a:t>Methodology</a:t>
            </a:r>
            <a:endParaRPr lang="en-US">
              <a:solidFill>
                <a:schemeClr val="accent1"/>
              </a:solidFill>
            </a:endParaRP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ADC312-C50D-4708-9EA3-E80D8AD27FB1}"/>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rPr>
              <a:t>CutShort algorithm works on four steps as mentioned below. </a:t>
            </a:r>
            <a:endParaRPr lang="en-US" sz="2400">
              <a:cs typeface="Calibri" panose="020F0502020204030204"/>
            </a:endParaRPr>
          </a:p>
          <a:p>
            <a:r>
              <a:rPr lang="en-US" sz="2400">
                <a:ea typeface="+mn-lt"/>
                <a:cs typeface="+mn-lt"/>
              </a:rPr>
              <a:t>1. Initial step</a:t>
            </a:r>
            <a:endParaRPr lang="en-US" sz="2400"/>
          </a:p>
          <a:p>
            <a:r>
              <a:rPr lang="en-US" sz="2400">
                <a:ea typeface="+mn-lt"/>
                <a:cs typeface="+mn-lt"/>
              </a:rPr>
              <a:t>2. Range defining step</a:t>
            </a:r>
            <a:endParaRPr lang="en-US" sz="2400"/>
          </a:p>
          <a:p>
            <a:r>
              <a:rPr lang="en-US" sz="2400">
                <a:ea typeface="+mn-lt"/>
                <a:cs typeface="+mn-lt"/>
              </a:rPr>
              <a:t>3. Rearranging </a:t>
            </a:r>
            <a:endParaRPr lang="en-US" sz="2400"/>
          </a:p>
          <a:p>
            <a:r>
              <a:rPr lang="en-US" sz="2400">
                <a:ea typeface="+mn-lt"/>
                <a:cs typeface="+mn-lt"/>
              </a:rPr>
              <a:t>4. Sub array sorting </a:t>
            </a:r>
            <a:endParaRPr lang="en-US" sz="2400"/>
          </a:p>
          <a:p>
            <a:endParaRPr lang="en-US" sz="2400">
              <a:cs typeface="Calibri"/>
            </a:endParaRPr>
          </a:p>
        </p:txBody>
      </p:sp>
      <p:sp>
        <p:nvSpPr>
          <p:cNvPr id="5" name="Rectangle 4">
            <a:extLst>
              <a:ext uri="{FF2B5EF4-FFF2-40B4-BE49-F238E27FC236}">
                <a16:creationId xmlns:a16="http://schemas.microsoft.com/office/drawing/2014/main" id="{A1C37942-FB18-43DD-A973-2C941380CC3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AEF14EF-2A9F-44F3-9319-F9FE8D055B9C}"/>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6/27 </a:t>
            </a:r>
          </a:p>
        </p:txBody>
      </p:sp>
    </p:spTree>
    <p:extLst>
      <p:ext uri="{BB962C8B-B14F-4D97-AF65-F5344CB8AC3E}">
        <p14:creationId xmlns:p14="http://schemas.microsoft.com/office/powerpoint/2010/main" val="405014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719E6-F130-45F5-8518-18DD76E5BD9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Initial Step</a:t>
            </a:r>
          </a:p>
        </p:txBody>
      </p:sp>
      <p:cxnSp>
        <p:nvCxnSpPr>
          <p:cNvPr id="10"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7" descr="A screenshot of a cell phone&#10;&#10;Description generated with very high confidence">
            <a:extLst>
              <a:ext uri="{FF2B5EF4-FFF2-40B4-BE49-F238E27FC236}">
                <a16:creationId xmlns:a16="http://schemas.microsoft.com/office/drawing/2014/main" id="{82EF2211-DF94-41B6-B745-F660757C5482}"/>
              </a:ext>
            </a:extLst>
          </p:cNvPr>
          <p:cNvPicPr>
            <a:picLocks noChangeAspect="1"/>
          </p:cNvPicPr>
          <p:nvPr/>
        </p:nvPicPr>
        <p:blipFill>
          <a:blip r:embed="rId2"/>
          <a:stretch>
            <a:fillRect/>
          </a:stretch>
        </p:blipFill>
        <p:spPr>
          <a:xfrm>
            <a:off x="6298170" y="3276499"/>
            <a:ext cx="5455917" cy="1866955"/>
          </a:xfrm>
          <a:prstGeom prst="rect">
            <a:avLst/>
          </a:prstGeom>
        </p:spPr>
      </p:pic>
      <p:cxnSp>
        <p:nvCxnSpPr>
          <p:cNvPr id="11"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5" descr="A picture containing clock&#10;&#10;Description generated with very high confidence">
            <a:extLst>
              <a:ext uri="{FF2B5EF4-FFF2-40B4-BE49-F238E27FC236}">
                <a16:creationId xmlns:a16="http://schemas.microsoft.com/office/drawing/2014/main" id="{16BB3A0E-BD8D-4760-BD34-225AF71D52DF}"/>
              </a:ext>
            </a:extLst>
          </p:cNvPr>
          <p:cNvPicPr>
            <a:picLocks noGrp="1" noChangeAspect="1"/>
          </p:cNvPicPr>
          <p:nvPr>
            <p:ph idx="1"/>
          </p:nvPr>
        </p:nvPicPr>
        <p:blipFill>
          <a:blip r:embed="rId3"/>
          <a:stretch>
            <a:fillRect/>
          </a:stretch>
        </p:blipFill>
        <p:spPr>
          <a:xfrm>
            <a:off x="392205" y="3757636"/>
            <a:ext cx="5455917" cy="904680"/>
          </a:xfrm>
          <a:prstGeom prst="rect">
            <a:avLst/>
          </a:prstGeom>
        </p:spPr>
      </p:pic>
      <p:sp>
        <p:nvSpPr>
          <p:cNvPr id="5" name="Rectangle 4">
            <a:extLst>
              <a:ext uri="{FF2B5EF4-FFF2-40B4-BE49-F238E27FC236}">
                <a16:creationId xmlns:a16="http://schemas.microsoft.com/office/drawing/2014/main" id="{A1C37942-FB18-43DD-A973-2C941380CC3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26FF5E-AE9A-4339-8F9E-46488A12C827}"/>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7/27 </a:t>
            </a:r>
          </a:p>
        </p:txBody>
      </p:sp>
      <p:sp>
        <p:nvSpPr>
          <p:cNvPr id="6" name="TextBox 5">
            <a:extLst>
              <a:ext uri="{FF2B5EF4-FFF2-40B4-BE49-F238E27FC236}">
                <a16:creationId xmlns:a16="http://schemas.microsoft.com/office/drawing/2014/main" id="{F8F1D23C-E763-4498-86AA-A0BF963A6E31}"/>
              </a:ext>
            </a:extLst>
          </p:cNvPr>
          <p:cNvSpPr txBox="1"/>
          <p:nvPr/>
        </p:nvSpPr>
        <p:spPr>
          <a:xfrm>
            <a:off x="2410691" y="4765964"/>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2 </a:t>
            </a:r>
          </a:p>
        </p:txBody>
      </p:sp>
      <p:sp>
        <p:nvSpPr>
          <p:cNvPr id="14" name="TextBox 13">
            <a:extLst>
              <a:ext uri="{FF2B5EF4-FFF2-40B4-BE49-F238E27FC236}">
                <a16:creationId xmlns:a16="http://schemas.microsoft.com/office/drawing/2014/main" id="{C56F6CFD-28D3-4E39-B947-0D6DDCF66585}"/>
              </a:ext>
            </a:extLst>
          </p:cNvPr>
          <p:cNvSpPr txBox="1"/>
          <p:nvPr/>
        </p:nvSpPr>
        <p:spPr>
          <a:xfrm>
            <a:off x="8562109" y="5306291"/>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3 </a:t>
            </a:r>
          </a:p>
        </p:txBody>
      </p:sp>
    </p:spTree>
    <p:extLst>
      <p:ext uri="{BB962C8B-B14F-4D97-AF65-F5344CB8AC3E}">
        <p14:creationId xmlns:p14="http://schemas.microsoft.com/office/powerpoint/2010/main" val="266804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19E6-F130-45F5-8518-18DD76E5BD9D}"/>
              </a:ext>
            </a:extLst>
          </p:cNvPr>
          <p:cNvSpPr>
            <a:spLocks noGrp="1"/>
          </p:cNvSpPr>
          <p:nvPr>
            <p:ph type="title"/>
          </p:nvPr>
        </p:nvSpPr>
        <p:spPr>
          <a:xfrm>
            <a:off x="1514292" y="513612"/>
            <a:ext cx="9894133" cy="1031216"/>
          </a:xfrm>
        </p:spPr>
        <p:txBody>
          <a:bodyPr anchor="b">
            <a:normAutofit/>
          </a:bodyPr>
          <a:lstStyle/>
          <a:p>
            <a:r>
              <a:rPr lang="en-US">
                <a:cs typeface="Calibri Light"/>
              </a:rPr>
              <a:t>Initial Step</a:t>
            </a:r>
            <a:endParaRPr lang="en-US" dirty="0">
              <a:cs typeface="Calibri Light"/>
            </a:endParaRPr>
          </a:p>
        </p:txBody>
      </p:sp>
      <p:pic>
        <p:nvPicPr>
          <p:cNvPr id="12" name="Picture 12" descr="A screenshot of a cell phone&#10;&#10;Description generated with very high confidence">
            <a:extLst>
              <a:ext uri="{FF2B5EF4-FFF2-40B4-BE49-F238E27FC236}">
                <a16:creationId xmlns:a16="http://schemas.microsoft.com/office/drawing/2014/main" id="{415D8A16-9AE2-4D1A-B05D-563997C7A423}"/>
              </a:ext>
            </a:extLst>
          </p:cNvPr>
          <p:cNvPicPr>
            <a:picLocks noChangeAspect="1"/>
          </p:cNvPicPr>
          <p:nvPr/>
        </p:nvPicPr>
        <p:blipFill rotWithShape="1">
          <a:blip r:embed="rId2"/>
          <a:srcRect l="1704" t="26966" r="-1989" b="-5618"/>
          <a:stretch/>
        </p:blipFill>
        <p:spPr>
          <a:xfrm>
            <a:off x="1169237" y="3221924"/>
            <a:ext cx="6061449" cy="1214725"/>
          </a:xfrm>
          <a:prstGeom prst="rect">
            <a:avLst/>
          </a:prstGeom>
        </p:spPr>
      </p:pic>
      <p:sp>
        <p:nvSpPr>
          <p:cNvPr id="17" name="Freeform: Shape 16">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9" name="Freeform: Shape 18">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F67CBA66-EB56-4380-8F6E-BE04711D19ED}"/>
              </a:ext>
            </a:extLst>
          </p:cNvPr>
          <p:cNvSpPr>
            <a:spLocks noGrp="1"/>
          </p:cNvSpPr>
          <p:nvPr>
            <p:ph idx="1"/>
          </p:nvPr>
        </p:nvSpPr>
        <p:spPr>
          <a:xfrm>
            <a:off x="7781373" y="2279151"/>
            <a:ext cx="3627063" cy="3387145"/>
          </a:xfrm>
        </p:spPr>
        <p:txBody>
          <a:bodyPr vert="horz" lIns="91440" tIns="45720" rIns="91440" bIns="45720" rtlCol="0" anchor="ctr">
            <a:normAutofit/>
          </a:bodyPr>
          <a:lstStyle/>
          <a:p>
            <a:r>
              <a:rPr lang="en-US" sz="2400">
                <a:cs typeface="Calibri"/>
              </a:rPr>
              <a:t>Creating a Bit band array storing the count of number of elements having same digits  in bit representation</a:t>
            </a:r>
          </a:p>
          <a:p>
            <a:pPr marL="0" indent="0">
              <a:buNone/>
            </a:pPr>
            <a:endParaRPr lang="en-US" sz="2400">
              <a:cs typeface="Calibri"/>
            </a:endParaRPr>
          </a:p>
        </p:txBody>
      </p:sp>
      <p:sp>
        <p:nvSpPr>
          <p:cNvPr id="5" name="Rectangle 4">
            <a:extLst>
              <a:ext uri="{FF2B5EF4-FFF2-40B4-BE49-F238E27FC236}">
                <a16:creationId xmlns:a16="http://schemas.microsoft.com/office/drawing/2014/main" id="{A1C37942-FB18-43DD-A973-2C941380CC3C}"/>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CB355A-A3CC-4E34-A15A-1826FA6BAF2C}"/>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8/27 </a:t>
            </a:r>
          </a:p>
        </p:txBody>
      </p:sp>
      <p:sp>
        <p:nvSpPr>
          <p:cNvPr id="4" name="TextBox 3">
            <a:extLst>
              <a:ext uri="{FF2B5EF4-FFF2-40B4-BE49-F238E27FC236}">
                <a16:creationId xmlns:a16="http://schemas.microsoft.com/office/drawing/2014/main" id="{2DFF5389-B26D-49E1-B567-16DE97B7584E}"/>
              </a:ext>
            </a:extLst>
          </p:cNvPr>
          <p:cNvSpPr txBox="1"/>
          <p:nvPr/>
        </p:nvSpPr>
        <p:spPr>
          <a:xfrm>
            <a:off x="3435927" y="4544291"/>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4</a:t>
            </a:r>
          </a:p>
        </p:txBody>
      </p:sp>
    </p:spTree>
    <p:extLst>
      <p:ext uri="{BB962C8B-B14F-4D97-AF65-F5344CB8AC3E}">
        <p14:creationId xmlns:p14="http://schemas.microsoft.com/office/powerpoint/2010/main" val="396455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DCF5-16CE-47AD-8516-0A7B4EE1D6EC}"/>
              </a:ext>
            </a:extLst>
          </p:cNvPr>
          <p:cNvSpPr>
            <a:spLocks noGrp="1"/>
          </p:cNvSpPr>
          <p:nvPr>
            <p:ph type="title"/>
          </p:nvPr>
        </p:nvSpPr>
        <p:spPr/>
        <p:txBody>
          <a:bodyPr/>
          <a:lstStyle/>
          <a:p>
            <a:r>
              <a:rPr lang="en-US" dirty="0">
                <a:ea typeface="+mj-lt"/>
                <a:cs typeface="+mj-lt"/>
              </a:rPr>
              <a:t>Range defining step</a:t>
            </a:r>
            <a:endParaRPr lang="en-US" dirty="0"/>
          </a:p>
        </p:txBody>
      </p:sp>
      <p:pic>
        <p:nvPicPr>
          <p:cNvPr id="7" name="Picture 12" descr="A screenshot of a cell phone&#10;&#10;Description generated with very high confidence">
            <a:extLst>
              <a:ext uri="{FF2B5EF4-FFF2-40B4-BE49-F238E27FC236}">
                <a16:creationId xmlns:a16="http://schemas.microsoft.com/office/drawing/2014/main" id="{E916A95F-4EF0-4C3B-9D2D-21B68CC7EC7B}"/>
              </a:ext>
            </a:extLst>
          </p:cNvPr>
          <p:cNvPicPr>
            <a:picLocks noChangeAspect="1"/>
          </p:cNvPicPr>
          <p:nvPr/>
        </p:nvPicPr>
        <p:blipFill rotWithShape="1">
          <a:blip r:embed="rId2"/>
          <a:srcRect l="1704" t="26966" r="-1989" b="-5618"/>
          <a:stretch/>
        </p:blipFill>
        <p:spPr>
          <a:xfrm>
            <a:off x="1413652" y="1453509"/>
            <a:ext cx="9756430" cy="1962347"/>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289272A6-4CAD-4580-8A15-CF6EAC1D1CFF}"/>
              </a:ext>
            </a:extLst>
          </p:cNvPr>
          <p:cNvPicPr>
            <a:picLocks noChangeAspect="1"/>
          </p:cNvPicPr>
          <p:nvPr/>
        </p:nvPicPr>
        <p:blipFill>
          <a:blip r:embed="rId3"/>
          <a:stretch>
            <a:fillRect/>
          </a:stretch>
        </p:blipFill>
        <p:spPr>
          <a:xfrm>
            <a:off x="684363" y="3890377"/>
            <a:ext cx="10636369" cy="1981471"/>
          </a:xfrm>
          <a:prstGeom prst="rect">
            <a:avLst/>
          </a:prstGeom>
        </p:spPr>
      </p:pic>
      <p:sp>
        <p:nvSpPr>
          <p:cNvPr id="10" name="Rectangle 9">
            <a:extLst>
              <a:ext uri="{FF2B5EF4-FFF2-40B4-BE49-F238E27FC236}">
                <a16:creationId xmlns:a16="http://schemas.microsoft.com/office/drawing/2014/main" id="{FA79EE60-CFDA-4DE5-B749-6BB38D41E26D}"/>
              </a:ext>
            </a:extLst>
          </p:cNvPr>
          <p:cNvSpPr/>
          <p:nvPr/>
        </p:nvSpPr>
        <p:spPr>
          <a:xfrm>
            <a:off x="0" y="6407727"/>
            <a:ext cx="12192000" cy="4433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FAE5E9A-9ED3-41E2-9087-871AAFDE37C6}"/>
              </a:ext>
            </a:extLst>
          </p:cNvPr>
          <p:cNvSpPr txBox="1"/>
          <p:nvPr/>
        </p:nvSpPr>
        <p:spPr>
          <a:xfrm>
            <a:off x="9989127" y="6470073"/>
            <a:ext cx="17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Slide 9/27 </a:t>
            </a:r>
          </a:p>
        </p:txBody>
      </p:sp>
      <p:sp>
        <p:nvSpPr>
          <p:cNvPr id="4" name="TextBox 3">
            <a:extLst>
              <a:ext uri="{FF2B5EF4-FFF2-40B4-BE49-F238E27FC236}">
                <a16:creationId xmlns:a16="http://schemas.microsoft.com/office/drawing/2014/main" id="{202A2803-5F8A-4466-BB18-8F24CFEF048F}"/>
              </a:ext>
            </a:extLst>
          </p:cNvPr>
          <p:cNvSpPr txBox="1"/>
          <p:nvPr/>
        </p:nvSpPr>
        <p:spPr>
          <a:xfrm>
            <a:off x="5347855" y="3131128"/>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5</a:t>
            </a:r>
          </a:p>
        </p:txBody>
      </p:sp>
      <p:sp>
        <p:nvSpPr>
          <p:cNvPr id="5" name="TextBox 4">
            <a:extLst>
              <a:ext uri="{FF2B5EF4-FFF2-40B4-BE49-F238E27FC236}">
                <a16:creationId xmlns:a16="http://schemas.microsoft.com/office/drawing/2014/main" id="{E344979C-BE54-416B-95EB-07FCA9ACD0A6}"/>
              </a:ext>
            </a:extLst>
          </p:cNvPr>
          <p:cNvSpPr txBox="1"/>
          <p:nvPr/>
        </p:nvSpPr>
        <p:spPr>
          <a:xfrm>
            <a:off x="5486400" y="5735782"/>
            <a:ext cx="1233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Image  : 6 </a:t>
            </a:r>
          </a:p>
        </p:txBody>
      </p:sp>
    </p:spTree>
    <p:extLst>
      <p:ext uri="{BB962C8B-B14F-4D97-AF65-F5344CB8AC3E}">
        <p14:creationId xmlns:p14="http://schemas.microsoft.com/office/powerpoint/2010/main" val="41801931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Comparison of CutShort: A Hybrid Sorting Technique using MPI and CUDA </vt:lpstr>
      <vt:lpstr>Introduction</vt:lpstr>
      <vt:lpstr>Literature Survey</vt:lpstr>
      <vt:lpstr>Cutshort Algorithm</vt:lpstr>
      <vt:lpstr>Cutshort Algorithm</vt:lpstr>
      <vt:lpstr>Methodology</vt:lpstr>
      <vt:lpstr>Initial Step</vt:lpstr>
      <vt:lpstr>Initial Step</vt:lpstr>
      <vt:lpstr>Range defining step</vt:lpstr>
      <vt:lpstr>Rearranging</vt:lpstr>
      <vt:lpstr>Sub-Array Sorting</vt:lpstr>
      <vt:lpstr>Proposed Model</vt:lpstr>
      <vt:lpstr>Message Passing Interface (MPI) Architecture</vt:lpstr>
      <vt:lpstr>Proposed Parallel execution Model (CutShort Algorithm with MPI)</vt:lpstr>
      <vt:lpstr>CUDA (Compute Unified Device Architecture) </vt:lpstr>
      <vt:lpstr>Proposed Parallel execution Model (CutShort Algorithm with CUDA)</vt:lpstr>
      <vt:lpstr>Experiment</vt:lpstr>
      <vt:lpstr>Experiment</vt:lpstr>
      <vt:lpstr>Experiment</vt:lpstr>
      <vt:lpstr>Experiment</vt:lpstr>
      <vt:lpstr>Experiment</vt:lpstr>
      <vt:lpstr>Result and Analysis</vt:lpstr>
      <vt:lpstr>Conclusion </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930</cp:revision>
  <dcterms:created xsi:type="dcterms:W3CDTF">2013-07-15T20:26:40Z</dcterms:created>
  <dcterms:modified xsi:type="dcterms:W3CDTF">2020-07-07T08:20:30Z</dcterms:modified>
</cp:coreProperties>
</file>