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5b795b6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5b795b6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b795b6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b795b6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5b795b6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5b795b6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5b795b6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5b795b6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5b795b6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5b795b6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5b795b6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5b795b6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b795b6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b795b6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b795b6f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b795b6f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5b795b6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5b795b6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NQQvUYMe61A"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99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1400"/>
              </a:spcAft>
              <a:buNone/>
            </a:pPr>
            <a:r>
              <a:rPr lang="en" sz="3600">
                <a:solidFill>
                  <a:srgbClr val="FFFFFF"/>
                </a:solidFill>
                <a:latin typeface="Times New Roman"/>
                <a:ea typeface="Times New Roman"/>
                <a:cs typeface="Times New Roman"/>
                <a:sym typeface="Times New Roman"/>
              </a:rPr>
              <a:t>Geo Location Based Research Project Indexing Solution</a:t>
            </a:r>
            <a:endParaRPr sz="3600">
              <a:solidFill>
                <a:srgbClr val="FFFFFF"/>
              </a:solidFill>
            </a:endParaRPr>
          </a:p>
        </p:txBody>
      </p:sp>
      <p:sp>
        <p:nvSpPr>
          <p:cNvPr id="55" name="Google Shape;55;p13"/>
          <p:cNvSpPr txBox="1"/>
          <p:nvPr>
            <p:ph idx="1" type="subTitle"/>
          </p:nvPr>
        </p:nvSpPr>
        <p:spPr>
          <a:xfrm>
            <a:off x="377125" y="2794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Harshit Yadav</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61" name="Google Shape;61;p14"/>
          <p:cNvSpPr txBox="1"/>
          <p:nvPr>
            <p:ph idx="1" type="body"/>
          </p:nvPr>
        </p:nvSpPr>
        <p:spPr>
          <a:xfrm>
            <a:off x="252575" y="1285500"/>
            <a:ext cx="4935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Traditional open Source projects and research indexing databases works using search keywords and key Value pair match  parameters for the published well structured data, a lot of undocumented research literature , Partial results and datasets gets discarded which might contain some valuable insights  which could be later picked later for further research and development .In the proposed system ,geo tagging is used on such data aiding to faster discovery</a:t>
            </a:r>
            <a:endParaRPr/>
          </a:p>
        </p:txBody>
      </p:sp>
      <p:pic>
        <p:nvPicPr>
          <p:cNvPr id="62" name="Google Shape;62;p14"/>
          <p:cNvPicPr preferRelativeResize="0"/>
          <p:nvPr/>
        </p:nvPicPr>
        <p:blipFill>
          <a:blip r:embed="rId3">
            <a:alphaModFix/>
          </a:blip>
          <a:stretch>
            <a:fillRect/>
          </a:stretch>
        </p:blipFill>
        <p:spPr>
          <a:xfrm>
            <a:off x="5739650" y="1613500"/>
            <a:ext cx="2989200" cy="24361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t>
            </a:r>
            <a:endParaRPr/>
          </a:p>
        </p:txBody>
      </p:sp>
      <p:sp>
        <p:nvSpPr>
          <p:cNvPr id="68" name="Google Shape;68;p15"/>
          <p:cNvSpPr txBox="1"/>
          <p:nvPr>
            <p:ph idx="1" type="body"/>
          </p:nvPr>
        </p:nvSpPr>
        <p:spPr>
          <a:xfrm>
            <a:off x="311700" y="1152475"/>
            <a:ext cx="8520600" cy="181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Harness more resource available online</a:t>
            </a:r>
            <a:endParaRPr/>
          </a:p>
          <a:p>
            <a:pPr indent="-342900" lvl="0" marL="457200" rtl="0" algn="l">
              <a:spcBef>
                <a:spcPts val="0"/>
              </a:spcBef>
              <a:spcAft>
                <a:spcPts val="0"/>
              </a:spcAft>
              <a:buSzPts val="1800"/>
              <a:buChar char="●"/>
            </a:pPr>
            <a:r>
              <a:rPr lang="en"/>
              <a:t>Speed up the Process of Research  </a:t>
            </a:r>
            <a:endParaRPr/>
          </a:p>
          <a:p>
            <a:pPr indent="-342900" lvl="0" marL="457200" rtl="0" algn="l">
              <a:spcBef>
                <a:spcPts val="0"/>
              </a:spcBef>
              <a:spcAft>
                <a:spcPts val="0"/>
              </a:spcAft>
              <a:buSzPts val="1800"/>
              <a:buChar char="●"/>
            </a:pPr>
            <a:r>
              <a:rPr lang="en"/>
              <a:t>Utilize the </a:t>
            </a:r>
            <a:r>
              <a:rPr lang="en"/>
              <a:t>Unstructured</a:t>
            </a:r>
            <a:r>
              <a:rPr lang="en"/>
              <a:t> Data</a:t>
            </a:r>
            <a:endParaRPr/>
          </a:p>
          <a:p>
            <a:pPr indent="-342900" lvl="0" marL="457200" rtl="0" algn="l">
              <a:spcBef>
                <a:spcPts val="0"/>
              </a:spcBef>
              <a:spcAft>
                <a:spcPts val="0"/>
              </a:spcAft>
              <a:buSzPts val="1800"/>
              <a:buChar char="●"/>
            </a:pPr>
            <a:r>
              <a:rPr lang="en"/>
              <a:t>More </a:t>
            </a:r>
            <a:r>
              <a:rPr lang="en"/>
              <a:t>Oriented</a:t>
            </a:r>
            <a:r>
              <a:rPr lang="en"/>
              <a:t> toward applied research and faster Prototyping</a:t>
            </a:r>
            <a:endParaRPr/>
          </a:p>
          <a:p>
            <a:pPr indent="-342900" lvl="0" marL="457200" rtl="0" algn="l">
              <a:spcBef>
                <a:spcPts val="0"/>
              </a:spcBef>
              <a:spcAft>
                <a:spcPts val="0"/>
              </a:spcAft>
              <a:buSzPts val="1800"/>
              <a:buChar char="●"/>
            </a:pPr>
            <a:r>
              <a:rPr lang="en"/>
              <a:t>Collective Collaboration</a:t>
            </a:r>
            <a:endParaRPr/>
          </a:p>
          <a:p>
            <a:pPr indent="0" lvl="0" marL="457200" rtl="0" algn="l">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2960600" y="3106425"/>
            <a:ext cx="2847975"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5" name="Google Shape;75;p16"/>
          <p:cNvSpPr txBox="1"/>
          <p:nvPr>
            <p:ph idx="1" type="body"/>
          </p:nvPr>
        </p:nvSpPr>
        <p:spPr>
          <a:xfrm>
            <a:off x="311700" y="1152475"/>
            <a:ext cx="8520600" cy="183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Rise of  Open Source Platforms  </a:t>
            </a:r>
            <a:endParaRPr/>
          </a:p>
          <a:p>
            <a:pPr indent="-342900" lvl="0" marL="457200" rtl="0" algn="l">
              <a:spcBef>
                <a:spcPts val="0"/>
              </a:spcBef>
              <a:spcAft>
                <a:spcPts val="0"/>
              </a:spcAft>
              <a:buSzPts val="1800"/>
              <a:buChar char="●"/>
            </a:pPr>
            <a:r>
              <a:rPr lang="en"/>
              <a:t>Data Sets and Models and lots of new formats of unstructured data </a:t>
            </a:r>
            <a:r>
              <a:rPr lang="en"/>
              <a:t>doesn't</a:t>
            </a:r>
            <a:r>
              <a:rPr lang="en"/>
              <a:t> get indexed and discarded.</a:t>
            </a:r>
            <a:endParaRPr/>
          </a:p>
          <a:p>
            <a:pPr indent="-342900" lvl="0" marL="457200" rtl="0" algn="l">
              <a:spcBef>
                <a:spcPts val="0"/>
              </a:spcBef>
              <a:spcAft>
                <a:spcPts val="0"/>
              </a:spcAft>
              <a:buSzPts val="1800"/>
              <a:buChar char="●"/>
            </a:pPr>
            <a:r>
              <a:rPr lang="en"/>
              <a:t>Current Indexing portal are based on keywords only </a:t>
            </a:r>
            <a:endParaRPr/>
          </a:p>
          <a:p>
            <a:pPr indent="-342900" lvl="0" marL="457200" rtl="0" algn="l">
              <a:spcBef>
                <a:spcPts val="0"/>
              </a:spcBef>
              <a:spcAft>
                <a:spcPts val="0"/>
              </a:spcAft>
              <a:buSzPts val="1800"/>
              <a:buChar char="●"/>
            </a:pPr>
            <a:r>
              <a:rPr lang="en"/>
              <a:t>Geolocation will add a whole new aspect to indexing and discovery  </a:t>
            </a:r>
            <a:endParaRPr/>
          </a:p>
        </p:txBody>
      </p:sp>
      <p:pic>
        <p:nvPicPr>
          <p:cNvPr id="76" name="Google Shape;76;p16"/>
          <p:cNvPicPr preferRelativeResize="0"/>
          <p:nvPr/>
        </p:nvPicPr>
        <p:blipFill>
          <a:blip r:embed="rId3">
            <a:alphaModFix/>
          </a:blip>
          <a:stretch>
            <a:fillRect/>
          </a:stretch>
        </p:blipFill>
        <p:spPr>
          <a:xfrm>
            <a:off x="2464275" y="3119625"/>
            <a:ext cx="3520618" cy="185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Literature Review and Survey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Rise of  New Gps Data and </a:t>
            </a:r>
            <a:r>
              <a:rPr lang="en"/>
              <a:t>Geotag</a:t>
            </a:r>
            <a:r>
              <a:rPr lang="en"/>
              <a:t> data available  </a:t>
            </a:r>
            <a:endParaRPr/>
          </a:p>
          <a:p>
            <a:pPr indent="-342900" lvl="0" marL="457200" rtl="0" algn="l">
              <a:spcBef>
                <a:spcPts val="0"/>
              </a:spcBef>
              <a:spcAft>
                <a:spcPts val="0"/>
              </a:spcAft>
              <a:buSzPts val="1800"/>
              <a:buChar char="●"/>
            </a:pPr>
            <a:r>
              <a:rPr lang="en"/>
              <a:t>Open Source Platforms  </a:t>
            </a:r>
            <a:endParaRPr/>
          </a:p>
          <a:p>
            <a:pPr indent="-342900" lvl="0" marL="457200" rtl="0" algn="l">
              <a:spcBef>
                <a:spcPts val="0"/>
              </a:spcBef>
              <a:spcAft>
                <a:spcPts val="0"/>
              </a:spcAft>
              <a:buSzPts val="1800"/>
              <a:buChar char="●"/>
            </a:pPr>
            <a:r>
              <a:rPr lang="en"/>
              <a:t>Proprietary</a:t>
            </a:r>
            <a:r>
              <a:rPr lang="en"/>
              <a:t>  solutions</a:t>
            </a:r>
            <a:endParaRPr/>
          </a:p>
          <a:p>
            <a:pPr indent="-342900" lvl="0" marL="457200" rtl="0" algn="l">
              <a:spcBef>
                <a:spcPts val="0"/>
              </a:spcBef>
              <a:spcAft>
                <a:spcPts val="0"/>
              </a:spcAft>
              <a:buSzPts val="1800"/>
              <a:buChar char="●"/>
            </a:pPr>
            <a:r>
              <a:rPr lang="en"/>
              <a:t>Recently Filed Patents in India</a:t>
            </a:r>
            <a:endParaRPr/>
          </a:p>
          <a:p>
            <a:pPr indent="-342900" lvl="0" marL="457200" rtl="0" algn="l">
              <a:spcBef>
                <a:spcPts val="0"/>
              </a:spcBef>
              <a:spcAft>
                <a:spcPts val="0"/>
              </a:spcAft>
              <a:buSzPts val="1800"/>
              <a:buChar char="●"/>
            </a:pPr>
            <a:r>
              <a:rPr lang="en"/>
              <a:t>Recent R&amp;D and product </a:t>
            </a:r>
            <a:r>
              <a:rPr lang="en"/>
              <a:t>developments</a:t>
            </a:r>
            <a:r>
              <a:rPr lang="en"/>
              <a:t> in this area</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2641253" y="2844853"/>
            <a:ext cx="3222275" cy="209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0" name="Google Shape;90;p18"/>
          <p:cNvSpPr/>
          <p:nvPr/>
        </p:nvSpPr>
        <p:spPr>
          <a:xfrm>
            <a:off x="392825" y="1100225"/>
            <a:ext cx="8439600" cy="3756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91" name="Google Shape;91;p18"/>
          <p:cNvPicPr preferRelativeResize="0"/>
          <p:nvPr/>
        </p:nvPicPr>
        <p:blipFill>
          <a:blip r:embed="rId3">
            <a:alphaModFix/>
          </a:blip>
          <a:stretch>
            <a:fillRect/>
          </a:stretch>
        </p:blipFill>
        <p:spPr>
          <a:xfrm>
            <a:off x="773825" y="1100224"/>
            <a:ext cx="7413755" cy="3756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97" name="Google Shape;97;p19" title="RMTC Prototype 1">
            <a:hlinkClick r:id="rId3"/>
          </p:cNvPr>
          <p:cNvPicPr preferRelativeResize="0"/>
          <p:nvPr/>
        </p:nvPicPr>
        <p:blipFill>
          <a:blip r:embed="rId4">
            <a:alphaModFix/>
          </a:blip>
          <a:stretch>
            <a:fillRect/>
          </a:stretch>
        </p:blipFill>
        <p:spPr>
          <a:xfrm>
            <a:off x="1644675" y="208988"/>
            <a:ext cx="6300700" cy="472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r>
              <a:rPr lang="en"/>
              <a:t>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rotWithShape="1">
          <a:blip r:embed="rId3">
            <a:alphaModFix/>
          </a:blip>
          <a:srcRect b="28729" l="0" r="0" t="0"/>
          <a:stretch/>
        </p:blipFill>
        <p:spPr>
          <a:xfrm>
            <a:off x="1282875" y="1230300"/>
            <a:ext cx="6858000" cy="3665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proposed system is an innovative architect solution</a:t>
            </a:r>
            <a:endParaRPr/>
          </a:p>
          <a:p>
            <a:pPr indent="-342900" lvl="0" marL="457200" rtl="0" algn="l">
              <a:spcBef>
                <a:spcPts val="0"/>
              </a:spcBef>
              <a:spcAft>
                <a:spcPts val="0"/>
              </a:spcAft>
              <a:buSzPts val="1800"/>
              <a:buChar char="●"/>
            </a:pPr>
            <a:r>
              <a:rPr lang="en"/>
              <a:t>for indexing ,utilizing research data which shall be</a:t>
            </a:r>
            <a:endParaRPr/>
          </a:p>
          <a:p>
            <a:pPr indent="-342900" lvl="0" marL="457200" rtl="0" algn="l">
              <a:spcBef>
                <a:spcPts val="0"/>
              </a:spcBef>
              <a:spcAft>
                <a:spcPts val="0"/>
              </a:spcAft>
              <a:buSzPts val="1800"/>
              <a:buChar char="●"/>
            </a:pPr>
            <a:r>
              <a:rPr lang="en"/>
              <a:t>optimised in future. This generic architecture applicable</a:t>
            </a:r>
            <a:endParaRPr/>
          </a:p>
          <a:p>
            <a:pPr indent="-342900" lvl="0" marL="457200" rtl="0" algn="l">
              <a:spcBef>
                <a:spcPts val="0"/>
              </a:spcBef>
              <a:spcAft>
                <a:spcPts val="0"/>
              </a:spcAft>
              <a:buSzPts val="1800"/>
              <a:buChar char="●"/>
            </a:pPr>
            <a:r>
              <a:rPr lang="en"/>
              <a:t>across large domain or field with varying expertise ,</a:t>
            </a:r>
            <a:endParaRPr/>
          </a:p>
          <a:p>
            <a:pPr indent="-342900" lvl="0" marL="457200" rtl="0" algn="l">
              <a:spcBef>
                <a:spcPts val="0"/>
              </a:spcBef>
              <a:spcAft>
                <a:spcPts val="0"/>
              </a:spcAft>
              <a:buSzPts val="1800"/>
              <a:buChar char="●"/>
            </a:pPr>
            <a:r>
              <a:rPr lang="en"/>
              <a:t>moreover this project is commercially viable product which</a:t>
            </a:r>
            <a:endParaRPr/>
          </a:p>
          <a:p>
            <a:pPr indent="-342900" lvl="0" marL="457200" rtl="0" algn="l">
              <a:spcBef>
                <a:spcPts val="0"/>
              </a:spcBef>
              <a:spcAft>
                <a:spcPts val="0"/>
              </a:spcAft>
              <a:buSzPts val="1800"/>
              <a:buChar char="●"/>
            </a:pPr>
            <a:r>
              <a:rPr lang="en"/>
              <a:t>could be implemented in a short time .</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