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69" r:id="rId2"/>
    <p:sldId id="399" r:id="rId3"/>
    <p:sldId id="400" r:id="rId4"/>
    <p:sldId id="273" r:id="rId5"/>
    <p:sldId id="274" r:id="rId6"/>
    <p:sldId id="271" r:id="rId7"/>
    <p:sldId id="325" r:id="rId8"/>
    <p:sldId id="326" r:id="rId9"/>
    <p:sldId id="328" r:id="rId10"/>
    <p:sldId id="329" r:id="rId11"/>
    <p:sldId id="333" r:id="rId12"/>
    <p:sldId id="341" r:id="rId13"/>
    <p:sldId id="342" r:id="rId14"/>
    <p:sldId id="345" r:id="rId15"/>
    <p:sldId id="346" r:id="rId16"/>
    <p:sldId id="335" r:id="rId17"/>
    <p:sldId id="347" r:id="rId18"/>
    <p:sldId id="336" r:id="rId19"/>
    <p:sldId id="337" r:id="rId20"/>
    <p:sldId id="338" r:id="rId21"/>
    <p:sldId id="350" r:id="rId22"/>
    <p:sldId id="391" r:id="rId23"/>
    <p:sldId id="352" r:id="rId24"/>
    <p:sldId id="353" r:id="rId25"/>
    <p:sldId id="354" r:id="rId26"/>
    <p:sldId id="355" r:id="rId27"/>
    <p:sldId id="392" r:id="rId28"/>
    <p:sldId id="356" r:id="rId29"/>
    <p:sldId id="357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70" r:id="rId39"/>
    <p:sldId id="371" r:id="rId40"/>
    <p:sldId id="340" r:id="rId41"/>
    <p:sldId id="372" r:id="rId42"/>
    <p:sldId id="373" r:id="rId43"/>
    <p:sldId id="368" r:id="rId44"/>
    <p:sldId id="376" r:id="rId45"/>
    <p:sldId id="374" r:id="rId46"/>
    <p:sldId id="299" r:id="rId47"/>
    <p:sldId id="303" r:id="rId48"/>
    <p:sldId id="316" r:id="rId49"/>
    <p:sldId id="300" r:id="rId50"/>
    <p:sldId id="318" r:id="rId51"/>
    <p:sldId id="324" r:id="rId52"/>
    <p:sldId id="377" r:id="rId53"/>
    <p:sldId id="378" r:id="rId54"/>
    <p:sldId id="379" r:id="rId55"/>
    <p:sldId id="380" r:id="rId56"/>
    <p:sldId id="381" r:id="rId57"/>
    <p:sldId id="382" r:id="rId58"/>
    <p:sldId id="385" r:id="rId59"/>
    <p:sldId id="386" r:id="rId60"/>
    <p:sldId id="388" r:id="rId61"/>
    <p:sldId id="389" r:id="rId62"/>
    <p:sldId id="32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76481" autoAdjust="0"/>
  </p:normalViewPr>
  <p:slideViewPr>
    <p:cSldViewPr>
      <p:cViewPr varScale="1">
        <p:scale>
          <a:sx n="53" d="100"/>
          <a:sy n="53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DC898-D749-4C20-ABD1-DE4663104010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F54F0-6677-4CFF-A87A-65D873B7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4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F54F0-6677-4CFF-A87A-65D873B771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DEB5-9650-4439-BC33-63A3ADF6BDED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324F-A13C-4A70-9FDD-C646F4C8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CUDA</a:t>
            </a:r>
            <a:br>
              <a:rPr lang="en-US" dirty="0" smtClean="0"/>
            </a:br>
            <a:r>
              <a:rPr lang="en-US" sz="2500" b="1" dirty="0">
                <a:solidFill>
                  <a:prstClr val="black"/>
                </a:solidFill>
              </a:rPr>
              <a:t>compiled by </a:t>
            </a:r>
            <a:br>
              <a:rPr lang="en-US" sz="2500" b="1" dirty="0">
                <a:solidFill>
                  <a:prstClr val="black"/>
                </a:solidFill>
              </a:rPr>
            </a:br>
            <a:r>
              <a:rPr lang="en-US" sz="2500" b="1" dirty="0">
                <a:solidFill>
                  <a:prstClr val="black"/>
                </a:solidFill>
              </a:rPr>
              <a:t>Dr. N. </a:t>
            </a:r>
            <a:r>
              <a:rPr lang="en-US" sz="2500" b="1" dirty="0" err="1">
                <a:solidFill>
                  <a:prstClr val="black"/>
                </a:solidFill>
              </a:rPr>
              <a:t>Gopalakrishna</a:t>
            </a:r>
            <a:r>
              <a:rPr lang="en-US" sz="2500" b="1" dirty="0">
                <a:solidFill>
                  <a:prstClr val="black"/>
                </a:solidFill>
              </a:rPr>
              <a:t> </a:t>
            </a:r>
            <a:r>
              <a:rPr lang="en-US" sz="2500" b="1" dirty="0" err="1">
                <a:solidFill>
                  <a:prstClr val="black"/>
                </a:solidFill>
              </a:rPr>
              <a:t>Kini</a:t>
            </a:r>
            <a:r>
              <a:rPr lang="en-US" sz="2500" b="1" dirty="0">
                <a:solidFill>
                  <a:prstClr val="black"/>
                </a:solidFill>
              </a:rPr>
              <a:t/>
            </a:r>
            <a:br>
              <a:rPr lang="en-US" sz="2500" b="1" dirty="0">
                <a:solidFill>
                  <a:prstClr val="black"/>
                </a:solidFill>
              </a:rPr>
            </a:br>
            <a:r>
              <a:rPr lang="en-US" sz="2500" b="1" dirty="0">
                <a:solidFill>
                  <a:prstClr val="black"/>
                </a:solidFill>
              </a:rPr>
              <a:t>Prof., </a:t>
            </a:r>
            <a:r>
              <a:rPr lang="en-US" sz="2500" b="1" dirty="0" err="1">
                <a:solidFill>
                  <a:prstClr val="black"/>
                </a:solidFill>
              </a:rPr>
              <a:t>Dept</a:t>
            </a:r>
            <a:r>
              <a:rPr lang="en-US" sz="2500" b="1" dirty="0">
                <a:solidFill>
                  <a:prstClr val="black"/>
                </a:solidFill>
              </a:rPr>
              <a:t> of CSE</a:t>
            </a:r>
            <a:br>
              <a:rPr lang="en-US" sz="2500" b="1" dirty="0">
                <a:solidFill>
                  <a:prstClr val="black"/>
                </a:solidFill>
              </a:rPr>
            </a:br>
            <a:r>
              <a:rPr lang="en-US" sz="2500" b="1" dirty="0">
                <a:solidFill>
                  <a:prstClr val="black"/>
                </a:solidFill>
              </a:rPr>
              <a:t>MIT, </a:t>
            </a:r>
            <a:r>
              <a:rPr lang="en-US" sz="2500" b="1" dirty="0" err="1">
                <a:solidFill>
                  <a:prstClr val="black"/>
                </a:solidFill>
              </a:rPr>
              <a:t>Manipal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1" y="0"/>
            <a:ext cx="9067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// </a:t>
            </a:r>
            <a:r>
              <a:rPr lang="en-US" sz="2800" dirty="0"/>
              <a:t>Copy result back to host</a:t>
            </a:r>
          </a:p>
          <a:p>
            <a:r>
              <a:rPr lang="en-US" sz="2800" dirty="0" err="1"/>
              <a:t>cudaMemcpy</a:t>
            </a:r>
            <a:r>
              <a:rPr lang="en-US" sz="2800" dirty="0"/>
              <a:t>(&amp;c, </a:t>
            </a:r>
            <a:r>
              <a:rPr lang="en-US" sz="2800" dirty="0" err="1"/>
              <a:t>d_c</a:t>
            </a:r>
            <a:r>
              <a:rPr lang="en-US" sz="2800" dirty="0"/>
              <a:t>, size, </a:t>
            </a:r>
            <a:r>
              <a:rPr lang="en-US" sz="2800" dirty="0" err="1"/>
              <a:t>cudaMemcpyDeviceToHost</a:t>
            </a:r>
            <a:r>
              <a:rPr lang="en-US" sz="2800" dirty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// </a:t>
            </a:r>
            <a:r>
              <a:rPr lang="en-US" sz="2800" dirty="0"/>
              <a:t>Cleanup</a:t>
            </a:r>
          </a:p>
          <a:p>
            <a:r>
              <a:rPr lang="en-US" sz="2800" dirty="0" err="1"/>
              <a:t>cudaFree</a:t>
            </a:r>
            <a:r>
              <a:rPr lang="en-US" sz="2800" dirty="0"/>
              <a:t>(</a:t>
            </a:r>
            <a:r>
              <a:rPr lang="en-US" sz="2800" dirty="0" err="1"/>
              <a:t>d_a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cudaFree</a:t>
            </a:r>
            <a:r>
              <a:rPr lang="en-US" sz="2800" dirty="0"/>
              <a:t>(</a:t>
            </a:r>
            <a:r>
              <a:rPr lang="en-US" sz="2800" dirty="0" err="1"/>
              <a:t>d_b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cudaFree</a:t>
            </a:r>
            <a:r>
              <a:rPr lang="en-US" sz="2800" dirty="0"/>
              <a:t>(</a:t>
            </a:r>
            <a:r>
              <a:rPr lang="en-US" sz="2800" dirty="0" err="1"/>
              <a:t>d_c</a:t>
            </a:r>
            <a:r>
              <a:rPr lang="en-US" sz="2800" dirty="0"/>
              <a:t>);</a:t>
            </a:r>
          </a:p>
          <a:p>
            <a:r>
              <a:rPr lang="en-US" sz="2800" dirty="0"/>
              <a:t>return 0;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MATRIX–MATRIX MULTIPLICATION EXAMPLE</a:t>
            </a:r>
          </a:p>
          <a:p>
            <a:r>
              <a:rPr lang="en-US" sz="2400" dirty="0" smtClean="0"/>
              <a:t>To illustrate </a:t>
            </a:r>
            <a:r>
              <a:rPr lang="en-US" sz="2400" dirty="0"/>
              <a:t>the CUDA program </a:t>
            </a:r>
            <a:r>
              <a:rPr lang="en-US" sz="2400" dirty="0" smtClean="0"/>
              <a:t>structure, first consider a </a:t>
            </a:r>
            <a:r>
              <a:rPr lang="en-US" sz="2400" dirty="0"/>
              <a:t>simple </a:t>
            </a:r>
            <a:r>
              <a:rPr lang="en-US" sz="2400" dirty="0" smtClean="0"/>
              <a:t>main function </a:t>
            </a:r>
            <a:r>
              <a:rPr lang="en-US" sz="2400" dirty="0"/>
              <a:t>skeleton for the matrix </a:t>
            </a:r>
            <a:r>
              <a:rPr lang="en-US" sz="2400" dirty="0" smtClean="0"/>
              <a:t>multiplication.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9661"/>
            <a:ext cx="8077200" cy="2926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44958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In the </a:t>
            </a:r>
            <a:r>
              <a:rPr lang="en-US" sz="2400" dirty="0" err="1" smtClean="0">
                <a:solidFill>
                  <a:prstClr val="black"/>
                </a:solidFill>
              </a:rPr>
              <a:t>pgm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first </a:t>
            </a:r>
            <a:r>
              <a:rPr lang="en-US" sz="2400" dirty="0" smtClean="0">
                <a:solidFill>
                  <a:prstClr val="black"/>
                </a:solidFill>
              </a:rPr>
              <a:t>it allocates M</a:t>
            </a:r>
            <a:r>
              <a:rPr lang="en-US" sz="2400" dirty="0">
                <a:solidFill>
                  <a:prstClr val="black"/>
                </a:solidFill>
              </a:rPr>
              <a:t>, N, and P matrices in the </a:t>
            </a:r>
            <a:r>
              <a:rPr lang="en-US" sz="2400" dirty="0" smtClean="0">
                <a:solidFill>
                  <a:prstClr val="black"/>
                </a:solidFill>
              </a:rPr>
              <a:t>host memory.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Then it performs I/O </a:t>
            </a:r>
            <a:r>
              <a:rPr lang="en-US" sz="2400" dirty="0">
                <a:solidFill>
                  <a:prstClr val="black"/>
                </a:solidFill>
              </a:rPr>
              <a:t>read in M and </a:t>
            </a:r>
            <a:r>
              <a:rPr lang="en-US" sz="2400" dirty="0" smtClean="0">
                <a:solidFill>
                  <a:prstClr val="black"/>
                </a:solidFill>
              </a:rPr>
              <a:t>N. 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Part </a:t>
            </a:r>
            <a:r>
              <a:rPr lang="en-US" sz="2400" dirty="0">
                <a:solidFill>
                  <a:prstClr val="black"/>
                </a:solidFill>
              </a:rPr>
              <a:t>3 </a:t>
            </a:r>
            <a:r>
              <a:rPr lang="en-US" sz="2400" dirty="0" smtClean="0">
                <a:solidFill>
                  <a:prstClr val="black"/>
                </a:solidFill>
              </a:rPr>
              <a:t>performs </a:t>
            </a:r>
            <a:r>
              <a:rPr lang="en-US" sz="2400" dirty="0">
                <a:solidFill>
                  <a:prstClr val="black"/>
                </a:solidFill>
              </a:rPr>
              <a:t>I/O to </a:t>
            </a:r>
            <a:r>
              <a:rPr lang="en-US" sz="2400" dirty="0" smtClean="0">
                <a:solidFill>
                  <a:prstClr val="black"/>
                </a:solidFill>
              </a:rPr>
              <a:t>write the </a:t>
            </a:r>
            <a:r>
              <a:rPr lang="en-US" sz="2400" dirty="0">
                <a:solidFill>
                  <a:prstClr val="black"/>
                </a:solidFill>
              </a:rPr>
              <a:t>product matrix P and to free all the allocated matrices.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Part </a:t>
            </a:r>
            <a:r>
              <a:rPr lang="en-US" sz="2400" dirty="0">
                <a:solidFill>
                  <a:prstClr val="black"/>
                </a:solidFill>
              </a:rPr>
              <a:t>2 is the main focus of our </a:t>
            </a:r>
            <a:r>
              <a:rPr lang="en-US" sz="2400" dirty="0" smtClean="0">
                <a:solidFill>
                  <a:prstClr val="black"/>
                </a:solidFill>
              </a:rPr>
              <a:t>interest.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083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PART 2 call to </a:t>
            </a:r>
            <a:r>
              <a:rPr lang="en-US" sz="2400" dirty="0"/>
              <a:t>a function, </a:t>
            </a:r>
            <a:r>
              <a:rPr lang="en-US" sz="2400" dirty="0" err="1"/>
              <a:t>MatrixMultiplication</a:t>
            </a:r>
            <a:r>
              <a:rPr lang="en-US" sz="2400" dirty="0"/>
              <a:t>(), to perform </a:t>
            </a:r>
            <a:r>
              <a:rPr lang="en-US" sz="2400" dirty="0" smtClean="0"/>
              <a:t>mat </a:t>
            </a:r>
            <a:r>
              <a:rPr lang="en-US" sz="2400" dirty="0" err="1" smtClean="0"/>
              <a:t>mul</a:t>
            </a:r>
            <a:r>
              <a:rPr lang="en-US" sz="2400" dirty="0" smtClean="0"/>
              <a:t> on </a:t>
            </a:r>
            <a:r>
              <a:rPr lang="en-US" sz="2400" dirty="0"/>
              <a:t>a device.</a:t>
            </a:r>
          </a:p>
          <a:p>
            <a:r>
              <a:rPr lang="en-US" sz="2400" dirty="0"/>
              <a:t>Before </a:t>
            </a:r>
            <a:r>
              <a:rPr lang="en-US" sz="2400" dirty="0" smtClean="0"/>
              <a:t>to know how </a:t>
            </a:r>
            <a:r>
              <a:rPr lang="en-US" sz="2400" dirty="0"/>
              <a:t>to use a CUDA device to execute the </a:t>
            </a:r>
            <a:r>
              <a:rPr lang="en-US" sz="2400" dirty="0" smtClean="0"/>
              <a:t>mat </a:t>
            </a:r>
            <a:r>
              <a:rPr lang="en-US" sz="2400" dirty="0" err="1" smtClean="0"/>
              <a:t>mul</a:t>
            </a:r>
            <a:r>
              <a:rPr lang="en-US" sz="2400" dirty="0" smtClean="0"/>
              <a:t> </a:t>
            </a:r>
            <a:r>
              <a:rPr lang="en-US" sz="2400" dirty="0" err="1" smtClean="0"/>
              <a:t>fn</a:t>
            </a:r>
            <a:r>
              <a:rPr lang="en-US" sz="2400" dirty="0"/>
              <a:t>, </a:t>
            </a:r>
            <a:r>
              <a:rPr lang="en-US" sz="2400" dirty="0" smtClean="0"/>
              <a:t>let us see a </a:t>
            </a:r>
            <a:r>
              <a:rPr lang="en-US" sz="2400" dirty="0"/>
              <a:t>conventional </a:t>
            </a:r>
            <a:r>
              <a:rPr lang="en-US" sz="2400" dirty="0" smtClean="0"/>
              <a:t>CPU-only matrix </a:t>
            </a:r>
            <a:r>
              <a:rPr lang="en-US" sz="2400" dirty="0"/>
              <a:t>multiplication </a:t>
            </a:r>
            <a:r>
              <a:rPr lang="en-US" sz="2400" dirty="0" smtClean="0"/>
              <a:t>function.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11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 MATRIX–MATRIX MULTIPLICATION EXAMPLE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00492"/>
            <a:ext cx="8763000" cy="50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083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/>
              <a:t>MatrixMultiplication</a:t>
            </a:r>
            <a:r>
              <a:rPr lang="en-US" sz="2400" dirty="0" smtClean="0"/>
              <a:t>() </a:t>
            </a:r>
            <a:r>
              <a:rPr lang="en-US" sz="2400" dirty="0" err="1" smtClean="0"/>
              <a:t>fn</a:t>
            </a:r>
            <a:r>
              <a:rPr lang="en-US" sz="2400" dirty="0" smtClean="0"/>
              <a:t> </a:t>
            </a:r>
            <a:r>
              <a:rPr lang="en-US" sz="2400" dirty="0" err="1" smtClean="0"/>
              <a:t>impl</a:t>
            </a:r>
            <a:r>
              <a:rPr lang="en-US" sz="2400" dirty="0" smtClean="0"/>
              <a:t> a </a:t>
            </a:r>
            <a:r>
              <a:rPr lang="en-US" sz="2400" dirty="0"/>
              <a:t>straightforward </a:t>
            </a:r>
            <a:r>
              <a:rPr lang="en-US" sz="2400" dirty="0" err="1" smtClean="0"/>
              <a:t>algo</a:t>
            </a:r>
            <a:r>
              <a:rPr lang="en-US" sz="2400" dirty="0" smtClean="0"/>
              <a:t> consisting </a:t>
            </a:r>
            <a:r>
              <a:rPr lang="en-US" sz="2400" dirty="0"/>
              <a:t>of </a:t>
            </a:r>
            <a:r>
              <a:rPr lang="en-US" sz="2400" dirty="0" smtClean="0"/>
              <a:t>3 loop levels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Innermost </a:t>
            </a:r>
            <a:r>
              <a:rPr lang="en-US" sz="2400" dirty="0"/>
              <a:t>loop iterates over variable k and steps through </a:t>
            </a:r>
            <a:r>
              <a:rPr lang="en-US" sz="2400" dirty="0" smtClean="0"/>
              <a:t>one row </a:t>
            </a:r>
            <a:r>
              <a:rPr lang="en-US" sz="2400" dirty="0"/>
              <a:t>of matrix M and one column of matrix 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loop </a:t>
            </a:r>
            <a:r>
              <a:rPr lang="en-US" sz="2400" dirty="0" err="1" smtClean="0"/>
              <a:t>calc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smtClean="0"/>
              <a:t>dot product </a:t>
            </a:r>
            <a:r>
              <a:rPr lang="en-US" sz="2400" dirty="0"/>
              <a:t>of the row of M and the column of N </a:t>
            </a:r>
            <a:r>
              <a:rPr lang="en-US" sz="2400" dirty="0" smtClean="0"/>
              <a:t>to generate </a:t>
            </a:r>
            <a:r>
              <a:rPr lang="en-US" sz="2400" dirty="0"/>
              <a:t>one </a:t>
            </a:r>
            <a:r>
              <a:rPr lang="en-US" sz="2400" dirty="0" smtClean="0"/>
              <a:t>element of </a:t>
            </a:r>
            <a:r>
              <a:rPr lang="en-US" sz="2400" dirty="0"/>
              <a:t>P.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index used for accessing the M matrix in the innermost </a:t>
            </a:r>
            <a:r>
              <a:rPr lang="en-US" sz="2400" dirty="0" smtClean="0"/>
              <a:t>loop is</a:t>
            </a:r>
            <a:endParaRPr lang="en-US" sz="2400" dirty="0"/>
          </a:p>
          <a:p>
            <a:r>
              <a:rPr lang="en-US" sz="2400" dirty="0" smtClean="0"/>
              <a:t>			 (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Width+k</a:t>
            </a:r>
            <a:r>
              <a:rPr lang="en-US" sz="2400" dirty="0" smtClean="0"/>
              <a:t>). </a:t>
            </a:r>
          </a:p>
          <a:p>
            <a:r>
              <a:rPr lang="en-US" sz="2400" dirty="0" smtClean="0"/>
              <a:t>M </a:t>
            </a:r>
            <a:r>
              <a:rPr lang="en-US" sz="2400" dirty="0"/>
              <a:t>matrix elements are placed into this linear addressed memory is done according to </a:t>
            </a:r>
            <a:r>
              <a:rPr lang="en-US" sz="2400" dirty="0" smtClean="0"/>
              <a:t>the row-major </a:t>
            </a:r>
            <a:r>
              <a:rPr lang="en-US" sz="2400" dirty="0"/>
              <a:t>convention, </a:t>
            </a:r>
            <a:r>
              <a:rPr lang="en-US" sz="2400" dirty="0" smtClean="0"/>
              <a:t>as below: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11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 MATRIX–MATRIX MULTIPLICATION EXAMPLE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16484"/>
            <a:ext cx="7391400" cy="28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Fig., Part </a:t>
            </a:r>
            <a:r>
              <a:rPr lang="en-US" sz="2400" dirty="0"/>
              <a:t>1 of the function allocates device (GPU) memory to hold</a:t>
            </a:r>
          </a:p>
          <a:p>
            <a:r>
              <a:rPr lang="en-US" sz="2400" dirty="0"/>
              <a:t>copies of the M, N, and P matrices and copies these matrices over to the</a:t>
            </a:r>
          </a:p>
          <a:p>
            <a:r>
              <a:rPr lang="en-US" sz="2400" dirty="0"/>
              <a:t>device memory. </a:t>
            </a:r>
            <a:endParaRPr lang="en-US" sz="2400" dirty="0" smtClean="0"/>
          </a:p>
          <a:p>
            <a:r>
              <a:rPr lang="en-US" sz="2400" dirty="0" smtClean="0"/>
              <a:t>Part </a:t>
            </a:r>
            <a:r>
              <a:rPr lang="en-US" sz="2400" dirty="0"/>
              <a:t>2 invokes a kernel that launches parallel </a:t>
            </a:r>
            <a:r>
              <a:rPr lang="en-US" sz="2400" dirty="0" smtClean="0"/>
              <a:t>execution of </a:t>
            </a:r>
            <a:r>
              <a:rPr lang="en-US" sz="2400" dirty="0"/>
              <a:t>the actual matrix multiplication on the device. </a:t>
            </a:r>
            <a:endParaRPr lang="en-US" sz="2400" dirty="0" smtClean="0"/>
          </a:p>
          <a:p>
            <a:r>
              <a:rPr lang="en-US" sz="2400" dirty="0" smtClean="0"/>
              <a:t>Part </a:t>
            </a:r>
            <a:r>
              <a:rPr lang="en-US" sz="2400" dirty="0"/>
              <a:t>3 copies the </a:t>
            </a:r>
            <a:r>
              <a:rPr lang="en-US" sz="2400" dirty="0" smtClean="0"/>
              <a:t>product matrix </a:t>
            </a:r>
            <a:r>
              <a:rPr lang="en-US" sz="2400" dirty="0"/>
              <a:t>P from the device memory back to the host memory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11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 MATRIX–MATRIX MULTIPLICATION EXAMPLE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803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 memory </a:t>
            </a:r>
            <a:r>
              <a:rPr lang="en-US" sz="2400" dirty="0"/>
              <a:t>and constant </a:t>
            </a:r>
            <a:r>
              <a:rPr lang="en-US" sz="2400" dirty="0" smtClean="0"/>
              <a:t>memory are </a:t>
            </a:r>
            <a:r>
              <a:rPr lang="en-US" sz="2400" dirty="0"/>
              <a:t>the memories that the host </a:t>
            </a:r>
            <a:r>
              <a:rPr lang="en-US" sz="2400" dirty="0" smtClean="0"/>
              <a:t>code can </a:t>
            </a:r>
            <a:r>
              <a:rPr lang="en-US" sz="2400" dirty="0"/>
              <a:t>transfer data to and from the device, as illustrated by the </a:t>
            </a:r>
            <a:r>
              <a:rPr lang="en-US" sz="2400" dirty="0" smtClean="0"/>
              <a:t>bidirectional arrows b/n </a:t>
            </a:r>
            <a:r>
              <a:rPr lang="en-US" sz="2400" dirty="0"/>
              <a:t>these memories and the host. </a:t>
            </a:r>
            <a:endParaRPr lang="en-US" sz="2400" dirty="0" smtClean="0"/>
          </a:p>
          <a:p>
            <a:r>
              <a:rPr lang="en-US" sz="2400" dirty="0" smtClean="0"/>
              <a:t>Constant </a:t>
            </a:r>
            <a:r>
              <a:rPr lang="en-US" sz="2400" dirty="0"/>
              <a:t>memory </a:t>
            </a:r>
            <a:r>
              <a:rPr lang="en-US" sz="2400" dirty="0" smtClean="0"/>
              <a:t>allows read-only </a:t>
            </a:r>
            <a:r>
              <a:rPr lang="en-US" sz="2400" dirty="0"/>
              <a:t>access by the device </a:t>
            </a:r>
            <a:r>
              <a:rPr lang="en-US" sz="2400" dirty="0" smtClean="0"/>
              <a:t>code.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6400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643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DEVICE MEMORIES AND DATA TRANSFER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3875"/>
            <a:ext cx="8229599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643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DEVICE MEMORIES AND DATA TRANSFER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43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Fig. shows the </a:t>
            </a:r>
            <a:r>
              <a:rPr lang="en-US" sz="2400" dirty="0"/>
              <a:t>API functions for allocating and deallocating device global memory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cudaMalloc</a:t>
            </a:r>
            <a:r>
              <a:rPr lang="en-US" sz="2400" dirty="0"/>
              <a:t> ((void **)&amp;</a:t>
            </a:r>
            <a:r>
              <a:rPr lang="en-US" sz="2400" dirty="0" err="1"/>
              <a:t>d_a</a:t>
            </a:r>
            <a:r>
              <a:rPr lang="en-US" sz="2400" dirty="0"/>
              <a:t>, size);</a:t>
            </a:r>
          </a:p>
          <a:p>
            <a:endParaRPr lang="en-US" sz="2400" dirty="0"/>
          </a:p>
          <a:p>
            <a:r>
              <a:rPr lang="en-US" sz="2400" dirty="0" err="1"/>
              <a:t>cudaFree</a:t>
            </a:r>
            <a:r>
              <a:rPr lang="en-US" sz="2400" dirty="0"/>
              <a:t>(</a:t>
            </a:r>
            <a:r>
              <a:rPr lang="en-US" sz="2400" dirty="0" err="1"/>
              <a:t>d_a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7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3875"/>
            <a:ext cx="8229599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" y="76200"/>
            <a:ext cx="643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DEVICE MEMORIES AND DATA TRANSFER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1910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function </a:t>
            </a:r>
            <a:r>
              <a:rPr lang="en-US" sz="2400" dirty="0" err="1"/>
              <a:t>cudaMalloc</a:t>
            </a:r>
            <a:r>
              <a:rPr lang="en-US" sz="2400" dirty="0"/>
              <a:t>() can be called from the host code to </a:t>
            </a:r>
            <a:r>
              <a:rPr lang="en-US" sz="2400" dirty="0" smtClean="0"/>
              <a:t>allocate global </a:t>
            </a:r>
            <a:r>
              <a:rPr lang="en-US" sz="2400" dirty="0"/>
              <a:t>memory for an object. </a:t>
            </a:r>
            <a:endParaRPr lang="en-US" sz="2400" dirty="0" smtClean="0"/>
          </a:p>
          <a:p>
            <a:r>
              <a:rPr lang="en-US" sz="2400" dirty="0" smtClean="0"/>
              <a:t>Striking </a:t>
            </a:r>
            <a:r>
              <a:rPr lang="en-US" sz="2400" dirty="0" err="1" smtClean="0"/>
              <a:t>IIIty</a:t>
            </a:r>
            <a:r>
              <a:rPr lang="en-US" sz="2400" dirty="0" smtClean="0"/>
              <a:t> b/n </a:t>
            </a:r>
            <a:r>
              <a:rPr lang="en-US" sz="2400" dirty="0" err="1"/>
              <a:t>cudaMalloc</a:t>
            </a:r>
            <a:r>
              <a:rPr lang="en-US" sz="2400" dirty="0"/>
              <a:t>() and the standard C </a:t>
            </a:r>
            <a:r>
              <a:rPr lang="en-US" sz="2400" dirty="0" smtClean="0"/>
              <a:t>runtime library </a:t>
            </a:r>
            <a:r>
              <a:rPr lang="en-US" sz="2400" dirty="0" err="1"/>
              <a:t>malloc</a:t>
            </a:r>
            <a:r>
              <a:rPr lang="en-US" sz="2400" dirty="0"/>
              <a:t>().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</a:t>
            </a:r>
            <a:r>
              <a:rPr lang="en-US" sz="2400" dirty="0" smtClean="0"/>
              <a:t>intentional. CUDA </a:t>
            </a:r>
            <a:r>
              <a:rPr lang="en-US" sz="2400" dirty="0"/>
              <a:t>uses the standard C runtime library </a:t>
            </a:r>
            <a:r>
              <a:rPr lang="en-US" sz="2400" dirty="0" err="1"/>
              <a:t>malloc</a:t>
            </a:r>
            <a:r>
              <a:rPr lang="en-US" sz="2400" dirty="0"/>
              <a:t>() function to </a:t>
            </a:r>
            <a:r>
              <a:rPr lang="en-US" sz="2400" dirty="0" smtClean="0"/>
              <a:t>manage </a:t>
            </a:r>
            <a:r>
              <a:rPr lang="en-US" sz="2400" dirty="0"/>
              <a:t>the host memory and adds </a:t>
            </a:r>
            <a:r>
              <a:rPr lang="en-US" sz="2400" dirty="0" err="1"/>
              <a:t>cudaMalloc</a:t>
            </a:r>
            <a:r>
              <a:rPr lang="en-US" sz="2400" dirty="0"/>
              <a:t>() as an extension to the C </a:t>
            </a:r>
            <a:r>
              <a:rPr lang="en-US" sz="2400" dirty="0" smtClean="0"/>
              <a:t>runtime library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38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844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a program has allocated device global memory for the data</a:t>
            </a:r>
          </a:p>
          <a:p>
            <a:r>
              <a:rPr lang="en-US" sz="2400" dirty="0"/>
              <a:t>objects, it can request that data be transferred from host to device. </a:t>
            </a:r>
            <a:endParaRPr lang="en-US" sz="2400" dirty="0" smtClean="0"/>
          </a:p>
          <a:p>
            <a:r>
              <a:rPr lang="en-US" sz="2400" dirty="0" smtClean="0"/>
              <a:t>This is accomplished </a:t>
            </a:r>
            <a:r>
              <a:rPr lang="en-US" sz="2400" dirty="0"/>
              <a:t>by </a:t>
            </a:r>
            <a:r>
              <a:rPr lang="en-US" sz="2400" dirty="0" err="1" smtClean="0"/>
              <a:t>cudaMemcpy</a:t>
            </a:r>
            <a:r>
              <a:rPr lang="en-US" sz="2400" dirty="0" smtClean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6200"/>
            <a:ext cx="643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DEVICE MEMORIES AND DATA TRANSFER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30579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791200"/>
            <a:ext cx="73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 err="1">
                <a:solidFill>
                  <a:prstClr val="black"/>
                </a:solidFill>
              </a:rPr>
              <a:t>cudaMemcpy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d_a</a:t>
            </a:r>
            <a:r>
              <a:rPr lang="en-US" sz="2400" dirty="0">
                <a:solidFill>
                  <a:prstClr val="black"/>
                </a:solidFill>
              </a:rPr>
              <a:t>, &amp;a, size, </a:t>
            </a:r>
            <a:r>
              <a:rPr lang="en-US" sz="2400" dirty="0" err="1">
                <a:solidFill>
                  <a:prstClr val="black"/>
                </a:solidFill>
              </a:rPr>
              <a:t>cudaMemcpyHostToDevice</a:t>
            </a:r>
            <a:r>
              <a:rPr lang="en-US" sz="2400" dirty="0" smtClean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89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 </a:t>
            </a:r>
            <a:r>
              <a:rPr lang="en-US" sz="2400" dirty="0"/>
              <a:t>that </a:t>
            </a:r>
            <a:r>
              <a:rPr lang="en-US" sz="2400" dirty="0" err="1" smtClean="0"/>
              <a:t>cudaMemcpyHostToDevice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cudaMemcpyDeviceToHost</a:t>
            </a:r>
            <a:r>
              <a:rPr lang="en-US" sz="2400" dirty="0"/>
              <a:t>, </a:t>
            </a:r>
            <a:r>
              <a:rPr lang="en-US" sz="2400" dirty="0" smtClean="0"/>
              <a:t>are predefined </a:t>
            </a:r>
            <a:r>
              <a:rPr lang="en-US" sz="2400" dirty="0"/>
              <a:t>constants of the CUDA programming environment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same </a:t>
            </a:r>
            <a:r>
              <a:rPr lang="en-US" sz="2400" dirty="0" smtClean="0"/>
              <a:t>API can </a:t>
            </a:r>
            <a:r>
              <a:rPr lang="en-US" sz="2400" dirty="0"/>
              <a:t>be used to transfer data in both directions by </a:t>
            </a:r>
            <a:r>
              <a:rPr lang="en-US" sz="2400" dirty="0" smtClean="0"/>
              <a:t>properly ordering </a:t>
            </a:r>
            <a:r>
              <a:rPr lang="en-US" sz="2400" dirty="0"/>
              <a:t>the source and destination </a:t>
            </a:r>
            <a:r>
              <a:rPr lang="en-US" sz="2400" dirty="0" smtClean="0"/>
              <a:t>pointers.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0"/>
            <a:ext cx="643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DEVICE MEMORIES AND DATA TRANSFER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76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566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omputing </a:t>
            </a:r>
            <a:r>
              <a:rPr lang="en-US" sz="2800" dirty="0"/>
              <a:t>system consists of a host, </a:t>
            </a:r>
            <a:r>
              <a:rPr lang="en-US" sz="2800" dirty="0" smtClean="0"/>
              <a:t>CPU, and </a:t>
            </a:r>
            <a:r>
              <a:rPr lang="en-US" sz="2800" dirty="0"/>
              <a:t>one or more devices, </a:t>
            </a:r>
            <a:r>
              <a:rPr lang="en-US" sz="2800" dirty="0" smtClean="0"/>
              <a:t>which are </a:t>
            </a:r>
            <a:r>
              <a:rPr lang="en-US" sz="2800" dirty="0"/>
              <a:t>massively parallel processors equipped with a large number of </a:t>
            </a:r>
            <a:r>
              <a:rPr lang="en-US" sz="2800" dirty="0" smtClean="0"/>
              <a:t>arithmetic execution </a:t>
            </a:r>
            <a:r>
              <a:rPr lang="en-US" sz="2800" dirty="0"/>
              <a:t>units.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ompute </a:t>
            </a:r>
            <a:r>
              <a:rPr lang="en-US" sz="2800" dirty="0" smtClean="0">
                <a:solidFill>
                  <a:srgbClr val="FF0000"/>
                </a:solidFill>
              </a:rPr>
              <a:t>U</a:t>
            </a:r>
            <a:r>
              <a:rPr lang="en-US" sz="2800" dirty="0" smtClean="0"/>
              <a:t>nified </a:t>
            </a: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evice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rchitecture (</a:t>
            </a:r>
            <a:r>
              <a:rPr lang="en-US" sz="2800" dirty="0" smtClean="0">
                <a:solidFill>
                  <a:srgbClr val="FF0000"/>
                </a:solidFill>
              </a:rPr>
              <a:t>CUDA</a:t>
            </a:r>
            <a:r>
              <a:rPr lang="en-US" sz="2800" dirty="0" smtClean="0"/>
              <a:t>) </a:t>
            </a:r>
            <a:r>
              <a:rPr lang="en-US" sz="2800" dirty="0"/>
              <a:t>devices accelerate the execution of these </a:t>
            </a:r>
            <a:r>
              <a:rPr lang="en-US" sz="2800" dirty="0" smtClean="0"/>
              <a:t>applications by </a:t>
            </a:r>
            <a:r>
              <a:rPr lang="en-US" sz="2800" dirty="0"/>
              <a:t>harvesting a large amount of data parallelism. </a:t>
            </a:r>
            <a:endParaRPr lang="en-US" sz="2800" dirty="0" smtClean="0"/>
          </a:p>
          <a:p>
            <a:r>
              <a:rPr lang="en-US" sz="2800" dirty="0"/>
              <a:t>D</a:t>
            </a:r>
            <a:r>
              <a:rPr lang="en-US" sz="2800" dirty="0" smtClean="0"/>
              <a:t>ata parallelism </a:t>
            </a:r>
            <a:r>
              <a:rPr lang="en-US" sz="2800" dirty="0"/>
              <a:t>plays such an important role in </a:t>
            </a:r>
            <a:r>
              <a:rPr lang="en-US" sz="2800" dirty="0" smtClean="0"/>
              <a:t>CUDA.  </a:t>
            </a:r>
          </a:p>
        </p:txBody>
      </p:sp>
    </p:spTree>
    <p:extLst>
      <p:ext uri="{BB962C8B-B14F-4D97-AF65-F5344CB8AC3E}">
        <p14:creationId xmlns:p14="http://schemas.microsoft.com/office/powerpoint/2010/main" val="13389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THREADING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kernel </a:t>
            </a:r>
            <a:r>
              <a:rPr lang="en-US" sz="2000" dirty="0" smtClean="0"/>
              <a:t>function specifies </a:t>
            </a:r>
            <a:r>
              <a:rPr lang="en-US" sz="2000" dirty="0"/>
              <a:t>the code to be executed by all threads during a parallel phase.</a:t>
            </a:r>
          </a:p>
          <a:p>
            <a:r>
              <a:rPr lang="en-US" sz="2000" dirty="0"/>
              <a:t>Because all of these threads execute the same code, CUDA </a:t>
            </a:r>
            <a:r>
              <a:rPr lang="en-US" sz="2000" dirty="0" smtClean="0"/>
              <a:t>programming is </a:t>
            </a:r>
            <a:r>
              <a:rPr lang="en-US" sz="2000" dirty="0"/>
              <a:t>an instance </a:t>
            </a:r>
            <a:r>
              <a:rPr lang="en-US" sz="2000" dirty="0" smtClean="0"/>
              <a:t>of </a:t>
            </a:r>
            <a:r>
              <a:rPr lang="en-US" sz="2000" dirty="0"/>
              <a:t>single-program, multiple-data (SPMD</a:t>
            </a:r>
            <a:r>
              <a:rPr lang="en-US" sz="2000" dirty="0" smtClean="0"/>
              <a:t>) parallel programming. </a:t>
            </a:r>
          </a:p>
          <a:p>
            <a:r>
              <a:rPr lang="en-US" sz="1400" dirty="0" smtClean="0"/>
              <a:t>The kernel function for matrix multiplication.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8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First</a:t>
            </a:r>
            <a:r>
              <a:rPr lang="en-US" sz="2400" dirty="0"/>
              <a:t>, there is a </a:t>
            </a:r>
            <a:r>
              <a:rPr lang="en-US" sz="2400" dirty="0" smtClean="0"/>
              <a:t>CUDA-specific keyword “_ _</a:t>
            </a:r>
            <a:r>
              <a:rPr lang="en-US" sz="2400" dirty="0"/>
              <a:t>global</a:t>
            </a:r>
            <a:r>
              <a:rPr lang="en-US" sz="2400" dirty="0" smtClean="0"/>
              <a:t>_ _” </a:t>
            </a:r>
            <a:r>
              <a:rPr lang="en-US" sz="2400" dirty="0"/>
              <a:t>in front of the declaration of </a:t>
            </a:r>
            <a:r>
              <a:rPr lang="en-US" sz="2400" dirty="0" err="1"/>
              <a:t>MatrixMulKernel</a:t>
            </a:r>
            <a:r>
              <a:rPr lang="en-US" sz="2400" dirty="0"/>
              <a:t>().</a:t>
            </a:r>
          </a:p>
          <a:p>
            <a:r>
              <a:rPr lang="en-US" sz="2400" dirty="0" smtClean="0"/>
              <a:t>	-This </a:t>
            </a:r>
            <a:r>
              <a:rPr lang="en-US" sz="2400" dirty="0"/>
              <a:t>keyword indicates that the function is a </a:t>
            </a:r>
            <a:r>
              <a:rPr lang="en-US" sz="2400" dirty="0" smtClean="0"/>
              <a:t>kernel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-it </a:t>
            </a:r>
            <a:r>
              <a:rPr lang="en-US" sz="2400" dirty="0"/>
              <a:t>can be </a:t>
            </a:r>
            <a:r>
              <a:rPr lang="en-US" sz="2400" dirty="0" smtClean="0"/>
              <a:t>called from </a:t>
            </a:r>
            <a:r>
              <a:rPr lang="en-US" sz="2400" dirty="0"/>
              <a:t>a host functions to generate a grid of </a:t>
            </a:r>
            <a:r>
              <a:rPr lang="en-US" sz="2400" dirty="0" smtClean="0"/>
              <a:t>	threads </a:t>
            </a:r>
            <a:r>
              <a:rPr lang="en-US" sz="2400" dirty="0"/>
              <a:t>on a device.</a:t>
            </a:r>
          </a:p>
          <a:p>
            <a:r>
              <a:rPr lang="en-US" sz="2400" dirty="0" smtClean="0"/>
              <a:t>Besides _ _</a:t>
            </a:r>
            <a:r>
              <a:rPr lang="en-US" sz="2400" dirty="0"/>
              <a:t>global</a:t>
            </a:r>
            <a:r>
              <a:rPr lang="en-US" sz="2400" dirty="0" smtClean="0"/>
              <a:t>_ _, </a:t>
            </a:r>
            <a:r>
              <a:rPr lang="en-US" sz="2400" dirty="0"/>
              <a:t>there are two other keywords </a:t>
            </a:r>
            <a:r>
              <a:rPr lang="en-US" sz="2400" dirty="0" smtClean="0"/>
              <a:t>which can </a:t>
            </a:r>
            <a:r>
              <a:rPr lang="en-US" sz="2400" dirty="0"/>
              <a:t> </a:t>
            </a:r>
            <a:r>
              <a:rPr lang="en-US" sz="2400" dirty="0" smtClean="0"/>
              <a:t>be </a:t>
            </a:r>
            <a:r>
              <a:rPr lang="en-US" sz="2400" dirty="0"/>
              <a:t>used in front of a function declaration. 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4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The _ _</a:t>
            </a:r>
            <a:r>
              <a:rPr lang="en-US" sz="2400" dirty="0"/>
              <a:t>device</a:t>
            </a:r>
            <a:r>
              <a:rPr lang="en-US" sz="2400" dirty="0" smtClean="0"/>
              <a:t>_ _ </a:t>
            </a:r>
            <a:r>
              <a:rPr lang="en-US" sz="2400" dirty="0"/>
              <a:t>keyword indicates that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-the function </a:t>
            </a:r>
            <a:r>
              <a:rPr lang="en-US" sz="2400" dirty="0"/>
              <a:t>being declared is a CUDA device function.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-A </a:t>
            </a:r>
            <a:r>
              <a:rPr lang="en-US" sz="2400" dirty="0"/>
              <a:t>device function </a:t>
            </a:r>
            <a:r>
              <a:rPr lang="en-US" sz="2400" dirty="0" smtClean="0"/>
              <a:t>executes on </a:t>
            </a:r>
            <a:r>
              <a:rPr lang="en-US" sz="2400" dirty="0"/>
              <a:t>a CUDA device and can only be </a:t>
            </a:r>
            <a:r>
              <a:rPr lang="en-US" sz="2400" dirty="0" smtClean="0"/>
              <a:t>	called </a:t>
            </a:r>
            <a:r>
              <a:rPr lang="en-US" sz="2400" dirty="0"/>
              <a:t>from a kernel </a:t>
            </a:r>
            <a:r>
              <a:rPr lang="en-US" sz="2400" dirty="0" smtClean="0"/>
              <a:t>function. </a:t>
            </a:r>
          </a:p>
          <a:p>
            <a:r>
              <a:rPr lang="en-US" sz="2400" dirty="0" smtClean="0"/>
              <a:t>The _ _</a:t>
            </a:r>
            <a:r>
              <a:rPr lang="en-US" sz="2400" dirty="0"/>
              <a:t>host</a:t>
            </a:r>
            <a:r>
              <a:rPr lang="en-US" sz="2400" dirty="0" smtClean="0"/>
              <a:t>_ _keyword </a:t>
            </a:r>
            <a:r>
              <a:rPr lang="en-US" sz="2400" dirty="0"/>
              <a:t>indicates that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-the </a:t>
            </a:r>
            <a:r>
              <a:rPr lang="en-US" sz="2400" dirty="0"/>
              <a:t>function being declared is a CUDA </a:t>
            </a:r>
            <a:r>
              <a:rPr lang="en-US" sz="2400" dirty="0" smtClean="0"/>
              <a:t>host function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-A </a:t>
            </a:r>
            <a:r>
              <a:rPr lang="en-US" sz="2400" dirty="0"/>
              <a:t>host function is simply a traditional C function that executes </a:t>
            </a:r>
            <a:r>
              <a:rPr lang="en-US" sz="2400" dirty="0" smtClean="0"/>
              <a:t>	on the </a:t>
            </a:r>
            <a:r>
              <a:rPr lang="en-US" sz="2400" dirty="0"/>
              <a:t>host and can only be called from another host function.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the functions do </a:t>
            </a:r>
            <a:r>
              <a:rPr lang="en-US" sz="2400" dirty="0"/>
              <a:t>not have any of the CUDA keywords in their </a:t>
            </a:r>
            <a:r>
              <a:rPr lang="en-US" sz="2400" dirty="0" smtClean="0"/>
              <a:t>declaration, they will become host functions </a:t>
            </a:r>
            <a:r>
              <a:rPr lang="en-US" sz="2400" dirty="0"/>
              <a:t>in a CUDA program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21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Other keywords are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/>
              <a:t>threadIdx.y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which </a:t>
            </a:r>
            <a:r>
              <a:rPr lang="en-US" sz="2400" dirty="0"/>
              <a:t>refer to the thread </a:t>
            </a:r>
            <a:r>
              <a:rPr lang="en-US" sz="2400" dirty="0" smtClean="0"/>
              <a:t>indices of </a:t>
            </a:r>
            <a:r>
              <a:rPr lang="en-US" sz="2400" dirty="0"/>
              <a:t>a thread.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threads execute the same kernel code. </a:t>
            </a:r>
            <a:endParaRPr lang="en-US" sz="2400" dirty="0" smtClean="0"/>
          </a:p>
          <a:p>
            <a:r>
              <a:rPr lang="en-US" sz="2400" dirty="0" smtClean="0"/>
              <a:t>There needs a </a:t>
            </a:r>
            <a:r>
              <a:rPr lang="en-US" sz="2400" dirty="0"/>
              <a:t>mechanism to allow </a:t>
            </a:r>
            <a:r>
              <a:rPr lang="en-US" sz="2400" dirty="0" smtClean="0"/>
              <a:t>threads to </a:t>
            </a:r>
            <a:r>
              <a:rPr lang="en-US" sz="2400" dirty="0"/>
              <a:t>distinguish themselves and direct </a:t>
            </a:r>
            <a:r>
              <a:rPr lang="en-US" sz="2400" dirty="0" smtClean="0"/>
              <a:t>themselves toward </a:t>
            </a:r>
            <a:r>
              <a:rPr lang="en-US" sz="2400" dirty="0"/>
              <a:t>the </a:t>
            </a:r>
            <a:r>
              <a:rPr lang="en-US" sz="2400" dirty="0" smtClean="0"/>
              <a:t>required part </a:t>
            </a:r>
            <a:r>
              <a:rPr lang="en-US" sz="2400" dirty="0"/>
              <a:t>of the data structure that they are </a:t>
            </a:r>
            <a:r>
              <a:rPr lang="en-US" sz="2400" dirty="0" smtClean="0"/>
              <a:t>designated to </a:t>
            </a:r>
            <a:r>
              <a:rPr lang="en-US" sz="2400" dirty="0"/>
              <a:t>work on.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keywords identify predefined variables </a:t>
            </a:r>
            <a:r>
              <a:rPr lang="en-US" sz="2400" dirty="0" smtClean="0"/>
              <a:t>that allow </a:t>
            </a:r>
            <a:r>
              <a:rPr lang="en-US" sz="2400" dirty="0"/>
              <a:t>a thread to access the </a:t>
            </a:r>
            <a:r>
              <a:rPr lang="en-US" sz="2400" dirty="0" smtClean="0"/>
              <a:t>data at runtime by identifying </a:t>
            </a:r>
            <a:r>
              <a:rPr lang="en-US" sz="2400" dirty="0"/>
              <a:t>coordinates to the thread. </a:t>
            </a:r>
            <a:endParaRPr lang="en-US" sz="2400" dirty="0" smtClean="0"/>
          </a:p>
          <a:p>
            <a:r>
              <a:rPr lang="en-US" sz="2400" dirty="0" smtClean="0"/>
              <a:t>Different </a:t>
            </a:r>
            <a:r>
              <a:rPr lang="en-US" sz="2400" dirty="0"/>
              <a:t>threads will see </a:t>
            </a:r>
            <a:r>
              <a:rPr lang="en-US" sz="2400" dirty="0" smtClean="0"/>
              <a:t>different values </a:t>
            </a:r>
            <a:r>
              <a:rPr lang="en-US" sz="2400" dirty="0"/>
              <a:t>in their </a:t>
            </a:r>
            <a:r>
              <a:rPr lang="en-US" sz="2400" dirty="0" err="1"/>
              <a:t>threadIdx.x</a:t>
            </a:r>
            <a:r>
              <a:rPr lang="en-US" sz="2400" dirty="0"/>
              <a:t> and </a:t>
            </a:r>
            <a:r>
              <a:rPr lang="en-US" sz="2400" dirty="0" err="1"/>
              <a:t>threadIdx.y</a:t>
            </a:r>
            <a:r>
              <a:rPr lang="en-US" sz="2400" dirty="0"/>
              <a:t> variables.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98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Note </a:t>
            </a:r>
            <a:r>
              <a:rPr lang="en-US" sz="2400" dirty="0"/>
              <a:t>that the </a:t>
            </a:r>
            <a:r>
              <a:rPr lang="en-US" sz="2400" dirty="0" smtClean="0"/>
              <a:t>coordinates x and y reflect </a:t>
            </a:r>
            <a:r>
              <a:rPr lang="en-US" sz="2400" dirty="0"/>
              <a:t>a multidimensional organization for the threads. </a:t>
            </a:r>
            <a:endParaRPr lang="en-US" sz="2400" dirty="0" smtClean="0"/>
          </a:p>
          <a:p>
            <a:r>
              <a:rPr lang="en-US" sz="2400" dirty="0" smtClean="0"/>
              <a:t>Kernel function has </a:t>
            </a:r>
            <a:r>
              <a:rPr lang="en-US" sz="2400" dirty="0"/>
              <a:t>only one loop, which corresponds to </a:t>
            </a:r>
            <a:r>
              <a:rPr lang="en-US" sz="2400" dirty="0" smtClean="0"/>
              <a:t>the innermost </a:t>
            </a:r>
            <a:r>
              <a:rPr lang="en-US" sz="2400" dirty="0"/>
              <a:t>loop </a:t>
            </a:r>
            <a:r>
              <a:rPr lang="en-US" sz="2400" dirty="0" smtClean="0"/>
              <a:t>k. </a:t>
            </a:r>
          </a:p>
          <a:p>
            <a:r>
              <a:rPr lang="en-US" sz="2400" dirty="0" smtClean="0"/>
              <a:t>Where </a:t>
            </a:r>
            <a:r>
              <a:rPr lang="en-US" sz="2400" dirty="0"/>
              <a:t>the other </a:t>
            </a:r>
            <a:r>
              <a:rPr lang="en-US" sz="2400" dirty="0" smtClean="0"/>
              <a:t>two levels </a:t>
            </a:r>
            <a:r>
              <a:rPr lang="en-US" sz="2400" dirty="0"/>
              <a:t>of outer loops </a:t>
            </a:r>
            <a:r>
              <a:rPr lang="en-US" sz="2400" dirty="0" smtClean="0"/>
              <a:t>go</a:t>
            </a:r>
            <a:r>
              <a:rPr lang="en-US" sz="2400" dirty="0"/>
              <a:t>?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answer is that the outer two loop levels </a:t>
            </a:r>
            <a:r>
              <a:rPr lang="en-US" sz="2400" dirty="0" smtClean="0"/>
              <a:t>are now </a:t>
            </a:r>
            <a:r>
              <a:rPr lang="en-US" sz="2400" dirty="0"/>
              <a:t>replaced with the grid of threads.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entire grid forms the </a:t>
            </a:r>
            <a:r>
              <a:rPr lang="en-US" sz="2400" dirty="0" smtClean="0"/>
              <a:t>equivalent of </a:t>
            </a:r>
            <a:r>
              <a:rPr lang="en-US" sz="2400" dirty="0"/>
              <a:t>the two-level loop.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thread in the grid corresponds to one of </a:t>
            </a:r>
            <a:r>
              <a:rPr lang="en-US" sz="2400" dirty="0" smtClean="0"/>
              <a:t>the iterations </a:t>
            </a:r>
            <a:r>
              <a:rPr lang="en-US" sz="2400" dirty="0"/>
              <a:t>of the </a:t>
            </a:r>
            <a:r>
              <a:rPr lang="en-US" sz="2400" dirty="0" smtClean="0"/>
              <a:t>outer two loops. </a:t>
            </a:r>
          </a:p>
          <a:p>
            <a:r>
              <a:rPr lang="en-US" sz="2400" dirty="0" smtClean="0"/>
              <a:t>The loop </a:t>
            </a:r>
            <a:r>
              <a:rPr lang="en-US" sz="2400" dirty="0"/>
              <a:t>variables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and j </a:t>
            </a:r>
            <a:r>
              <a:rPr lang="en-US" sz="2400" dirty="0"/>
              <a:t>are now replaced with </a:t>
            </a:r>
            <a:r>
              <a:rPr lang="en-US" sz="2400" dirty="0" err="1"/>
              <a:t>threadIdx.x</a:t>
            </a:r>
            <a:r>
              <a:rPr lang="en-US" sz="2400" dirty="0"/>
              <a:t> and </a:t>
            </a:r>
            <a:r>
              <a:rPr lang="en-US" sz="2400" dirty="0" err="1"/>
              <a:t>threadIdx.y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Instead </a:t>
            </a:r>
            <a:r>
              <a:rPr lang="en-US" sz="2400" dirty="0"/>
              <a:t>of </a:t>
            </a:r>
            <a:r>
              <a:rPr lang="en-US" sz="2400" dirty="0" smtClean="0"/>
              <a:t>having the </a:t>
            </a:r>
            <a:r>
              <a:rPr lang="en-US" sz="2400" dirty="0"/>
              <a:t>loop increment the values of </a:t>
            </a:r>
            <a:r>
              <a:rPr lang="en-US" sz="2400" dirty="0" err="1"/>
              <a:t>i</a:t>
            </a:r>
            <a:r>
              <a:rPr lang="en-US" sz="2400" dirty="0"/>
              <a:t> and </a:t>
            </a:r>
            <a:r>
              <a:rPr lang="en-US" sz="2400" dirty="0" smtClean="0"/>
              <a:t>j, the CUDA </a:t>
            </a:r>
            <a:r>
              <a:rPr lang="en-US" sz="2400" dirty="0"/>
              <a:t>threading hardware generates all of the </a:t>
            </a:r>
            <a:r>
              <a:rPr lang="en-US" sz="2400" dirty="0" err="1"/>
              <a:t>threadIdx.x</a:t>
            </a:r>
            <a:r>
              <a:rPr lang="en-US" sz="2400" dirty="0"/>
              <a:t> and </a:t>
            </a:r>
            <a:r>
              <a:rPr lang="en-US" sz="2400" dirty="0" err="1" smtClean="0"/>
              <a:t>threadIdx.y</a:t>
            </a:r>
            <a:r>
              <a:rPr lang="en-US" sz="2400" dirty="0" smtClean="0"/>
              <a:t> values </a:t>
            </a:r>
            <a:r>
              <a:rPr lang="en-US" sz="2400" dirty="0"/>
              <a:t>for each thread.</a:t>
            </a:r>
          </a:p>
          <a:p>
            <a:r>
              <a:rPr lang="en-US" sz="2400" dirty="0"/>
              <a:t>In </a:t>
            </a:r>
            <a:r>
              <a:rPr lang="en-US" sz="2400" dirty="0" smtClean="0"/>
              <a:t>our kernel </a:t>
            </a:r>
            <a:r>
              <a:rPr lang="en-US" sz="2400" dirty="0" err="1" smtClean="0"/>
              <a:t>pgm</a:t>
            </a:r>
            <a:r>
              <a:rPr lang="en-US" sz="2400" dirty="0" smtClean="0"/>
              <a:t>, each </a:t>
            </a:r>
            <a:r>
              <a:rPr lang="en-US" sz="2400" dirty="0"/>
              <a:t>thread uses its </a:t>
            </a:r>
            <a:r>
              <a:rPr lang="en-US" sz="2400" dirty="0" err="1"/>
              <a:t>threadIdx.x</a:t>
            </a:r>
            <a:r>
              <a:rPr lang="en-US" sz="2400" dirty="0"/>
              <a:t> and </a:t>
            </a:r>
            <a:r>
              <a:rPr lang="en-US" sz="2400" dirty="0" err="1"/>
              <a:t>threadIdx.y</a:t>
            </a:r>
            <a:r>
              <a:rPr lang="en-US" sz="2400" dirty="0"/>
              <a:t> to </a:t>
            </a:r>
            <a:r>
              <a:rPr lang="en-US" sz="2400" dirty="0" smtClean="0"/>
              <a:t>identify the </a:t>
            </a:r>
            <a:r>
              <a:rPr lang="en-US" sz="2400" dirty="0"/>
              <a:t>row of </a:t>
            </a:r>
            <a:r>
              <a:rPr lang="en-US" sz="2400" dirty="0" err="1"/>
              <a:t>Md</a:t>
            </a:r>
            <a:r>
              <a:rPr lang="en-US" sz="2400" dirty="0"/>
              <a:t> and the </a:t>
            </a:r>
            <a:r>
              <a:rPr lang="en-US" sz="2400" dirty="0" smtClean="0"/>
              <a:t>col </a:t>
            </a:r>
            <a:r>
              <a:rPr lang="en-US" sz="2400" dirty="0"/>
              <a:t>of </a:t>
            </a:r>
            <a:r>
              <a:rPr lang="en-US" sz="2400" dirty="0" err="1"/>
              <a:t>Nd</a:t>
            </a:r>
            <a:r>
              <a:rPr lang="en-US" sz="2400" dirty="0"/>
              <a:t> to perform the dot </a:t>
            </a:r>
            <a:r>
              <a:rPr lang="en-US" sz="2400" dirty="0" smtClean="0"/>
              <a:t>product.</a:t>
            </a:r>
          </a:p>
        </p:txBody>
      </p:sp>
    </p:spTree>
    <p:extLst>
      <p:ext uri="{BB962C8B-B14F-4D97-AF65-F5344CB8AC3E}">
        <p14:creationId xmlns:p14="http://schemas.microsoft.com/office/powerpoint/2010/main" val="29857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Here, we </a:t>
            </a:r>
            <a:r>
              <a:rPr lang="en-US" sz="2400" dirty="0"/>
              <a:t>assigned </a:t>
            </a:r>
            <a:r>
              <a:rPr lang="en-US" sz="2400" dirty="0" err="1"/>
              <a:t>threadIdx.x</a:t>
            </a:r>
            <a:r>
              <a:rPr lang="en-US" sz="2400" dirty="0"/>
              <a:t> to </a:t>
            </a:r>
            <a:r>
              <a:rPr lang="en-US" sz="2400" dirty="0" smtClean="0"/>
              <a:t>the variable </a:t>
            </a:r>
            <a:r>
              <a:rPr lang="en-US" sz="2400" dirty="0" err="1"/>
              <a:t>tx</a:t>
            </a:r>
            <a:r>
              <a:rPr lang="en-US" sz="2400" dirty="0"/>
              <a:t> and </a:t>
            </a:r>
            <a:r>
              <a:rPr lang="en-US" sz="2400" dirty="0" err="1"/>
              <a:t>threadIdx.y</a:t>
            </a:r>
            <a:r>
              <a:rPr lang="en-US" sz="2400" dirty="0"/>
              <a:t> to variable </a:t>
            </a:r>
            <a:r>
              <a:rPr lang="en-US" sz="2400" dirty="0" smtClean="0"/>
              <a:t>ty.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thread </a:t>
            </a:r>
            <a:r>
              <a:rPr lang="en-US" sz="2400" dirty="0" smtClean="0"/>
              <a:t>uses </a:t>
            </a:r>
            <a:r>
              <a:rPr lang="en-US" sz="2400" dirty="0"/>
              <a:t>its </a:t>
            </a:r>
            <a:r>
              <a:rPr lang="en-US" sz="2400" dirty="0" err="1"/>
              <a:t>threadIdx.x</a:t>
            </a:r>
            <a:r>
              <a:rPr lang="en-US" sz="2400" dirty="0"/>
              <a:t> and </a:t>
            </a:r>
            <a:r>
              <a:rPr lang="en-US" sz="2400" dirty="0" err="1"/>
              <a:t>threadIdx.y</a:t>
            </a:r>
            <a:r>
              <a:rPr lang="en-US" sz="2400" dirty="0"/>
              <a:t> values </a:t>
            </a:r>
            <a:r>
              <a:rPr lang="en-US" sz="2400" dirty="0" smtClean="0"/>
              <a:t>to select </a:t>
            </a:r>
            <a:r>
              <a:rPr lang="en-US" sz="2400" dirty="0"/>
              <a:t>the </a:t>
            </a:r>
            <a:r>
              <a:rPr lang="en-US" sz="2400" dirty="0" err="1"/>
              <a:t>Pd</a:t>
            </a:r>
            <a:r>
              <a:rPr lang="en-US" sz="2400" dirty="0"/>
              <a:t> element that it is responsible </a:t>
            </a:r>
            <a:r>
              <a:rPr lang="en-US" sz="2400" dirty="0" smtClean="0"/>
              <a:t>for.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eg</a:t>
            </a:r>
            <a:r>
              <a:rPr lang="en-US" sz="2400" dirty="0" smtClean="0"/>
              <a:t>, </a:t>
            </a:r>
            <a:r>
              <a:rPr lang="en-US" sz="2400" dirty="0"/>
              <a:t>Thread</a:t>
            </a:r>
            <a:r>
              <a:rPr lang="en-US" sz="2400" baseline="-25000" dirty="0"/>
              <a:t>2,3</a:t>
            </a:r>
            <a:r>
              <a:rPr lang="en-US" sz="2400" dirty="0"/>
              <a:t> </a:t>
            </a:r>
            <a:r>
              <a:rPr lang="en-US" sz="2400" dirty="0" smtClean="0"/>
              <a:t>will perform </a:t>
            </a:r>
            <a:r>
              <a:rPr lang="en-US" sz="2400" dirty="0"/>
              <a:t>a dot product between column 2 of </a:t>
            </a:r>
            <a:r>
              <a:rPr lang="en-US" sz="2400" dirty="0" err="1"/>
              <a:t>Nd</a:t>
            </a:r>
            <a:r>
              <a:rPr lang="en-US" sz="2400" dirty="0"/>
              <a:t> and row 3 of </a:t>
            </a:r>
            <a:r>
              <a:rPr lang="en-US" sz="2400" dirty="0" err="1"/>
              <a:t>Md</a:t>
            </a:r>
            <a:r>
              <a:rPr lang="en-US" sz="2400" dirty="0"/>
              <a:t> and </a:t>
            </a:r>
            <a:r>
              <a:rPr lang="en-US" sz="2400" dirty="0" smtClean="0"/>
              <a:t>write the </a:t>
            </a:r>
            <a:r>
              <a:rPr lang="en-US" sz="2400" dirty="0"/>
              <a:t>result into element </a:t>
            </a:r>
            <a:r>
              <a:rPr lang="en-US" sz="2400" dirty="0" smtClean="0"/>
              <a:t>(3, 2) </a:t>
            </a:r>
            <a:r>
              <a:rPr lang="en-US" sz="2400" dirty="0"/>
              <a:t>of Pd.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way, the threads collectively </a:t>
            </a:r>
            <a:r>
              <a:rPr lang="en-US" sz="2400" dirty="0" smtClean="0"/>
              <a:t>generate all </a:t>
            </a:r>
            <a:r>
              <a:rPr lang="en-US" sz="2400" dirty="0"/>
              <a:t>the elements of the </a:t>
            </a:r>
            <a:r>
              <a:rPr lang="en-US" sz="2400" dirty="0" err="1"/>
              <a:t>Pd</a:t>
            </a:r>
            <a:r>
              <a:rPr lang="en-US" sz="2400" dirty="0"/>
              <a:t> matrix.</a:t>
            </a:r>
          </a:p>
          <a:p>
            <a:r>
              <a:rPr lang="en-US" sz="2400" dirty="0"/>
              <a:t>When a kernel is invoked, or launched, it is executed as grid of </a:t>
            </a:r>
            <a:r>
              <a:rPr lang="en-US" sz="2400" dirty="0" smtClean="0"/>
              <a:t>parallel threads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4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In Fig., </a:t>
            </a:r>
            <a:r>
              <a:rPr lang="en-US" sz="2400" dirty="0"/>
              <a:t>the launch of Kernel 1 creates Grid 1. </a:t>
            </a:r>
            <a:endParaRPr lang="en-US" sz="2400" dirty="0" smtClean="0"/>
          </a:p>
          <a:p>
            <a:r>
              <a:rPr lang="en-US" sz="2400" dirty="0" smtClean="0"/>
              <a:t>Each CUDA thread </a:t>
            </a:r>
            <a:r>
              <a:rPr lang="en-US" sz="2400" dirty="0"/>
              <a:t>grid typically is comprised of thousands to millions of </a:t>
            </a:r>
            <a:r>
              <a:rPr lang="en-US" sz="2400" dirty="0" smtClean="0"/>
              <a:t>lightweight GPU </a:t>
            </a:r>
            <a:r>
              <a:rPr lang="en-US" sz="2400" dirty="0"/>
              <a:t>threads per kernel invocation.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element of a large array might be computed in a separate thread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Threads </a:t>
            </a:r>
            <a:r>
              <a:rPr lang="en-US" sz="2400" dirty="0"/>
              <a:t>in a grid are organized into a two-level hierarchy, as </a:t>
            </a:r>
            <a:r>
              <a:rPr lang="en-US" sz="2400" dirty="0" smtClean="0"/>
              <a:t>in Fig.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the top level, each grid consists of one or more thread blocks. </a:t>
            </a:r>
            <a:endParaRPr lang="en-US" sz="2400" dirty="0" smtClean="0"/>
          </a:p>
          <a:p>
            <a:r>
              <a:rPr lang="en-US" sz="2400" dirty="0" smtClean="0"/>
              <a:t>All blocks in </a:t>
            </a:r>
            <a:r>
              <a:rPr lang="en-US" sz="2400" dirty="0"/>
              <a:t>a grid have the same number of threads. </a:t>
            </a:r>
            <a:endParaRPr lang="en-US" sz="2400" dirty="0" smtClean="0"/>
          </a:p>
          <a:p>
            <a:r>
              <a:rPr lang="en-US" sz="2400" dirty="0" smtClean="0"/>
              <a:t>In Fig., </a:t>
            </a:r>
            <a:r>
              <a:rPr lang="en-US" sz="2400" dirty="0"/>
              <a:t>Grid 1 </a:t>
            </a:r>
            <a:r>
              <a:rPr lang="en-US" sz="2400" dirty="0" smtClean="0"/>
              <a:t>is organized </a:t>
            </a:r>
            <a:r>
              <a:rPr lang="en-US" sz="2400" dirty="0"/>
              <a:t>as a </a:t>
            </a:r>
            <a:r>
              <a:rPr lang="en-US" sz="2400" dirty="0" smtClean="0"/>
              <a:t>2 x 2 </a:t>
            </a:r>
            <a:r>
              <a:rPr lang="en-US" sz="2400" dirty="0"/>
              <a:t>array of 4 blocks.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block has a unique </a:t>
            </a:r>
            <a:r>
              <a:rPr lang="en-US" sz="2400" dirty="0" smtClean="0"/>
              <a:t>two-dimensional coordinate </a:t>
            </a:r>
            <a:r>
              <a:rPr lang="en-US" sz="2400" dirty="0"/>
              <a:t>given by the CUDA specific keywords </a:t>
            </a:r>
            <a:r>
              <a:rPr lang="en-US" sz="2400" dirty="0" err="1" smtClean="0"/>
              <a:t>blockIdx.x</a:t>
            </a:r>
            <a:r>
              <a:rPr lang="en-US" sz="2400" dirty="0" smtClean="0"/>
              <a:t> and </a:t>
            </a:r>
            <a:r>
              <a:rPr lang="en-US" sz="2400" dirty="0" err="1"/>
              <a:t>blockIdx.y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4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Each thread block is, in turn, organized as a three-dimensional array of threads with a total size of up to 512 threads. </a:t>
            </a:r>
          </a:p>
          <a:p>
            <a:r>
              <a:rPr lang="en-US" sz="2400" dirty="0" smtClean="0"/>
              <a:t>The coordinates of threads in a block are uniquely defined by three thread indices: 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, </a:t>
            </a:r>
            <a:r>
              <a:rPr lang="en-US" sz="2400" dirty="0" err="1" smtClean="0"/>
              <a:t>threadIdx.y</a:t>
            </a:r>
            <a:r>
              <a:rPr lang="en-US" sz="2400" dirty="0" smtClean="0"/>
              <a:t>, and </a:t>
            </a:r>
            <a:r>
              <a:rPr lang="en-US" sz="2400" dirty="0" err="1" smtClean="0"/>
              <a:t>threadIdx.z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Not all applications will use all three dimensions of a thread block. In Figure 3.13, each thread block is organized into a 4 x 2 x 2 three-dimensional array of threads. This gives Grid 1 a total of 4 x 16 = 64 threads. </a:t>
            </a:r>
          </a:p>
        </p:txBody>
      </p:sp>
    </p:spTree>
    <p:extLst>
      <p:ext uri="{BB962C8B-B14F-4D97-AF65-F5344CB8AC3E}">
        <p14:creationId xmlns:p14="http://schemas.microsoft.com/office/powerpoint/2010/main" val="11503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In our </a:t>
            </a:r>
            <a:r>
              <a:rPr lang="en-US" sz="2400" dirty="0"/>
              <a:t>matrix multiplication example, a grid is invoked to compute </a:t>
            </a:r>
            <a:r>
              <a:rPr lang="en-US" sz="2400" dirty="0" smtClean="0"/>
              <a:t>the product </a:t>
            </a:r>
            <a:r>
              <a:rPr lang="en-US" sz="2400" dirty="0"/>
              <a:t>matrix.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code </a:t>
            </a:r>
            <a:r>
              <a:rPr lang="en-US" sz="2400" dirty="0" smtClean="0"/>
              <a:t>does </a:t>
            </a:r>
            <a:r>
              <a:rPr lang="en-US" sz="2400" dirty="0"/>
              <a:t>not use any block index </a:t>
            </a:r>
            <a:r>
              <a:rPr lang="en-US" sz="2400" dirty="0" smtClean="0"/>
              <a:t>in accessing </a:t>
            </a:r>
            <a:r>
              <a:rPr lang="en-US" sz="2400" dirty="0"/>
              <a:t>input and output data. </a:t>
            </a:r>
            <a:endParaRPr lang="en-US" sz="2400" dirty="0" smtClean="0"/>
          </a:p>
          <a:p>
            <a:r>
              <a:rPr lang="en-US" sz="2400" dirty="0" smtClean="0"/>
              <a:t>Threads </a:t>
            </a:r>
            <a:r>
              <a:rPr lang="en-US" sz="2400" dirty="0"/>
              <a:t>with the same </a:t>
            </a:r>
            <a:r>
              <a:rPr lang="en-US" sz="2400" dirty="0" err="1"/>
              <a:t>threadIdx</a:t>
            </a:r>
            <a:r>
              <a:rPr lang="en-US" sz="2400" dirty="0"/>
              <a:t> </a:t>
            </a:r>
            <a:r>
              <a:rPr lang="en-US" sz="2400" dirty="0" smtClean="0"/>
              <a:t>values from </a:t>
            </a:r>
            <a:r>
              <a:rPr lang="en-US" sz="2400" dirty="0"/>
              <a:t>different blocks would end up accessing the same input and </a:t>
            </a:r>
            <a:r>
              <a:rPr lang="en-US" sz="2400" dirty="0" smtClean="0"/>
              <a:t>output data </a:t>
            </a:r>
            <a:r>
              <a:rPr lang="en-US" sz="2400" dirty="0"/>
              <a:t>elements.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a result, the kernel can use only one thread block.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threadIdx.y</a:t>
            </a:r>
            <a:r>
              <a:rPr lang="en-US" sz="2400" dirty="0"/>
              <a:t> values are used to organize the </a:t>
            </a:r>
            <a:r>
              <a:rPr lang="en-US" sz="2400" dirty="0" smtClean="0"/>
              <a:t>block into </a:t>
            </a:r>
            <a:r>
              <a:rPr lang="en-US" sz="2400" dirty="0"/>
              <a:t>a two-dimensional array of threads. </a:t>
            </a:r>
            <a:endParaRPr lang="en-US" sz="2400" dirty="0" smtClean="0"/>
          </a:p>
          <a:p>
            <a:r>
              <a:rPr lang="en-US" sz="2400" dirty="0" smtClean="0"/>
              <a:t>Because </a:t>
            </a:r>
            <a:r>
              <a:rPr lang="en-US" sz="2400" dirty="0"/>
              <a:t>a thread block can </a:t>
            </a:r>
            <a:r>
              <a:rPr lang="en-US" sz="2400" dirty="0" smtClean="0"/>
              <a:t>have only </a:t>
            </a:r>
            <a:r>
              <a:rPr lang="en-US" sz="2400" dirty="0"/>
              <a:t>up to 512 threads, and each thread calculates one element of the </a:t>
            </a:r>
            <a:r>
              <a:rPr lang="en-US" sz="2400" dirty="0" smtClean="0"/>
              <a:t>product matrix, </a:t>
            </a:r>
            <a:r>
              <a:rPr lang="en-US" sz="2400" dirty="0"/>
              <a:t>the code can only calculate a product matrix </a:t>
            </a:r>
            <a:r>
              <a:rPr lang="en-US" sz="2400" dirty="0" smtClean="0"/>
              <a:t>of up </a:t>
            </a:r>
            <a:r>
              <a:rPr lang="en-US" sz="2400" dirty="0"/>
              <a:t>to 512 elements.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we </a:t>
            </a:r>
            <a:r>
              <a:rPr lang="en-US" sz="2400" dirty="0" smtClean="0"/>
              <a:t>explained before</a:t>
            </a:r>
            <a:r>
              <a:rPr lang="en-US" sz="2400" dirty="0"/>
              <a:t>, the product matrix must have millions of elements in order to </a:t>
            </a:r>
            <a:r>
              <a:rPr lang="en-US" sz="2400" dirty="0" smtClean="0"/>
              <a:t>have a </a:t>
            </a:r>
            <a:r>
              <a:rPr lang="en-US" sz="2400" dirty="0"/>
              <a:t>sufficient amount of data parallelism to benefit from execution on </a:t>
            </a:r>
            <a:r>
              <a:rPr lang="en-US" sz="2400" dirty="0" smtClean="0"/>
              <a:t>a device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37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FUNCTIONS AND </a:t>
            </a:r>
            <a:r>
              <a:rPr lang="en-US" sz="2400" dirty="0" smtClean="0"/>
              <a:t>THREADING (Contd..)</a:t>
            </a:r>
            <a:endParaRPr lang="en-US" sz="2400" dirty="0"/>
          </a:p>
          <a:p>
            <a:r>
              <a:rPr lang="en-US" sz="2400" dirty="0" smtClean="0"/>
              <a:t>When </a:t>
            </a:r>
            <a:r>
              <a:rPr lang="en-US" sz="2400" dirty="0"/>
              <a:t>the host code invokes a kernel, it sets the grid and thread block</a:t>
            </a:r>
          </a:p>
          <a:p>
            <a:r>
              <a:rPr lang="en-US" sz="2400" dirty="0"/>
              <a:t>dimensions via execution configuration parameters. 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66800"/>
            <a:ext cx="5648325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37338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is illustrated </a:t>
            </a:r>
            <a:r>
              <a:rPr lang="en-US" sz="2400" dirty="0" smtClean="0"/>
              <a:t>above. Two </a:t>
            </a:r>
            <a:r>
              <a:rPr lang="en-US" sz="2400" dirty="0" err="1"/>
              <a:t>struct</a:t>
            </a:r>
            <a:r>
              <a:rPr lang="en-US" sz="2400" dirty="0"/>
              <a:t> variables of type dim3 are </a:t>
            </a:r>
            <a:r>
              <a:rPr lang="en-US" sz="2400" dirty="0" smtClean="0"/>
              <a:t>declared. The first is </a:t>
            </a:r>
            <a:r>
              <a:rPr lang="en-US" sz="2400" dirty="0"/>
              <a:t>for describing the configuration of </a:t>
            </a:r>
            <a:r>
              <a:rPr lang="en-US" sz="2400" dirty="0" smtClean="0"/>
              <a:t>blocks.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-which </a:t>
            </a:r>
            <a:r>
              <a:rPr lang="en-US" sz="2400" dirty="0"/>
              <a:t>are defined </a:t>
            </a:r>
            <a:r>
              <a:rPr lang="en-US" sz="2400" dirty="0" smtClean="0"/>
              <a:t>as 16 x 16 </a:t>
            </a:r>
            <a:r>
              <a:rPr lang="en-US" sz="2400" dirty="0"/>
              <a:t>groups of threads.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second variable, </a:t>
            </a:r>
            <a:r>
              <a:rPr lang="en-US" sz="2400" dirty="0" err="1"/>
              <a:t>dimGrid</a:t>
            </a:r>
            <a:r>
              <a:rPr lang="en-US" sz="2400" dirty="0"/>
              <a:t>, describes the </a:t>
            </a:r>
            <a:r>
              <a:rPr lang="en-US" sz="2400" dirty="0" smtClean="0"/>
              <a:t>configuration of </a:t>
            </a:r>
            <a:r>
              <a:rPr lang="en-US" sz="2400" dirty="0"/>
              <a:t>the grid.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-In </a:t>
            </a:r>
            <a:r>
              <a:rPr lang="en-US" sz="2400" dirty="0"/>
              <a:t>this </a:t>
            </a:r>
            <a:r>
              <a:rPr lang="en-US" sz="2400" dirty="0" smtClean="0"/>
              <a:t>example only </a:t>
            </a:r>
            <a:r>
              <a:rPr lang="en-US" sz="2400" dirty="0"/>
              <a:t>one (</a:t>
            </a:r>
            <a:r>
              <a:rPr lang="en-US" sz="2400" dirty="0" smtClean="0"/>
              <a:t>1 x 1</a:t>
            </a:r>
            <a:r>
              <a:rPr lang="en-US" sz="2400" dirty="0"/>
              <a:t>) block </a:t>
            </a:r>
            <a:r>
              <a:rPr lang="en-US" sz="2400" dirty="0" smtClean="0"/>
              <a:t>in </a:t>
            </a:r>
            <a:r>
              <a:rPr lang="en-US" sz="2400" dirty="0"/>
              <a:t>grid.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final line of code invokes the kernel.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provides the </a:t>
            </a:r>
            <a:r>
              <a:rPr lang="en-US" sz="2400" dirty="0" smtClean="0"/>
              <a:t>dimensions of </a:t>
            </a:r>
            <a:r>
              <a:rPr lang="en-US" sz="2400" dirty="0"/>
              <a:t>the grid in terms of number of blocks and the dimensions of the blocks </a:t>
            </a:r>
            <a:r>
              <a:rPr lang="en-US" sz="2400" dirty="0" smtClean="0"/>
              <a:t>in terms </a:t>
            </a:r>
            <a:r>
              <a:rPr lang="en-US" sz="2400" dirty="0"/>
              <a:t>of number of threads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7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CUDA </a:t>
            </a:r>
            <a:r>
              <a:rPr lang="en-US" sz="2800" b="1" dirty="0"/>
              <a:t>PROGRAM STRUCTURE</a:t>
            </a:r>
          </a:p>
          <a:p>
            <a:r>
              <a:rPr lang="en-US" sz="2800" dirty="0"/>
              <a:t>A CUDA program consists of one or more phases that are executed </a:t>
            </a:r>
            <a:r>
              <a:rPr lang="en-US" sz="2800" dirty="0" smtClean="0"/>
              <a:t>on either </a:t>
            </a:r>
            <a:r>
              <a:rPr lang="en-US" sz="2800" dirty="0"/>
              <a:t>the host (CPU) or a device such as a </a:t>
            </a:r>
            <a:r>
              <a:rPr lang="en-US" sz="2800" dirty="0" smtClean="0"/>
              <a:t>GPU.</a:t>
            </a:r>
          </a:p>
          <a:p>
            <a:r>
              <a:rPr lang="en-US" sz="2800" dirty="0" smtClean="0"/>
              <a:t>The phases that exhibit little </a:t>
            </a:r>
            <a:r>
              <a:rPr lang="en-US" sz="2800" dirty="0"/>
              <a:t>or no data parallelism are implemented in host code.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phases </a:t>
            </a:r>
            <a:r>
              <a:rPr lang="en-US" sz="2800" dirty="0" smtClean="0"/>
              <a:t>that exhibit </a:t>
            </a:r>
            <a:r>
              <a:rPr lang="en-US" sz="2800" dirty="0"/>
              <a:t>rich amount of data parallelism are implemented in the device code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CUDA program is a unified source code encompassing both host </a:t>
            </a:r>
            <a:r>
              <a:rPr lang="en-US" sz="2800" dirty="0" smtClean="0"/>
              <a:t>and device </a:t>
            </a:r>
            <a:r>
              <a:rPr lang="en-US" sz="2800" dirty="0"/>
              <a:t>code.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NVIDIA C compiler (</a:t>
            </a:r>
            <a:r>
              <a:rPr lang="en-US" sz="2800" dirty="0" err="1"/>
              <a:t>nvcc</a:t>
            </a:r>
            <a:r>
              <a:rPr lang="en-US" sz="2800" dirty="0"/>
              <a:t>) separates the two </a:t>
            </a:r>
            <a:r>
              <a:rPr lang="en-US" sz="2800" dirty="0" smtClean="0"/>
              <a:t>during the </a:t>
            </a:r>
            <a:r>
              <a:rPr lang="en-US" sz="2800" dirty="0"/>
              <a:t>compilation process.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host code is straight ANSI C code; it is </a:t>
            </a:r>
            <a:r>
              <a:rPr lang="en-US" sz="2800" dirty="0" smtClean="0"/>
              <a:t>further compiled </a:t>
            </a:r>
            <a:r>
              <a:rPr lang="en-US" sz="2800" dirty="0"/>
              <a:t>with the host’s standard C compilers and runs as an ordinary </a:t>
            </a:r>
            <a:r>
              <a:rPr lang="en-US" sz="2800" dirty="0" smtClean="0"/>
              <a:t>CPU. </a:t>
            </a:r>
          </a:p>
        </p:txBody>
      </p:sp>
    </p:spTree>
    <p:extLst>
      <p:ext uri="{BB962C8B-B14F-4D97-AF65-F5344CB8AC3E}">
        <p14:creationId xmlns:p14="http://schemas.microsoft.com/office/powerpoint/2010/main" val="4870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68225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Fig. is a </a:t>
            </a:r>
            <a:r>
              <a:rPr lang="en-US" sz="2400" dirty="0"/>
              <a:t>simple example of CUDA thread organization. </a:t>
            </a:r>
            <a:endParaRPr lang="en-US" sz="2400" dirty="0" smtClean="0"/>
          </a:p>
          <a:p>
            <a:r>
              <a:rPr lang="en-US" sz="2400" dirty="0" smtClean="0"/>
              <a:t>The grid </a:t>
            </a:r>
            <a:r>
              <a:rPr lang="en-US" sz="2400" dirty="0"/>
              <a:t>consists of </a:t>
            </a:r>
            <a:r>
              <a:rPr lang="en-US" sz="2400" dirty="0" smtClean="0"/>
              <a:t>N </a:t>
            </a:r>
            <a:r>
              <a:rPr lang="en-US" sz="2400" dirty="0"/>
              <a:t>blocks, each with a </a:t>
            </a:r>
            <a:r>
              <a:rPr lang="en-US" sz="2400" dirty="0" err="1" smtClean="0"/>
              <a:t>blockIdx.x</a:t>
            </a:r>
            <a:r>
              <a:rPr lang="en-US" sz="2400" dirty="0" smtClean="0"/>
              <a:t> value </a:t>
            </a:r>
            <a:r>
              <a:rPr lang="en-US" sz="2400" dirty="0"/>
              <a:t>that ranges from 0 to N – 1.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block, </a:t>
            </a:r>
            <a:r>
              <a:rPr lang="en-US" sz="2400" dirty="0" smtClean="0"/>
              <a:t>further, </a:t>
            </a:r>
            <a:r>
              <a:rPr lang="en-US" sz="2400" dirty="0"/>
              <a:t>consists of M threads</a:t>
            </a:r>
            <a:r>
              <a:rPr lang="en-US" sz="2400" dirty="0" smtClean="0"/>
              <a:t>, each thread with </a:t>
            </a:r>
            <a:r>
              <a:rPr lang="en-US" sz="2400" dirty="0"/>
              <a:t>a </a:t>
            </a:r>
            <a:r>
              <a:rPr lang="en-US" sz="2400" dirty="0" err="1"/>
              <a:t>threadIdx.x</a:t>
            </a:r>
            <a:r>
              <a:rPr lang="en-US" sz="2400" dirty="0"/>
              <a:t> value that ranges from 0 to M – 1. 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" y="381000"/>
            <a:ext cx="91281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1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/>
              <a:t>blocks </a:t>
            </a:r>
            <a:r>
              <a:rPr lang="en-US" sz="2400" dirty="0" smtClean="0"/>
              <a:t>at the </a:t>
            </a:r>
            <a:r>
              <a:rPr lang="en-US" sz="2400" dirty="0"/>
              <a:t>grid level are organized as a one-dimensional (1D) </a:t>
            </a:r>
            <a:r>
              <a:rPr lang="en-US" sz="2400" dirty="0" smtClean="0"/>
              <a:t>array. All threads within </a:t>
            </a:r>
            <a:r>
              <a:rPr lang="en-US" sz="2400" dirty="0"/>
              <a:t>each block are also organized as a 1D array. </a:t>
            </a:r>
            <a:endParaRPr lang="en-US" sz="2400" dirty="0" smtClean="0"/>
          </a:p>
          <a:p>
            <a:r>
              <a:rPr lang="en-US" sz="2400" dirty="0" smtClean="0"/>
              <a:t>A grid </a:t>
            </a:r>
            <a:r>
              <a:rPr lang="en-US" sz="2400" dirty="0"/>
              <a:t>has a </a:t>
            </a:r>
            <a:r>
              <a:rPr lang="en-US" sz="2400" dirty="0" smtClean="0"/>
              <a:t>total of </a:t>
            </a:r>
            <a:r>
              <a:rPr lang="en-US" sz="2400" dirty="0"/>
              <a:t>N*M threads.</a:t>
            </a:r>
          </a:p>
          <a:p>
            <a:r>
              <a:rPr lang="en-US" sz="2400" dirty="0" smtClean="0"/>
              <a:t>A thread in </a:t>
            </a:r>
            <a:r>
              <a:rPr lang="en-US" sz="2400" dirty="0"/>
              <a:t>the kernel </a:t>
            </a:r>
            <a:r>
              <a:rPr lang="en-US" sz="2400" dirty="0" smtClean="0"/>
              <a:t>code shown uses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err="1"/>
              <a:t>threadID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blockIdx.x</a:t>
            </a:r>
            <a:r>
              <a:rPr lang="en-US" sz="2400" dirty="0"/>
              <a:t> </a:t>
            </a:r>
            <a:r>
              <a:rPr lang="en-US" sz="2400" dirty="0" smtClean="0"/>
              <a:t>* </a:t>
            </a:r>
            <a:r>
              <a:rPr lang="en-US" sz="2400" dirty="0" err="1" smtClean="0"/>
              <a:t>blockDim.x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to </a:t>
            </a:r>
            <a:r>
              <a:rPr lang="en-US" sz="2400" dirty="0"/>
              <a:t>identify the part of the input data to read </a:t>
            </a:r>
            <a:r>
              <a:rPr lang="en-US" sz="2400" dirty="0" smtClean="0"/>
              <a:t>from and </a:t>
            </a:r>
            <a:r>
              <a:rPr lang="en-US" sz="2400" dirty="0"/>
              <a:t>the part of the output data </a:t>
            </a:r>
            <a:r>
              <a:rPr lang="en-US" sz="2400" dirty="0" smtClean="0"/>
              <a:t>to </a:t>
            </a:r>
            <a:r>
              <a:rPr lang="en-US" sz="2400" dirty="0"/>
              <a:t>write to. </a:t>
            </a:r>
            <a:endParaRPr lang="en-US" sz="2400" dirty="0" smtClean="0"/>
          </a:p>
          <a:p>
            <a:r>
              <a:rPr lang="en-US" sz="2400" dirty="0" smtClean="0"/>
              <a:t>Thread </a:t>
            </a:r>
            <a:r>
              <a:rPr lang="en-US" sz="2400" dirty="0"/>
              <a:t>3 of Block 0 </a:t>
            </a:r>
            <a:r>
              <a:rPr lang="en-US" sz="2400" dirty="0" smtClean="0"/>
              <a:t>has a </a:t>
            </a:r>
            <a:r>
              <a:rPr lang="en-US" sz="2400" dirty="0" err="1"/>
              <a:t>threadID</a:t>
            </a:r>
            <a:r>
              <a:rPr lang="en-US" sz="2400" dirty="0"/>
              <a:t> value of 0*M </a:t>
            </a:r>
            <a:r>
              <a:rPr lang="en-US" sz="2400" dirty="0" smtClean="0"/>
              <a:t>+ </a:t>
            </a:r>
            <a:r>
              <a:rPr lang="en-US" sz="2400" dirty="0"/>
              <a:t>3 </a:t>
            </a:r>
            <a:r>
              <a:rPr lang="en-US" sz="2400" dirty="0" smtClean="0"/>
              <a:t>= </a:t>
            </a:r>
            <a:r>
              <a:rPr lang="en-US" sz="2400" dirty="0"/>
              <a:t>3. </a:t>
            </a:r>
            <a:endParaRPr lang="en-US" sz="2400" dirty="0" smtClean="0"/>
          </a:p>
          <a:p>
            <a:r>
              <a:rPr lang="en-US" sz="2400" dirty="0" smtClean="0"/>
              <a:t>Thread </a:t>
            </a:r>
            <a:r>
              <a:rPr lang="en-US" sz="2400" dirty="0"/>
              <a:t>3 of Block 5 has a </a:t>
            </a:r>
            <a:r>
              <a:rPr lang="en-US" sz="2400" dirty="0" err="1" smtClean="0"/>
              <a:t>threadID</a:t>
            </a:r>
            <a:r>
              <a:rPr lang="en-US" sz="2400" dirty="0" smtClean="0"/>
              <a:t> value </a:t>
            </a:r>
            <a:r>
              <a:rPr lang="en-US" sz="2400" dirty="0"/>
              <a:t>of 5*M </a:t>
            </a:r>
            <a:r>
              <a:rPr lang="en-US" sz="2400" dirty="0" smtClean="0"/>
              <a:t>+ </a:t>
            </a:r>
            <a:r>
              <a:rPr lang="en-US" sz="2400" dirty="0"/>
              <a:t>3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1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 </a:t>
            </a:r>
            <a:r>
              <a:rPr lang="en-US" sz="2400" dirty="0"/>
              <a:t>a grid has 128 blocks (N </a:t>
            </a:r>
            <a:r>
              <a:rPr lang="en-US" sz="2400" dirty="0" smtClean="0"/>
              <a:t>= </a:t>
            </a:r>
            <a:r>
              <a:rPr lang="en-US" sz="2400" dirty="0"/>
              <a:t>128) and each block has 32 threads</a:t>
            </a:r>
          </a:p>
          <a:p>
            <a:r>
              <a:rPr lang="en-US" sz="2400" dirty="0"/>
              <a:t>(M </a:t>
            </a:r>
            <a:r>
              <a:rPr lang="en-US" sz="2400" dirty="0" smtClean="0"/>
              <a:t>= </a:t>
            </a:r>
            <a:r>
              <a:rPr lang="en-US" sz="2400" dirty="0"/>
              <a:t>32). </a:t>
            </a:r>
            <a:endParaRPr lang="en-US" sz="2400" dirty="0" smtClean="0"/>
          </a:p>
          <a:p>
            <a:r>
              <a:rPr lang="en-US" sz="2400" dirty="0"/>
              <a:t>Here, access to </a:t>
            </a:r>
            <a:r>
              <a:rPr lang="en-US" sz="2400" dirty="0" err="1" smtClean="0"/>
              <a:t>gridDim</a:t>
            </a:r>
            <a:r>
              <a:rPr lang="en-US" sz="2400" dirty="0" smtClean="0"/>
              <a:t> </a:t>
            </a:r>
            <a:r>
              <a:rPr lang="en-US" sz="2400" dirty="0"/>
              <a:t>in the kernel returns </a:t>
            </a:r>
            <a:r>
              <a:rPr lang="en-US" sz="2400" dirty="0" smtClean="0"/>
              <a:t>128. </a:t>
            </a:r>
            <a:r>
              <a:rPr lang="en-US" sz="1200" dirty="0"/>
              <a:t>(dim3 </a:t>
            </a:r>
            <a:r>
              <a:rPr lang="en-US" sz="1200" dirty="0" err="1" smtClean="0"/>
              <a:t>gridDim</a:t>
            </a:r>
            <a:r>
              <a:rPr lang="en-US" sz="1200" dirty="0" smtClean="0"/>
              <a:t>(size))</a:t>
            </a:r>
            <a:endParaRPr lang="en-US" sz="2400" dirty="0" smtClean="0"/>
          </a:p>
          <a:p>
            <a:r>
              <a:rPr lang="en-US" sz="2400" dirty="0" smtClean="0"/>
              <a:t>Here, access </a:t>
            </a:r>
            <a:r>
              <a:rPr lang="en-US" sz="2400" dirty="0"/>
              <a:t>to </a:t>
            </a:r>
            <a:r>
              <a:rPr lang="en-US" sz="2400" dirty="0" err="1"/>
              <a:t>blockDim</a:t>
            </a:r>
            <a:r>
              <a:rPr lang="en-US" sz="2400" dirty="0"/>
              <a:t> in the kernel returns 32</a:t>
            </a:r>
            <a:r>
              <a:rPr lang="en-US" sz="2400" dirty="0" smtClean="0"/>
              <a:t>. </a:t>
            </a:r>
            <a:r>
              <a:rPr lang="en-US" sz="1200" dirty="0" smtClean="0"/>
              <a:t>(dim3 </a:t>
            </a:r>
            <a:r>
              <a:rPr lang="en-US" sz="1200" dirty="0" err="1" smtClean="0"/>
              <a:t>blockDim</a:t>
            </a:r>
            <a:r>
              <a:rPr lang="en-US" sz="1200" dirty="0" smtClean="0"/>
              <a:t>(size))</a:t>
            </a:r>
            <a:endParaRPr lang="en-US" sz="1200" dirty="0"/>
          </a:p>
          <a:p>
            <a:r>
              <a:rPr lang="en-US" sz="2400" dirty="0"/>
              <a:t>There are a total of 128*32 </a:t>
            </a:r>
            <a:r>
              <a:rPr lang="en-US" sz="2400" dirty="0" smtClean="0"/>
              <a:t>= </a:t>
            </a:r>
            <a:r>
              <a:rPr lang="en-US" sz="2400" dirty="0"/>
              <a:t>4096 threads in the grid. </a:t>
            </a:r>
            <a:endParaRPr lang="en-US" sz="2400" dirty="0" smtClean="0"/>
          </a:p>
          <a:p>
            <a:r>
              <a:rPr lang="en-US" sz="2400" dirty="0" smtClean="0"/>
              <a:t>Thread </a:t>
            </a:r>
            <a:r>
              <a:rPr lang="en-US" sz="2400" dirty="0"/>
              <a:t>3 of </a:t>
            </a:r>
            <a:r>
              <a:rPr lang="en-US" sz="2400" dirty="0" smtClean="0"/>
              <a:t>Block 0 </a:t>
            </a:r>
            <a:r>
              <a:rPr lang="en-US" sz="2400" dirty="0"/>
              <a:t>has a </a:t>
            </a:r>
            <a:r>
              <a:rPr lang="en-US" sz="2400" dirty="0" err="1" smtClean="0"/>
              <a:t>threadID</a:t>
            </a:r>
            <a:r>
              <a:rPr lang="en-US" sz="2400" dirty="0" smtClean="0"/>
              <a:t> </a:t>
            </a:r>
            <a:r>
              <a:rPr lang="en-US" sz="2400" dirty="0"/>
              <a:t>value of 0*32 </a:t>
            </a:r>
            <a:r>
              <a:rPr lang="en-US" sz="2400" dirty="0" smtClean="0"/>
              <a:t>+ </a:t>
            </a:r>
            <a:r>
              <a:rPr lang="en-US" sz="2400" dirty="0"/>
              <a:t>3 </a:t>
            </a:r>
            <a:r>
              <a:rPr lang="en-US" sz="2400" dirty="0" smtClean="0"/>
              <a:t>= </a:t>
            </a:r>
            <a:r>
              <a:rPr lang="en-US" sz="2400" dirty="0"/>
              <a:t>3. </a:t>
            </a:r>
            <a:endParaRPr lang="en-US" sz="2400" dirty="0" smtClean="0"/>
          </a:p>
          <a:p>
            <a:r>
              <a:rPr lang="en-US" sz="2400" dirty="0" smtClean="0"/>
              <a:t>Thread </a:t>
            </a:r>
            <a:r>
              <a:rPr lang="en-US" sz="2400" dirty="0"/>
              <a:t>3 of Block 5 has </a:t>
            </a:r>
            <a:r>
              <a:rPr lang="en-US" sz="2400" dirty="0" smtClean="0"/>
              <a:t>a </a:t>
            </a:r>
            <a:r>
              <a:rPr lang="en-US" sz="2400" dirty="0" err="1" smtClean="0"/>
              <a:t>threadID</a:t>
            </a:r>
            <a:r>
              <a:rPr lang="en-US" sz="2400" dirty="0" smtClean="0"/>
              <a:t> value </a:t>
            </a:r>
            <a:r>
              <a:rPr lang="en-US" sz="2400" dirty="0"/>
              <a:t>of 5*32 </a:t>
            </a:r>
            <a:r>
              <a:rPr lang="en-US" sz="2400" dirty="0" smtClean="0"/>
              <a:t>+ </a:t>
            </a:r>
            <a:r>
              <a:rPr lang="en-US" sz="2400" dirty="0"/>
              <a:t>3 </a:t>
            </a:r>
            <a:r>
              <a:rPr lang="en-US" sz="2400" dirty="0" smtClean="0"/>
              <a:t>= </a:t>
            </a:r>
            <a:r>
              <a:rPr lang="en-US" sz="2400" dirty="0"/>
              <a:t>163. </a:t>
            </a:r>
            <a:endParaRPr lang="en-US" sz="2400" dirty="0" smtClean="0"/>
          </a:p>
          <a:p>
            <a:r>
              <a:rPr lang="en-US" sz="2400" dirty="0" smtClean="0"/>
              <a:t>Thread </a:t>
            </a:r>
            <a:r>
              <a:rPr lang="en-US" sz="2400" dirty="0"/>
              <a:t>15 of Block 102 has a </a:t>
            </a:r>
            <a:r>
              <a:rPr lang="en-US" sz="2400" dirty="0" err="1" smtClean="0"/>
              <a:t>threadID</a:t>
            </a:r>
            <a:r>
              <a:rPr lang="en-US" sz="2400" dirty="0" smtClean="0"/>
              <a:t> value </a:t>
            </a:r>
            <a:r>
              <a:rPr lang="en-US" sz="2400" dirty="0"/>
              <a:t>of </a:t>
            </a:r>
            <a:r>
              <a:rPr lang="en-US" sz="2400" dirty="0" smtClean="0"/>
              <a:t>102*32 +15 =3279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Note that each </a:t>
            </a:r>
            <a:r>
              <a:rPr lang="en-US" sz="2400" dirty="0"/>
              <a:t>one of the 4096 </a:t>
            </a:r>
            <a:r>
              <a:rPr lang="en-US" sz="2400" dirty="0" smtClean="0"/>
              <a:t>threads has </a:t>
            </a:r>
            <a:r>
              <a:rPr lang="en-US" sz="2400" dirty="0"/>
              <a:t>its own unique threaded value. 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224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assume </a:t>
            </a:r>
            <a:r>
              <a:rPr lang="en-US" sz="2400" dirty="0"/>
              <a:t>both arrays are declared with 4096 elements, then </a:t>
            </a:r>
            <a:r>
              <a:rPr lang="en-US" sz="2400" dirty="0" smtClean="0"/>
              <a:t>each thread </a:t>
            </a:r>
            <a:r>
              <a:rPr lang="en-US" sz="2400" dirty="0"/>
              <a:t>will take one of the input elements and produce one of the </a:t>
            </a:r>
            <a:r>
              <a:rPr lang="en-US" sz="2400" dirty="0" smtClean="0"/>
              <a:t>output elements.</a:t>
            </a:r>
          </a:p>
          <a:p>
            <a:r>
              <a:rPr lang="en-US" sz="2400" dirty="0" smtClean="0"/>
              <a:t>--------------------------------</a:t>
            </a:r>
            <a:endParaRPr lang="en-US" sz="2400" dirty="0"/>
          </a:p>
          <a:p>
            <a:r>
              <a:rPr lang="en-US" sz="2400" dirty="0"/>
              <a:t>In general, a grid is organized as a 2D array of blocks.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block </a:t>
            </a:r>
            <a:r>
              <a:rPr lang="en-US" sz="2400" dirty="0" smtClean="0"/>
              <a:t>is organized </a:t>
            </a:r>
            <a:r>
              <a:rPr lang="en-US" sz="2400" dirty="0"/>
              <a:t>into a 3D array of threads.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exact organization of a grid </a:t>
            </a:r>
            <a:r>
              <a:rPr lang="en-US" sz="2400" dirty="0" smtClean="0"/>
              <a:t>is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/>
              <a:t>by the execution configuration provided at kernel launch. </a:t>
            </a:r>
            <a:endParaRPr lang="en-US" sz="2400" dirty="0" smtClean="0"/>
          </a:p>
          <a:p>
            <a:r>
              <a:rPr lang="en-US" sz="2400" dirty="0" smtClean="0"/>
              <a:t>The first </a:t>
            </a:r>
            <a:r>
              <a:rPr lang="en-US" sz="2400" dirty="0"/>
              <a:t>parameter of the </a:t>
            </a:r>
            <a:r>
              <a:rPr lang="en-US" sz="2400" dirty="0" smtClean="0"/>
              <a:t>exec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en-US" sz="2400" dirty="0"/>
              <a:t>specifies the dimensions </a:t>
            </a:r>
            <a:r>
              <a:rPr lang="en-US" sz="2400" dirty="0" smtClean="0"/>
              <a:t>of the </a:t>
            </a:r>
            <a:r>
              <a:rPr lang="en-US" sz="2400" dirty="0"/>
              <a:t>grid in terms of number of blocks.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second specifies the </a:t>
            </a:r>
            <a:r>
              <a:rPr lang="en-US" sz="2400" dirty="0" smtClean="0"/>
              <a:t>dimensions of </a:t>
            </a:r>
            <a:r>
              <a:rPr lang="en-US" sz="2400" dirty="0"/>
              <a:t>each block in terms of number of threads.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such parameter is a </a:t>
            </a:r>
            <a:r>
              <a:rPr lang="en-US" sz="2400" dirty="0" smtClean="0"/>
              <a:t>dim3 type</a:t>
            </a:r>
            <a:r>
              <a:rPr lang="en-US" sz="2400" dirty="0"/>
              <a:t>, which is essentially a C </a:t>
            </a:r>
            <a:r>
              <a:rPr lang="en-US" sz="2400" dirty="0" err="1"/>
              <a:t>struct</a:t>
            </a:r>
            <a:r>
              <a:rPr lang="en-US" sz="2400" dirty="0"/>
              <a:t> with three unsigned integer fields: x</a:t>
            </a:r>
            <a:r>
              <a:rPr lang="en-US" sz="2400" dirty="0" smtClean="0"/>
              <a:t>, y</a:t>
            </a:r>
            <a:r>
              <a:rPr lang="en-US" sz="2400" dirty="0"/>
              <a:t>, and z. </a:t>
            </a:r>
            <a:endParaRPr lang="en-US" sz="2400" dirty="0" smtClean="0"/>
          </a:p>
          <a:p>
            <a:r>
              <a:rPr lang="en-US" sz="2400" dirty="0" smtClean="0"/>
              <a:t>As grids </a:t>
            </a:r>
            <a:r>
              <a:rPr lang="en-US" sz="2400" dirty="0"/>
              <a:t>are 2D arrays of block dimensions, the third field </a:t>
            </a:r>
            <a:r>
              <a:rPr lang="en-US" sz="2400" dirty="0" smtClean="0"/>
              <a:t>of the </a:t>
            </a:r>
            <a:r>
              <a:rPr lang="en-US" sz="2400" dirty="0"/>
              <a:t>grid </a:t>
            </a:r>
            <a:r>
              <a:rPr lang="en-US" sz="2400" dirty="0" smtClean="0"/>
              <a:t>dimension </a:t>
            </a:r>
            <a:r>
              <a:rPr lang="en-US" sz="2400" dirty="0"/>
              <a:t>is ignored; it should be set to 1 for clarity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224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following host code can be used to launch the kernel whose </a:t>
            </a:r>
            <a:r>
              <a:rPr lang="en-US" sz="2400" dirty="0" smtClean="0"/>
              <a:t>organization is </a:t>
            </a:r>
            <a:r>
              <a:rPr lang="en-US" sz="2400" dirty="0"/>
              <a:t>shown </a:t>
            </a:r>
            <a:r>
              <a:rPr lang="en-US" sz="2400" dirty="0" smtClean="0"/>
              <a:t>below: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dim3 </a:t>
            </a:r>
            <a:r>
              <a:rPr lang="en-US" sz="2400" dirty="0" err="1"/>
              <a:t>dimGrid</a:t>
            </a:r>
            <a:r>
              <a:rPr lang="en-US" sz="2400" dirty="0"/>
              <a:t>(128, 1, 1);</a:t>
            </a:r>
          </a:p>
          <a:p>
            <a:r>
              <a:rPr lang="en-US" sz="2400" dirty="0"/>
              <a:t>dim3 </a:t>
            </a:r>
            <a:r>
              <a:rPr lang="en-US" sz="2400" dirty="0" err="1"/>
              <a:t>dimBlock</a:t>
            </a:r>
            <a:r>
              <a:rPr lang="en-US" sz="2400" dirty="0"/>
              <a:t>(32, 1, 1);</a:t>
            </a:r>
          </a:p>
          <a:p>
            <a:r>
              <a:rPr lang="en-US" sz="2400" dirty="0" err="1"/>
              <a:t>KernelFunction</a:t>
            </a:r>
            <a:r>
              <a:rPr lang="en-US" sz="2400" dirty="0"/>
              <a:t>&lt;&lt;&lt;</a:t>
            </a:r>
            <a:r>
              <a:rPr lang="en-US" sz="2400" dirty="0" err="1"/>
              <a:t>dimGrid</a:t>
            </a:r>
            <a:r>
              <a:rPr lang="en-US" sz="2400" dirty="0"/>
              <a:t>, </a:t>
            </a:r>
            <a:r>
              <a:rPr lang="en-US" sz="2400" dirty="0" err="1"/>
              <a:t>dimBlock</a:t>
            </a:r>
            <a:r>
              <a:rPr lang="en-US" sz="2400" dirty="0"/>
              <a:t>&gt;&gt;&gt;(. . .);</a:t>
            </a:r>
          </a:p>
          <a:p>
            <a:r>
              <a:rPr lang="en-US" sz="2400" dirty="0" smtClean="0"/>
              <a:t>Because </a:t>
            </a:r>
            <a:r>
              <a:rPr lang="en-US" sz="2400" dirty="0"/>
              <a:t>the grid and the blocks are 1D arrays, only the first dimension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dimBlock</a:t>
            </a:r>
            <a:r>
              <a:rPr lang="en-US" sz="2400" dirty="0"/>
              <a:t> and </a:t>
            </a:r>
            <a:r>
              <a:rPr lang="en-US" sz="2400" dirty="0" err="1"/>
              <a:t>dimGrid</a:t>
            </a:r>
            <a:r>
              <a:rPr lang="en-US" sz="2400" dirty="0"/>
              <a:t> are used. The other dimensions are set to 1.</a:t>
            </a:r>
          </a:p>
          <a:p>
            <a:r>
              <a:rPr lang="en-US" sz="2400" dirty="0"/>
              <a:t>The third statement is the actual kernel launch. The </a:t>
            </a:r>
            <a:r>
              <a:rPr lang="en-US" sz="2400" dirty="0" smtClean="0"/>
              <a:t>exec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parameters </a:t>
            </a:r>
            <a:r>
              <a:rPr lang="en-US" sz="2400" dirty="0"/>
              <a:t>are between &lt;&lt;&lt; and &gt;&gt;&gt;. 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224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 </a:t>
            </a:r>
            <a:r>
              <a:rPr lang="en-US" sz="2400" dirty="0"/>
              <a:t>that scalar values can </a:t>
            </a:r>
            <a:r>
              <a:rPr lang="en-US" sz="2400" dirty="0" smtClean="0"/>
              <a:t>also be </a:t>
            </a:r>
            <a:r>
              <a:rPr lang="en-US" sz="2400" dirty="0"/>
              <a:t>used for the </a:t>
            </a:r>
            <a:r>
              <a:rPr lang="en-US" sz="2400" dirty="0" smtClean="0"/>
              <a:t>exec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parameters </a:t>
            </a:r>
            <a:r>
              <a:rPr lang="en-US" sz="2400" dirty="0"/>
              <a:t>if a grid or block </a:t>
            </a:r>
            <a:r>
              <a:rPr lang="en-US" sz="2400" dirty="0" smtClean="0"/>
              <a:t>has only </a:t>
            </a:r>
            <a:r>
              <a:rPr lang="en-US" sz="2400" dirty="0"/>
              <a:t>one dimension; </a:t>
            </a:r>
            <a:endParaRPr lang="en-US" sz="2400" dirty="0" smtClean="0"/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., the </a:t>
            </a:r>
            <a:r>
              <a:rPr lang="en-US" sz="2400" dirty="0"/>
              <a:t>same grid can be launched with </a:t>
            </a:r>
            <a:r>
              <a:rPr lang="en-US" sz="2400" dirty="0" smtClean="0"/>
              <a:t>one statement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KernelFunction</a:t>
            </a:r>
            <a:r>
              <a:rPr lang="en-US" sz="2400" dirty="0"/>
              <a:t>&lt;&lt;&lt;128, 32&gt;&gt;&gt;(. . </a:t>
            </a:r>
            <a:r>
              <a:rPr lang="en-US" sz="2400" dirty="0" smtClean="0"/>
              <a:t>.);</a:t>
            </a:r>
          </a:p>
          <a:p>
            <a:endParaRPr lang="en-US" sz="2400" dirty="0"/>
          </a:p>
          <a:p>
            <a:r>
              <a:rPr lang="en-US" sz="2400" dirty="0"/>
              <a:t>The values of </a:t>
            </a:r>
            <a:r>
              <a:rPr lang="en-US" sz="2400" dirty="0" err="1"/>
              <a:t>gridDim.x</a:t>
            </a:r>
            <a:r>
              <a:rPr lang="en-US" sz="2400" dirty="0"/>
              <a:t> and </a:t>
            </a:r>
            <a:r>
              <a:rPr lang="en-US" sz="2400" dirty="0" err="1"/>
              <a:t>gridDim.y</a:t>
            </a:r>
            <a:r>
              <a:rPr lang="en-US" sz="2400" dirty="0"/>
              <a:t> can range from 1 to 65,535.</a:t>
            </a:r>
          </a:p>
          <a:p>
            <a:r>
              <a:rPr lang="en-US" sz="2400" dirty="0" smtClean="0"/>
              <a:t>Once </a:t>
            </a:r>
            <a:r>
              <a:rPr lang="en-US" sz="2400" dirty="0"/>
              <a:t>a kernel is launched, its </a:t>
            </a:r>
            <a:r>
              <a:rPr lang="en-US" sz="2400" dirty="0" smtClean="0"/>
              <a:t>dimensions cannot </a:t>
            </a:r>
            <a:r>
              <a:rPr lang="en-US" sz="2400" dirty="0"/>
              <a:t>change. All threads in a block share the same </a:t>
            </a:r>
            <a:r>
              <a:rPr lang="en-US" sz="2400" dirty="0" err="1"/>
              <a:t>blockIdx</a:t>
            </a:r>
            <a:r>
              <a:rPr lang="en-US" sz="2400" dirty="0"/>
              <a:t> value.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blockIdx.x</a:t>
            </a:r>
            <a:r>
              <a:rPr lang="en-US" sz="2400" dirty="0"/>
              <a:t> value ranges between 0 and </a:t>
            </a:r>
            <a:r>
              <a:rPr lang="en-US" sz="2400" dirty="0" err="1" smtClean="0"/>
              <a:t>gridDim.x</a:t>
            </a:r>
            <a:r>
              <a:rPr lang="en-US" sz="2400" dirty="0" smtClean="0"/>
              <a:t> - 1</a:t>
            </a:r>
            <a:r>
              <a:rPr lang="en-US" sz="2400" dirty="0"/>
              <a:t>, and the</a:t>
            </a:r>
          </a:p>
          <a:p>
            <a:r>
              <a:rPr lang="en-US" sz="2400" dirty="0" err="1"/>
              <a:t>blockIdx.y</a:t>
            </a:r>
            <a:r>
              <a:rPr lang="en-US" sz="2400" dirty="0"/>
              <a:t> value between 0 and </a:t>
            </a:r>
            <a:r>
              <a:rPr lang="en-US" sz="2400" dirty="0" err="1" smtClean="0"/>
              <a:t>gridDim.y</a:t>
            </a:r>
            <a:r>
              <a:rPr lang="en-US" sz="2400" dirty="0"/>
              <a:t> </a:t>
            </a:r>
            <a:r>
              <a:rPr lang="en-US" sz="2400" dirty="0" smtClean="0"/>
              <a:t>- 1.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685" y="35814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Fig. </a:t>
            </a:r>
            <a:r>
              <a:rPr lang="en-US" sz="2400" dirty="0"/>
              <a:t>shows a small 2D grid that is launched with the following</a:t>
            </a:r>
          </a:p>
          <a:p>
            <a:r>
              <a:rPr lang="en-US" sz="2400" dirty="0"/>
              <a:t>host code:</a:t>
            </a:r>
          </a:p>
          <a:p>
            <a:r>
              <a:rPr lang="en-US" sz="2400" dirty="0"/>
              <a:t>dim3 </a:t>
            </a:r>
            <a:r>
              <a:rPr lang="en-US" sz="2400" dirty="0" err="1"/>
              <a:t>dimGrid</a:t>
            </a:r>
            <a:r>
              <a:rPr lang="en-US" sz="2400" dirty="0"/>
              <a:t>(2, 2, 1);</a:t>
            </a:r>
          </a:p>
          <a:p>
            <a:r>
              <a:rPr lang="en-US" sz="2400" dirty="0"/>
              <a:t>dim3 </a:t>
            </a:r>
            <a:r>
              <a:rPr lang="en-US" sz="2400" dirty="0" err="1"/>
              <a:t>dimBlock</a:t>
            </a:r>
            <a:r>
              <a:rPr lang="en-US" sz="2400" dirty="0"/>
              <a:t>(4, 2, 2);</a:t>
            </a:r>
          </a:p>
          <a:p>
            <a:r>
              <a:rPr lang="en-US" sz="2400" dirty="0" err="1"/>
              <a:t>KernelFunction</a:t>
            </a:r>
            <a:r>
              <a:rPr lang="en-US" sz="2400" dirty="0"/>
              <a:t>&lt;&lt;&lt;</a:t>
            </a:r>
            <a:r>
              <a:rPr lang="en-US" sz="2400" dirty="0" err="1"/>
              <a:t>dimGrid</a:t>
            </a:r>
            <a:r>
              <a:rPr lang="en-US" sz="2400" dirty="0"/>
              <a:t>, </a:t>
            </a:r>
            <a:r>
              <a:rPr lang="en-US" sz="2400" dirty="0" err="1"/>
              <a:t>dimBlock</a:t>
            </a:r>
            <a:r>
              <a:rPr lang="en-US" sz="2400" dirty="0"/>
              <a:t>&gt;&gt;&gt;(. . .);</a:t>
            </a:r>
          </a:p>
          <a:p>
            <a:r>
              <a:rPr lang="en-US" sz="2400" dirty="0"/>
              <a:t>The grid consists of four blocks organized into a </a:t>
            </a:r>
            <a:r>
              <a:rPr lang="en-US" sz="2400" dirty="0" smtClean="0"/>
              <a:t>2 X 2 </a:t>
            </a:r>
            <a:r>
              <a:rPr lang="en-US" sz="2400" dirty="0"/>
              <a:t>array. </a:t>
            </a:r>
            <a:endParaRPr lang="en-US" sz="2400" dirty="0" smtClean="0"/>
          </a:p>
          <a:p>
            <a:r>
              <a:rPr lang="en-US" sz="2400" dirty="0" smtClean="0"/>
              <a:t>Each block is </a:t>
            </a:r>
            <a:r>
              <a:rPr lang="en-US" sz="2400" dirty="0"/>
              <a:t>labeled with (</a:t>
            </a:r>
            <a:r>
              <a:rPr lang="en-US" sz="2400" dirty="0" err="1"/>
              <a:t>blockIdx.x</a:t>
            </a:r>
            <a:r>
              <a:rPr lang="en-US" sz="2400" dirty="0"/>
              <a:t>, </a:t>
            </a:r>
            <a:r>
              <a:rPr lang="en-US" sz="2400" dirty="0" err="1"/>
              <a:t>blockIdx.y</a:t>
            </a:r>
            <a:r>
              <a:rPr lang="en-US" sz="2400" dirty="0"/>
              <a:t>); for example,</a:t>
            </a:r>
          </a:p>
          <a:p>
            <a:r>
              <a:rPr lang="en-US" sz="2400" dirty="0"/>
              <a:t>Block(1,0) has </a:t>
            </a:r>
            <a:r>
              <a:rPr lang="en-US" sz="2400" dirty="0" err="1"/>
              <a:t>blockIdx.x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1 and </a:t>
            </a:r>
            <a:r>
              <a:rPr lang="en-US" sz="2400" dirty="0" err="1"/>
              <a:t>blockIdx.y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0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42615"/>
            <a:ext cx="464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177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general, </a:t>
            </a:r>
            <a:r>
              <a:rPr lang="en-US" sz="2400" dirty="0" smtClean="0"/>
              <a:t>2 D blocks </a:t>
            </a:r>
            <a:r>
              <a:rPr lang="en-US" sz="2400" dirty="0"/>
              <a:t>are organized into 3D arrays of threads.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blocks </a:t>
            </a:r>
            <a:r>
              <a:rPr lang="en-US" sz="2400" dirty="0" smtClean="0"/>
              <a:t>in a </a:t>
            </a:r>
            <a:r>
              <a:rPr lang="en-US" sz="2400" dirty="0"/>
              <a:t>grid have the same dimensions.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 err="1"/>
              <a:t>threadIdx</a:t>
            </a:r>
            <a:r>
              <a:rPr lang="en-US" sz="2400" dirty="0"/>
              <a:t> consists of three components:</a:t>
            </a:r>
          </a:p>
          <a:p>
            <a:r>
              <a:rPr lang="en-US" sz="2400" dirty="0" smtClean="0"/>
              <a:t>	            the </a:t>
            </a:r>
            <a:r>
              <a:rPr lang="en-US" sz="2400" dirty="0"/>
              <a:t>x coordinate </a:t>
            </a:r>
            <a:r>
              <a:rPr lang="en-US" sz="2400" dirty="0" err="1"/>
              <a:t>threadIdx.x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 err="1" smtClean="0"/>
              <a:t>threadIdx.y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threadIdx.z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total </a:t>
            </a:r>
            <a:r>
              <a:rPr lang="en-US" sz="2400" dirty="0" smtClean="0"/>
              <a:t>size of </a:t>
            </a:r>
            <a:r>
              <a:rPr lang="en-US" sz="2400" dirty="0"/>
              <a:t>a block is limited to 512 threads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with </a:t>
            </a:r>
            <a:r>
              <a:rPr lang="en-US" sz="2400" dirty="0"/>
              <a:t>flexibility in distributing these </a:t>
            </a:r>
            <a:r>
              <a:rPr lang="en-US" sz="2400" dirty="0" smtClean="0"/>
              <a:t>elements into </a:t>
            </a:r>
            <a:r>
              <a:rPr lang="en-US" sz="2400" dirty="0"/>
              <a:t>the three </a:t>
            </a:r>
            <a:r>
              <a:rPr lang="en-US" sz="2400" dirty="0" smtClean="0"/>
              <a:t>dimensions. 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(512</a:t>
            </a:r>
            <a:r>
              <a:rPr lang="en-US" sz="2400" dirty="0"/>
              <a:t>, 1, 1), (8, 16, 2), and (16, 16, 2) are </a:t>
            </a:r>
            <a:r>
              <a:rPr lang="en-US" sz="2400" dirty="0" smtClean="0"/>
              <a:t>all allowable </a:t>
            </a:r>
            <a:r>
              <a:rPr lang="en-US" sz="2400" dirty="0" err="1"/>
              <a:t>blockDim</a:t>
            </a:r>
            <a:r>
              <a:rPr lang="en-US" sz="2400" dirty="0"/>
              <a:t> values, but (32, 32, 1) is not allowable because the </a:t>
            </a:r>
            <a:r>
              <a:rPr lang="en-US" sz="2400" dirty="0" smtClean="0"/>
              <a:t>total number </a:t>
            </a:r>
            <a:r>
              <a:rPr lang="en-US" sz="2400" dirty="0"/>
              <a:t>of threads would be 1024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90" y="0"/>
            <a:ext cx="516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CUDA THREAD ORGANIZATION (Contd</a:t>
            </a:r>
            <a:r>
              <a:rPr lang="en-US" sz="2400" dirty="0" smtClean="0">
                <a:solidFill>
                  <a:prstClr val="black"/>
                </a:solidFill>
              </a:rPr>
              <a:t>..)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1-D grid and/or 1-D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7199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 </a:t>
            </a:r>
            <a:r>
              <a:rPr lang="en-US" dirty="0"/>
              <a:t>1-D structure, </a:t>
            </a:r>
            <a:r>
              <a:rPr lang="en-US" dirty="0" smtClean="0"/>
              <a:t>one can </a:t>
            </a:r>
            <a:r>
              <a:rPr lang="en-US" dirty="0"/>
              <a:t>use </a:t>
            </a:r>
            <a:r>
              <a:rPr lang="en-US" dirty="0" smtClean="0"/>
              <a:t>an </a:t>
            </a:r>
            <a:r>
              <a:rPr lang="en-US" dirty="0"/>
              <a:t>integer for </a:t>
            </a:r>
            <a:r>
              <a:rPr lang="en-US" dirty="0" smtClean="0"/>
              <a:t>each of B </a:t>
            </a:r>
            <a:r>
              <a:rPr lang="en-US" dirty="0"/>
              <a:t>and T in</a:t>
            </a:r>
            <a:r>
              <a:rPr lang="en-US" dirty="0" smtClean="0"/>
              <a:t>: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B, T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dirty="0"/>
              <a:t>– </a:t>
            </a:r>
            <a:r>
              <a:rPr lang="en-US" i="1" dirty="0"/>
              <a:t>An integer would define a 1D grid of that </a:t>
            </a:r>
            <a:r>
              <a:rPr lang="en-US" i="1" dirty="0" smtClean="0"/>
              <a:t>size</a:t>
            </a:r>
            <a:endParaRPr lang="en-US" i="1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 –</a:t>
            </a:r>
            <a:r>
              <a:rPr lang="en-US" i="1" dirty="0"/>
              <a:t>An integer would define a 1D block of that </a:t>
            </a:r>
            <a:r>
              <a:rPr lang="en-US" i="1" dirty="0" smtClean="0"/>
              <a:t>size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1, 100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ctr">
              <a:lnSpc>
                <a:spcPct val="100000"/>
              </a:lnSpc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Grids can be 2D and blocks can be 2D or 3D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global 1-D thread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4100" dirty="0" smtClean="0"/>
              <a:t>dim3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threadIdx.x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“thread index” within block in “x” dimension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blockIdx.x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“block index” within grid in “x” dimension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blockDim.x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“block dimension” in “x” </a:t>
            </a:r>
            <a:r>
              <a:rPr lang="en-US" dirty="0" smtClean="0"/>
              <a:t>dimension </a:t>
            </a:r>
            <a:r>
              <a:rPr lang="en-US" sz="2800" dirty="0" smtClean="0"/>
              <a:t>(i.e</a:t>
            </a:r>
            <a:r>
              <a:rPr lang="en-US" sz="2800" dirty="0"/>
              <a:t>. number of </a:t>
            </a:r>
            <a:r>
              <a:rPr lang="en-US" sz="2800" dirty="0" smtClean="0"/>
              <a:t>threads in </a:t>
            </a:r>
            <a:r>
              <a:rPr lang="en-US" sz="2800" dirty="0"/>
              <a:t>a block in the x dimension)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Full global thread ID in x dimension can be  computed by: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x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blockIdx.x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blockDim.x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threadIdx.x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The device code is written using ANSI C extended with keywords for labeling data-parallel functions, called kernels, and their associated data structures.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device code is  compiled by the </a:t>
            </a:r>
            <a:r>
              <a:rPr lang="en-US" sz="2800" dirty="0" err="1">
                <a:solidFill>
                  <a:prstClr val="black"/>
                </a:solidFill>
              </a:rPr>
              <a:t>nvcc</a:t>
            </a:r>
            <a:r>
              <a:rPr lang="en-US" sz="2800" dirty="0">
                <a:solidFill>
                  <a:prstClr val="black"/>
                </a:solidFill>
              </a:rPr>
              <a:t> and executed on a GPU device.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In situations where no device is available , one can also choose to execute kernels on a CPU using the emulation features in CUDA software development kit (SDK) or the MCUDA tool.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kernel functions (or, </a:t>
            </a:r>
            <a:r>
              <a:rPr lang="en-US" sz="2800" dirty="0" smtClean="0">
                <a:solidFill>
                  <a:prstClr val="black"/>
                </a:solidFill>
              </a:rPr>
              <a:t>simply </a:t>
            </a:r>
            <a:r>
              <a:rPr lang="en-US" sz="2800" dirty="0">
                <a:solidFill>
                  <a:prstClr val="black"/>
                </a:solidFill>
              </a:rPr>
              <a:t>kernels) typically generate a large number of threads to exploit data parallelism.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of the calculations for indexing the thread is given below.</a:t>
            </a:r>
            <a:endParaRPr lang="en-US" sz="2000" dirty="0" smtClean="0"/>
          </a:p>
          <a:p>
            <a:r>
              <a:rPr lang="en-US" sz="2800" b="1" dirty="0" smtClean="0"/>
              <a:t>1D </a:t>
            </a:r>
            <a:r>
              <a:rPr lang="en-US" sz="2800" b="1" dirty="0"/>
              <a:t>grid of 1D </a:t>
            </a:r>
            <a:r>
              <a:rPr lang="en-US" sz="2800" b="1" dirty="0" smtClean="0"/>
              <a:t>blocks:</a:t>
            </a:r>
            <a:endParaRPr lang="en-US" sz="2800" b="1" dirty="0"/>
          </a:p>
          <a:p>
            <a:r>
              <a:rPr lang="en-US" sz="2800" dirty="0"/>
              <a:t>__device</a:t>
            </a:r>
            <a:r>
              <a:rPr lang="en-US" sz="2800" dirty="0" smtClean="0"/>
              <a:t>__</a:t>
            </a:r>
            <a:r>
              <a:rPr lang="en-US" sz="2800" dirty="0" err="1" smtClean="0"/>
              <a:t>int</a:t>
            </a:r>
            <a:r>
              <a:rPr lang="en-US" sz="2800" dirty="0" smtClean="0"/>
              <a:t> getGlobalID_1D_1D</a:t>
            </a:r>
            <a:r>
              <a:rPr lang="en-US" sz="2800" dirty="0"/>
              <a:t>(){</a:t>
            </a:r>
          </a:p>
          <a:p>
            <a:r>
              <a:rPr lang="en-US" sz="2800" dirty="0" smtClean="0"/>
              <a:t>                      return </a:t>
            </a:r>
            <a:r>
              <a:rPr lang="en-US" sz="2800" dirty="0" err="1"/>
              <a:t>blockIdx.x</a:t>
            </a:r>
            <a:r>
              <a:rPr lang="en-US" sz="2800" dirty="0"/>
              <a:t> *</a:t>
            </a:r>
            <a:r>
              <a:rPr lang="en-US" sz="2800" dirty="0" err="1"/>
              <a:t>blockDim.x</a:t>
            </a:r>
            <a:r>
              <a:rPr lang="en-US" sz="2800" dirty="0"/>
              <a:t> + </a:t>
            </a:r>
            <a:r>
              <a:rPr lang="en-US" sz="2800" dirty="0" err="1"/>
              <a:t>threadIdx.x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                 }</a:t>
            </a:r>
            <a:endParaRPr lang="en-US" sz="2800" dirty="0"/>
          </a:p>
          <a:p>
            <a:r>
              <a:rPr lang="en-US" sz="2800" b="1" dirty="0"/>
              <a:t>1D grid of 2D blocks</a:t>
            </a:r>
          </a:p>
          <a:p>
            <a:r>
              <a:rPr lang="en-US" sz="2800" dirty="0"/>
              <a:t>__device</a:t>
            </a:r>
            <a:r>
              <a:rPr lang="en-US" sz="2800" dirty="0" smtClean="0"/>
              <a:t>__</a:t>
            </a:r>
            <a:r>
              <a:rPr lang="en-US" sz="2800" dirty="0" err="1" smtClean="0"/>
              <a:t>int</a:t>
            </a:r>
            <a:r>
              <a:rPr lang="en-US" sz="2800" dirty="0" smtClean="0"/>
              <a:t> getGlobalID_1D_2D(){</a:t>
            </a:r>
          </a:p>
          <a:p>
            <a:r>
              <a:rPr lang="en-US" sz="2800" dirty="0" smtClean="0"/>
              <a:t>	return </a:t>
            </a:r>
            <a:r>
              <a:rPr lang="en-US" sz="2800" dirty="0" err="1"/>
              <a:t>blockIdx.x</a:t>
            </a:r>
            <a:r>
              <a:rPr lang="en-US" sz="2800" dirty="0"/>
              <a:t> * </a:t>
            </a:r>
            <a:r>
              <a:rPr lang="en-US" sz="2800" dirty="0" err="1"/>
              <a:t>blockDim.x</a:t>
            </a:r>
            <a:r>
              <a:rPr lang="en-US" sz="2800" dirty="0"/>
              <a:t> * </a:t>
            </a:r>
            <a:r>
              <a:rPr lang="en-US" sz="2800" dirty="0" err="1"/>
              <a:t>blockDim.y</a:t>
            </a:r>
            <a:endParaRPr lang="en-US" sz="2800" dirty="0"/>
          </a:p>
          <a:p>
            <a:r>
              <a:rPr lang="en-US" sz="2800" dirty="0" smtClean="0"/>
              <a:t>			+ </a:t>
            </a:r>
            <a:r>
              <a:rPr lang="en-US" sz="2800" dirty="0" err="1"/>
              <a:t>threadIdx.y</a:t>
            </a:r>
            <a:r>
              <a:rPr lang="en-US" sz="2800" dirty="0"/>
              <a:t> * </a:t>
            </a:r>
            <a:r>
              <a:rPr lang="en-US" sz="2800" dirty="0" err="1"/>
              <a:t>blockDim.x</a:t>
            </a:r>
            <a:r>
              <a:rPr lang="en-US" sz="2800" dirty="0"/>
              <a:t> + </a:t>
            </a:r>
            <a:r>
              <a:rPr lang="en-US" sz="2800" dirty="0" err="1"/>
              <a:t>threadIdx.x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1D grid of 3D blocks</a:t>
            </a:r>
          </a:p>
          <a:p>
            <a:r>
              <a:rPr lang="en-US" sz="2800" dirty="0"/>
              <a:t>__device</a:t>
            </a:r>
            <a:r>
              <a:rPr lang="en-US" sz="2800" dirty="0" smtClean="0"/>
              <a:t>__</a:t>
            </a:r>
            <a:r>
              <a:rPr lang="en-US" sz="2800" dirty="0" err="1" smtClean="0"/>
              <a:t>int</a:t>
            </a:r>
            <a:r>
              <a:rPr lang="en-US" sz="2800" dirty="0" smtClean="0"/>
              <a:t> getGlobalID_1D_3D</a:t>
            </a:r>
            <a:r>
              <a:rPr lang="en-US" sz="2800" dirty="0"/>
              <a:t>(){</a:t>
            </a:r>
          </a:p>
          <a:p>
            <a:r>
              <a:rPr lang="en-US" sz="2400" dirty="0" smtClean="0"/>
              <a:t>	return </a:t>
            </a:r>
            <a:r>
              <a:rPr lang="en-US" sz="2400" dirty="0" err="1"/>
              <a:t>blockIdx.x</a:t>
            </a:r>
            <a:r>
              <a:rPr lang="en-US" sz="2400" dirty="0"/>
              <a:t> * </a:t>
            </a:r>
            <a:r>
              <a:rPr lang="en-US" sz="2400" dirty="0" err="1"/>
              <a:t>blockDim.x</a:t>
            </a:r>
            <a:r>
              <a:rPr lang="en-US" sz="2400" dirty="0"/>
              <a:t> * </a:t>
            </a:r>
            <a:r>
              <a:rPr lang="en-US" sz="2400" dirty="0" err="1"/>
              <a:t>blockDim.y</a:t>
            </a:r>
            <a:r>
              <a:rPr lang="en-US" sz="2400" dirty="0"/>
              <a:t> * </a:t>
            </a:r>
            <a:r>
              <a:rPr lang="en-US" sz="2400" dirty="0" err="1"/>
              <a:t>blockDim.z</a:t>
            </a:r>
            <a:endParaRPr lang="en-US" sz="2400" dirty="0"/>
          </a:p>
          <a:p>
            <a:r>
              <a:rPr lang="en-US" sz="2400" dirty="0" smtClean="0"/>
              <a:t>			+ </a:t>
            </a:r>
            <a:r>
              <a:rPr lang="en-US" sz="2400" dirty="0" err="1"/>
              <a:t>threadIdx.z</a:t>
            </a:r>
            <a:r>
              <a:rPr lang="en-US" sz="2400" dirty="0"/>
              <a:t> * </a:t>
            </a:r>
            <a:r>
              <a:rPr lang="en-US" sz="2400" dirty="0" err="1"/>
              <a:t>blockDim.y</a:t>
            </a:r>
            <a:r>
              <a:rPr lang="en-US" sz="2400" dirty="0"/>
              <a:t> * </a:t>
            </a:r>
            <a:r>
              <a:rPr lang="en-US" sz="2400" dirty="0" err="1"/>
              <a:t>blockDim.x</a:t>
            </a:r>
            <a:endParaRPr lang="en-US" sz="2400" dirty="0"/>
          </a:p>
          <a:p>
            <a:r>
              <a:rPr lang="en-US" sz="2400" dirty="0" smtClean="0"/>
              <a:t>			+ </a:t>
            </a:r>
            <a:r>
              <a:rPr lang="en-US" sz="2400" dirty="0" err="1"/>
              <a:t>threadIdx.y</a:t>
            </a:r>
            <a:r>
              <a:rPr lang="en-US" sz="2400" dirty="0"/>
              <a:t> * </a:t>
            </a:r>
            <a:r>
              <a:rPr lang="en-US" sz="2400" dirty="0" err="1"/>
              <a:t>blockDim.x</a:t>
            </a:r>
            <a:r>
              <a:rPr lang="en-US" sz="2400" dirty="0"/>
              <a:t> + </a:t>
            </a:r>
            <a:r>
              <a:rPr lang="en-US" sz="2400" dirty="0" err="1"/>
              <a:t>threadIdx.x</a:t>
            </a:r>
            <a:r>
              <a:rPr lang="en-US" sz="2400" dirty="0"/>
              <a:t>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53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2D </a:t>
            </a:r>
            <a:r>
              <a:rPr lang="en-US" sz="2800" b="1" dirty="0"/>
              <a:t>grid of 1D blocks</a:t>
            </a:r>
          </a:p>
          <a:p>
            <a:r>
              <a:rPr lang="en-US" sz="2000" dirty="0"/>
              <a:t>__device__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getGlobalID_2D_1D</a:t>
            </a:r>
            <a:r>
              <a:rPr lang="en-US" sz="2000" dirty="0"/>
              <a:t>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blockId</a:t>
            </a:r>
            <a:r>
              <a:rPr lang="en-US" sz="2000" dirty="0"/>
              <a:t> = </a:t>
            </a:r>
            <a:r>
              <a:rPr lang="en-US" sz="2000" dirty="0" err="1"/>
              <a:t>blockIdx.y</a:t>
            </a:r>
            <a:r>
              <a:rPr lang="en-US" sz="2000" dirty="0"/>
              <a:t> * </a:t>
            </a:r>
            <a:r>
              <a:rPr lang="en-US" sz="2000" dirty="0" err="1"/>
              <a:t>gridDim.x</a:t>
            </a:r>
            <a:r>
              <a:rPr lang="en-US" sz="2000" dirty="0"/>
              <a:t> + </a:t>
            </a:r>
            <a:r>
              <a:rPr lang="en-US" sz="2000" dirty="0" err="1"/>
              <a:t>blockIdx.x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threadId</a:t>
            </a:r>
            <a:r>
              <a:rPr lang="en-US" sz="2000" dirty="0"/>
              <a:t> = </a:t>
            </a:r>
            <a:r>
              <a:rPr lang="en-US" sz="2000" dirty="0" err="1"/>
              <a:t>blockId</a:t>
            </a:r>
            <a:r>
              <a:rPr lang="en-US" sz="2000" dirty="0"/>
              <a:t> * </a:t>
            </a:r>
            <a:r>
              <a:rPr lang="en-US" sz="2000" dirty="0" err="1"/>
              <a:t>blockDim.x</a:t>
            </a:r>
            <a:r>
              <a:rPr lang="en-US" sz="2000" dirty="0"/>
              <a:t> + </a:t>
            </a:r>
            <a:r>
              <a:rPr lang="en-US" sz="2000" dirty="0" err="1"/>
              <a:t>threadIdx.x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return </a:t>
            </a:r>
            <a:r>
              <a:rPr lang="en-US" sz="2000" dirty="0" err="1"/>
              <a:t>threadId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800" b="1" dirty="0"/>
              <a:t>2D grid of 2D blocks</a:t>
            </a:r>
          </a:p>
          <a:p>
            <a:r>
              <a:rPr lang="en-US" sz="2000" dirty="0"/>
              <a:t>__device</a:t>
            </a:r>
            <a:r>
              <a:rPr lang="en-US" sz="2000" dirty="0" smtClean="0"/>
              <a:t>__</a:t>
            </a:r>
            <a:r>
              <a:rPr lang="en-US" sz="2000" dirty="0" err="1" smtClean="0"/>
              <a:t>int</a:t>
            </a:r>
            <a:r>
              <a:rPr lang="en-US" sz="2000" dirty="0" smtClean="0"/>
              <a:t> getGlobalID_2D_2D</a:t>
            </a:r>
            <a:r>
              <a:rPr lang="en-US" sz="2000" dirty="0"/>
              <a:t>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blockId</a:t>
            </a:r>
            <a:r>
              <a:rPr lang="en-US" sz="2000" dirty="0"/>
              <a:t> = </a:t>
            </a:r>
            <a:r>
              <a:rPr lang="en-US" sz="2000" dirty="0" err="1"/>
              <a:t>blockIdx.x</a:t>
            </a:r>
            <a:r>
              <a:rPr lang="en-US" sz="2000" dirty="0"/>
              <a:t> + </a:t>
            </a:r>
            <a:r>
              <a:rPr lang="en-US" sz="2000" dirty="0" err="1"/>
              <a:t>blockIdx.y</a:t>
            </a:r>
            <a:r>
              <a:rPr lang="en-US" sz="2000" dirty="0"/>
              <a:t> * </a:t>
            </a:r>
            <a:r>
              <a:rPr lang="en-US" sz="2000" dirty="0" err="1"/>
              <a:t>gridDim.x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threadId</a:t>
            </a:r>
            <a:r>
              <a:rPr lang="en-US" sz="2000" dirty="0"/>
              <a:t> = </a:t>
            </a:r>
            <a:r>
              <a:rPr lang="en-US" sz="2000" dirty="0" err="1"/>
              <a:t>blockId</a:t>
            </a:r>
            <a:r>
              <a:rPr lang="en-US" sz="2000" dirty="0"/>
              <a:t> * (</a:t>
            </a:r>
            <a:r>
              <a:rPr lang="en-US" sz="2000" dirty="0" err="1"/>
              <a:t>blockDim.x</a:t>
            </a:r>
            <a:r>
              <a:rPr lang="en-US" sz="2000" dirty="0"/>
              <a:t> * </a:t>
            </a:r>
            <a:r>
              <a:rPr lang="en-US" sz="2000" dirty="0" err="1"/>
              <a:t>blockDim.y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				+ </a:t>
            </a:r>
            <a:r>
              <a:rPr lang="en-US" sz="2000" dirty="0"/>
              <a:t>(</a:t>
            </a:r>
            <a:r>
              <a:rPr lang="en-US" sz="2000" dirty="0" err="1"/>
              <a:t>threadIdx.y</a:t>
            </a:r>
            <a:r>
              <a:rPr lang="en-US" sz="2000" dirty="0"/>
              <a:t> * </a:t>
            </a:r>
            <a:r>
              <a:rPr lang="en-US" sz="2000" dirty="0" err="1"/>
              <a:t>blockDim.x</a:t>
            </a:r>
            <a:r>
              <a:rPr lang="en-US" sz="2000" dirty="0"/>
              <a:t>) + </a:t>
            </a:r>
            <a:r>
              <a:rPr lang="en-US" sz="2000" dirty="0" err="1"/>
              <a:t>threadIdx.x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return </a:t>
            </a:r>
            <a:r>
              <a:rPr lang="en-US" sz="2000" dirty="0" err="1"/>
              <a:t>threadId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800" b="1" dirty="0"/>
              <a:t>2D grid of 3D blocks</a:t>
            </a:r>
          </a:p>
          <a:p>
            <a:r>
              <a:rPr lang="en-US" sz="2000" dirty="0"/>
              <a:t>__device</a:t>
            </a:r>
            <a:r>
              <a:rPr lang="en-US" sz="2000" dirty="0" smtClean="0"/>
              <a:t>__</a:t>
            </a:r>
            <a:r>
              <a:rPr lang="en-US" sz="2000" dirty="0" err="1" smtClean="0"/>
              <a:t>int</a:t>
            </a:r>
            <a:r>
              <a:rPr lang="en-US" sz="2000" dirty="0" smtClean="0"/>
              <a:t> getGlobalID_2D_3D</a:t>
            </a:r>
            <a:r>
              <a:rPr lang="en-US" sz="2000" dirty="0"/>
              <a:t>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blockId</a:t>
            </a:r>
            <a:r>
              <a:rPr lang="en-US" sz="2000" dirty="0"/>
              <a:t> = </a:t>
            </a:r>
            <a:r>
              <a:rPr lang="en-US" sz="2000" dirty="0" err="1"/>
              <a:t>blockIdx.x</a:t>
            </a:r>
            <a:r>
              <a:rPr lang="en-US" sz="2000" dirty="0"/>
              <a:t> + </a:t>
            </a:r>
            <a:r>
              <a:rPr lang="en-US" sz="2000" dirty="0" err="1"/>
              <a:t>blockIdx.y</a:t>
            </a:r>
            <a:r>
              <a:rPr lang="en-US" sz="2000" dirty="0"/>
              <a:t> * </a:t>
            </a:r>
            <a:r>
              <a:rPr lang="en-US" sz="2000" dirty="0" err="1"/>
              <a:t>gridDim.x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threadId</a:t>
            </a:r>
            <a:r>
              <a:rPr lang="en-US" sz="2000" dirty="0"/>
              <a:t> = </a:t>
            </a:r>
            <a:r>
              <a:rPr lang="en-US" sz="2000" dirty="0" err="1"/>
              <a:t>blockId</a:t>
            </a:r>
            <a:r>
              <a:rPr lang="en-US" sz="2000" dirty="0"/>
              <a:t> * (</a:t>
            </a:r>
            <a:r>
              <a:rPr lang="en-US" sz="2000" dirty="0" err="1"/>
              <a:t>blockDim.x</a:t>
            </a:r>
            <a:r>
              <a:rPr lang="en-US" sz="2000" dirty="0"/>
              <a:t> * </a:t>
            </a:r>
            <a:r>
              <a:rPr lang="en-US" sz="2000" dirty="0" err="1"/>
              <a:t>blockDim.y</a:t>
            </a:r>
            <a:r>
              <a:rPr lang="en-US" sz="2000" dirty="0"/>
              <a:t> * </a:t>
            </a:r>
            <a:r>
              <a:rPr lang="en-US" sz="2000" dirty="0" err="1"/>
              <a:t>blockDim.z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			+ </a:t>
            </a:r>
            <a:r>
              <a:rPr lang="en-US" sz="2000" dirty="0"/>
              <a:t>(</a:t>
            </a:r>
            <a:r>
              <a:rPr lang="en-US" sz="2000" dirty="0" err="1"/>
              <a:t>threadIdx.z</a:t>
            </a:r>
            <a:r>
              <a:rPr lang="en-US" sz="2000" dirty="0"/>
              <a:t> * (</a:t>
            </a:r>
            <a:r>
              <a:rPr lang="en-US" sz="2000" dirty="0" err="1"/>
              <a:t>blockDim.x</a:t>
            </a:r>
            <a:r>
              <a:rPr lang="en-US" sz="2000" dirty="0"/>
              <a:t> * </a:t>
            </a:r>
            <a:r>
              <a:rPr lang="en-US" sz="2000" dirty="0" err="1"/>
              <a:t>blockDim.y</a:t>
            </a:r>
            <a:r>
              <a:rPr lang="en-US" sz="2000" dirty="0"/>
              <a:t>))</a:t>
            </a:r>
          </a:p>
          <a:p>
            <a:r>
              <a:rPr lang="en-US" sz="2000" dirty="0" smtClean="0"/>
              <a:t>			+ </a:t>
            </a:r>
            <a:r>
              <a:rPr lang="en-US" sz="2000" dirty="0"/>
              <a:t>(</a:t>
            </a:r>
            <a:r>
              <a:rPr lang="en-US" sz="2000" dirty="0" err="1"/>
              <a:t>threadIdx.y</a:t>
            </a:r>
            <a:r>
              <a:rPr lang="en-US" sz="2000" dirty="0"/>
              <a:t> * </a:t>
            </a:r>
            <a:r>
              <a:rPr lang="en-US" sz="2000" dirty="0" err="1"/>
              <a:t>blockDim.x</a:t>
            </a:r>
            <a:r>
              <a:rPr lang="en-US" sz="2000" dirty="0"/>
              <a:t>) + </a:t>
            </a:r>
            <a:r>
              <a:rPr lang="en-US" sz="2000" dirty="0" err="1"/>
              <a:t>threadIdx.x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return </a:t>
            </a:r>
            <a:r>
              <a:rPr lang="en-US" sz="2000" dirty="0" err="1"/>
              <a:t>threadId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3D </a:t>
            </a:r>
            <a:r>
              <a:rPr lang="en-US" sz="2800" b="1" dirty="0"/>
              <a:t>grid of 1D blocks</a:t>
            </a:r>
          </a:p>
          <a:p>
            <a:r>
              <a:rPr lang="en-US" sz="2000" dirty="0"/>
              <a:t>__device</a:t>
            </a:r>
            <a:r>
              <a:rPr lang="en-US" sz="2000" dirty="0" smtClean="0"/>
              <a:t>__</a:t>
            </a:r>
            <a:r>
              <a:rPr lang="en-US" sz="2000" dirty="0" err="1" smtClean="0"/>
              <a:t>int</a:t>
            </a:r>
            <a:r>
              <a:rPr lang="en-US" sz="2000" dirty="0" smtClean="0"/>
              <a:t> getGlobalID_3D_1D</a:t>
            </a:r>
            <a:r>
              <a:rPr lang="en-US" sz="2000" dirty="0"/>
              <a:t>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blockId</a:t>
            </a:r>
            <a:r>
              <a:rPr lang="en-US" sz="2000" dirty="0"/>
              <a:t> = </a:t>
            </a:r>
            <a:r>
              <a:rPr lang="en-US" sz="2000" dirty="0" err="1"/>
              <a:t>blockIdx.x</a:t>
            </a:r>
            <a:r>
              <a:rPr lang="en-US" sz="2000" dirty="0"/>
              <a:t> + </a:t>
            </a:r>
            <a:r>
              <a:rPr lang="en-US" sz="2000" dirty="0" err="1"/>
              <a:t>blockIdx.y</a:t>
            </a:r>
            <a:r>
              <a:rPr lang="en-US" sz="2000" dirty="0"/>
              <a:t> * </a:t>
            </a:r>
            <a:r>
              <a:rPr lang="en-US" sz="2000" dirty="0" err="1"/>
              <a:t>gridDim.x</a:t>
            </a:r>
            <a:endParaRPr lang="en-US" sz="2000" dirty="0"/>
          </a:p>
          <a:p>
            <a:r>
              <a:rPr lang="en-US" sz="2000" dirty="0" smtClean="0"/>
              <a:t>	+ </a:t>
            </a:r>
            <a:r>
              <a:rPr lang="en-US" sz="2000" dirty="0" err="1"/>
              <a:t>gridDim.x</a:t>
            </a:r>
            <a:r>
              <a:rPr lang="en-US" sz="2000" dirty="0"/>
              <a:t> * </a:t>
            </a:r>
            <a:r>
              <a:rPr lang="en-US" sz="2000" dirty="0" err="1"/>
              <a:t>gridDim.y</a:t>
            </a:r>
            <a:r>
              <a:rPr lang="en-US" sz="2000" dirty="0"/>
              <a:t> * </a:t>
            </a:r>
            <a:r>
              <a:rPr lang="en-US" sz="2000" dirty="0" err="1"/>
              <a:t>blockIdx.z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threadId</a:t>
            </a:r>
            <a:r>
              <a:rPr lang="en-US" sz="2000" dirty="0"/>
              <a:t> = </a:t>
            </a:r>
            <a:r>
              <a:rPr lang="en-US" sz="2000" dirty="0" err="1"/>
              <a:t>blockId</a:t>
            </a:r>
            <a:r>
              <a:rPr lang="en-US" sz="2000" dirty="0"/>
              <a:t> * </a:t>
            </a:r>
            <a:r>
              <a:rPr lang="en-US" sz="2000" dirty="0" err="1"/>
              <a:t>blockDim.x</a:t>
            </a:r>
            <a:r>
              <a:rPr lang="en-US" sz="2000" dirty="0"/>
              <a:t> + </a:t>
            </a:r>
            <a:r>
              <a:rPr lang="en-US" sz="2000" dirty="0" err="1"/>
              <a:t>threadIdx.x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return </a:t>
            </a:r>
            <a:r>
              <a:rPr lang="en-US" sz="2000" dirty="0" err="1"/>
              <a:t>threadId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800" b="1" dirty="0"/>
              <a:t>3D grid of 2D blocks</a:t>
            </a:r>
          </a:p>
          <a:p>
            <a:r>
              <a:rPr lang="en-US" sz="2000" dirty="0"/>
              <a:t>__device</a:t>
            </a:r>
            <a:r>
              <a:rPr lang="en-US" sz="2000" dirty="0" smtClean="0"/>
              <a:t>__</a:t>
            </a:r>
            <a:r>
              <a:rPr lang="en-US" sz="2000" dirty="0" err="1" smtClean="0"/>
              <a:t>int</a:t>
            </a:r>
            <a:r>
              <a:rPr lang="en-US" sz="2000" dirty="0" smtClean="0"/>
              <a:t> getGlobalID_3D_2D(){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blockId</a:t>
            </a:r>
            <a:r>
              <a:rPr lang="en-US" sz="2000" dirty="0"/>
              <a:t> = </a:t>
            </a:r>
            <a:r>
              <a:rPr lang="en-US" sz="2000" dirty="0" err="1"/>
              <a:t>blockIdx.x</a:t>
            </a:r>
            <a:r>
              <a:rPr lang="en-US" sz="2000" dirty="0"/>
              <a:t> + </a:t>
            </a:r>
            <a:r>
              <a:rPr lang="en-US" sz="2000" dirty="0" err="1"/>
              <a:t>blockIdx.y</a:t>
            </a:r>
            <a:r>
              <a:rPr lang="en-US" sz="2000" dirty="0"/>
              <a:t> * </a:t>
            </a:r>
            <a:r>
              <a:rPr lang="en-US" sz="2000" dirty="0" err="1"/>
              <a:t>gridDim.x</a:t>
            </a:r>
            <a:endParaRPr lang="en-US" sz="2000" dirty="0"/>
          </a:p>
          <a:p>
            <a:r>
              <a:rPr lang="en-US" sz="2000" dirty="0" smtClean="0"/>
              <a:t>			+ </a:t>
            </a:r>
            <a:r>
              <a:rPr lang="en-US" sz="2000" dirty="0" err="1"/>
              <a:t>gridDim.x</a:t>
            </a:r>
            <a:r>
              <a:rPr lang="en-US" sz="2000" dirty="0"/>
              <a:t> * </a:t>
            </a:r>
            <a:r>
              <a:rPr lang="en-US" sz="2000" dirty="0" err="1"/>
              <a:t>gridDim.y</a:t>
            </a:r>
            <a:r>
              <a:rPr lang="en-US" sz="2000" dirty="0"/>
              <a:t> * </a:t>
            </a:r>
            <a:r>
              <a:rPr lang="en-US" sz="2000" dirty="0" err="1"/>
              <a:t>blockIdx.z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threadId</a:t>
            </a:r>
            <a:r>
              <a:rPr lang="en-US" sz="2000" dirty="0"/>
              <a:t> = </a:t>
            </a:r>
            <a:r>
              <a:rPr lang="en-US" sz="2000" dirty="0" err="1"/>
              <a:t>blockId</a:t>
            </a:r>
            <a:r>
              <a:rPr lang="en-US" sz="2000" dirty="0"/>
              <a:t> * (</a:t>
            </a:r>
            <a:r>
              <a:rPr lang="en-US" sz="2000" dirty="0" err="1"/>
              <a:t>blockDim.x</a:t>
            </a:r>
            <a:r>
              <a:rPr lang="en-US" sz="2000" dirty="0"/>
              <a:t> * </a:t>
            </a:r>
            <a:r>
              <a:rPr lang="en-US" sz="2000" dirty="0" err="1"/>
              <a:t>blockDim.y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			+ </a:t>
            </a:r>
            <a:r>
              <a:rPr lang="en-US" sz="2000" dirty="0"/>
              <a:t>(</a:t>
            </a:r>
            <a:r>
              <a:rPr lang="en-US" sz="2000" dirty="0" err="1"/>
              <a:t>threadIdx.y</a:t>
            </a:r>
            <a:r>
              <a:rPr lang="en-US" sz="2000" dirty="0"/>
              <a:t> * </a:t>
            </a:r>
            <a:r>
              <a:rPr lang="en-US" sz="2000" dirty="0" err="1"/>
              <a:t>blockDim.x</a:t>
            </a:r>
            <a:r>
              <a:rPr lang="en-US" sz="2000" dirty="0"/>
              <a:t>) + </a:t>
            </a:r>
            <a:r>
              <a:rPr lang="en-US" sz="2000" dirty="0" err="1"/>
              <a:t>threadIdx.x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return </a:t>
            </a:r>
            <a:r>
              <a:rPr lang="en-US" sz="2000" dirty="0" err="1"/>
              <a:t>threadId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800" b="1" dirty="0"/>
              <a:t>3D grid of 3D blocks</a:t>
            </a:r>
          </a:p>
          <a:p>
            <a:r>
              <a:rPr lang="en-US" sz="1600" dirty="0"/>
              <a:t>__device</a:t>
            </a:r>
            <a:r>
              <a:rPr lang="en-US" sz="1600" dirty="0" smtClean="0"/>
              <a:t>__</a:t>
            </a:r>
            <a:r>
              <a:rPr lang="en-US" sz="1600" dirty="0" err="1" smtClean="0"/>
              <a:t>int</a:t>
            </a:r>
            <a:r>
              <a:rPr lang="en-US" sz="1600" dirty="0" smtClean="0"/>
              <a:t> getGlobalID_3D_3D</a:t>
            </a:r>
            <a:r>
              <a:rPr lang="en-US" sz="1600" dirty="0"/>
              <a:t>(){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blockId</a:t>
            </a:r>
            <a:r>
              <a:rPr lang="en-US" sz="1600" dirty="0"/>
              <a:t> = </a:t>
            </a:r>
            <a:r>
              <a:rPr lang="en-US" sz="1600" dirty="0" err="1"/>
              <a:t>blockIdx.x</a:t>
            </a:r>
            <a:r>
              <a:rPr lang="en-US" sz="1600" dirty="0"/>
              <a:t> + </a:t>
            </a:r>
            <a:r>
              <a:rPr lang="en-US" sz="1600" dirty="0" err="1"/>
              <a:t>blockIdx.y</a:t>
            </a:r>
            <a:r>
              <a:rPr lang="en-US" sz="1600" dirty="0"/>
              <a:t> * </a:t>
            </a:r>
            <a:r>
              <a:rPr lang="en-US" sz="1600" dirty="0" err="1"/>
              <a:t>gridDim.x</a:t>
            </a:r>
            <a:endParaRPr lang="en-US" sz="1600" dirty="0"/>
          </a:p>
          <a:p>
            <a:r>
              <a:rPr lang="en-US" sz="1600" dirty="0" smtClean="0"/>
              <a:t>			+ </a:t>
            </a:r>
            <a:r>
              <a:rPr lang="en-US" sz="1600" dirty="0" err="1"/>
              <a:t>gridDim.x</a:t>
            </a:r>
            <a:r>
              <a:rPr lang="en-US" sz="1600" dirty="0"/>
              <a:t> * </a:t>
            </a:r>
            <a:r>
              <a:rPr lang="en-US" sz="1600" dirty="0" err="1"/>
              <a:t>gridDim.y</a:t>
            </a:r>
            <a:r>
              <a:rPr lang="en-US" sz="1600" dirty="0"/>
              <a:t> * </a:t>
            </a:r>
            <a:r>
              <a:rPr lang="en-US" sz="1600" dirty="0" err="1"/>
              <a:t>blockIdx.z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threadId</a:t>
            </a:r>
            <a:r>
              <a:rPr lang="en-US" sz="1600" dirty="0"/>
              <a:t> = </a:t>
            </a:r>
            <a:r>
              <a:rPr lang="en-US" sz="1600" dirty="0" err="1"/>
              <a:t>blockId</a:t>
            </a:r>
            <a:r>
              <a:rPr lang="en-US" sz="1600" dirty="0"/>
              <a:t> * (</a:t>
            </a:r>
            <a:r>
              <a:rPr lang="en-US" sz="1600" dirty="0" err="1"/>
              <a:t>blockDim.x</a:t>
            </a:r>
            <a:r>
              <a:rPr lang="en-US" sz="1600" dirty="0"/>
              <a:t> * </a:t>
            </a:r>
            <a:r>
              <a:rPr lang="en-US" sz="1600" dirty="0" err="1"/>
              <a:t>blockDim.y</a:t>
            </a:r>
            <a:r>
              <a:rPr lang="en-US" sz="1600" dirty="0"/>
              <a:t> * </a:t>
            </a:r>
            <a:r>
              <a:rPr lang="en-US" sz="1600" dirty="0" err="1"/>
              <a:t>blockDim.z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			+ </a:t>
            </a:r>
            <a:r>
              <a:rPr lang="en-US" sz="1600" dirty="0"/>
              <a:t>(</a:t>
            </a:r>
            <a:r>
              <a:rPr lang="en-US" sz="1600" dirty="0" err="1"/>
              <a:t>threadIdx.z</a:t>
            </a:r>
            <a:r>
              <a:rPr lang="en-US" sz="1600" dirty="0"/>
              <a:t> * (</a:t>
            </a:r>
            <a:r>
              <a:rPr lang="en-US" sz="1600" dirty="0" err="1"/>
              <a:t>blockDim.x</a:t>
            </a:r>
            <a:r>
              <a:rPr lang="en-US" sz="1600" dirty="0"/>
              <a:t> * </a:t>
            </a:r>
            <a:r>
              <a:rPr lang="en-US" sz="1600" dirty="0" err="1"/>
              <a:t>blockDim.y</a:t>
            </a:r>
            <a:r>
              <a:rPr lang="en-US" sz="1600" dirty="0"/>
              <a:t>))</a:t>
            </a:r>
          </a:p>
          <a:p>
            <a:r>
              <a:rPr lang="en-US" sz="1600" dirty="0" smtClean="0"/>
              <a:t>			+ </a:t>
            </a:r>
            <a:r>
              <a:rPr lang="en-US" sz="1600" dirty="0"/>
              <a:t>(</a:t>
            </a:r>
            <a:r>
              <a:rPr lang="en-US" sz="1600" dirty="0" err="1"/>
              <a:t>threadIdx.y</a:t>
            </a:r>
            <a:r>
              <a:rPr lang="en-US" sz="1600" dirty="0"/>
              <a:t> * </a:t>
            </a:r>
            <a:r>
              <a:rPr lang="en-US" sz="1600" dirty="0" err="1"/>
              <a:t>blockDim.x</a:t>
            </a:r>
            <a:r>
              <a:rPr lang="en-US" sz="1600" dirty="0"/>
              <a:t>) + </a:t>
            </a:r>
            <a:r>
              <a:rPr lang="en-US" sz="1600" dirty="0" err="1"/>
              <a:t>threadIdx.x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	return </a:t>
            </a:r>
            <a:r>
              <a:rPr lang="en-US" sz="1600" dirty="0" err="1"/>
              <a:t>threadId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0"/>
            <a:ext cx="8829981" cy="7048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//Capture the time </a:t>
            </a:r>
            <a:r>
              <a:rPr lang="en-US" sz="2400" i="1" dirty="0"/>
              <a:t>of execution of </a:t>
            </a:r>
            <a:r>
              <a:rPr lang="en-US" sz="2400" i="1" dirty="0" smtClean="0"/>
              <a:t>kernel</a:t>
            </a:r>
          </a:p>
          <a:p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cuda.h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#define N 4096 // size of array</a:t>
            </a:r>
          </a:p>
          <a:p>
            <a:endParaRPr lang="en-US" sz="800" dirty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 smtClean="0"/>
              <a:t>cudaEvent_t</a:t>
            </a:r>
            <a:r>
              <a:rPr lang="en-US" sz="2400" dirty="0" smtClean="0"/>
              <a:t> </a:t>
            </a:r>
            <a:r>
              <a:rPr lang="en-US" sz="2400" dirty="0"/>
              <a:t>start, stop; // using </a:t>
            </a:r>
            <a:r>
              <a:rPr lang="en-US" sz="2400" dirty="0" err="1"/>
              <a:t>cuda</a:t>
            </a:r>
            <a:r>
              <a:rPr lang="en-US" sz="2400" dirty="0"/>
              <a:t> events to measure time</a:t>
            </a:r>
          </a:p>
          <a:p>
            <a:r>
              <a:rPr lang="en-US" sz="2400" dirty="0"/>
              <a:t>float </a:t>
            </a:r>
            <a:r>
              <a:rPr lang="en-US" sz="2400" dirty="0" err="1"/>
              <a:t>elapsed_time_ms</a:t>
            </a:r>
            <a:r>
              <a:rPr lang="en-US" sz="2400" dirty="0"/>
              <a:t>;</a:t>
            </a:r>
          </a:p>
          <a:p>
            <a:endParaRPr lang="en-US" sz="800" dirty="0"/>
          </a:p>
          <a:p>
            <a:r>
              <a:rPr lang="en-US" sz="2400" dirty="0" err="1" smtClean="0"/>
              <a:t>cudaEventCreate</a:t>
            </a:r>
            <a:r>
              <a:rPr lang="en-US" sz="2400" dirty="0"/>
              <a:t>( &amp;start ); </a:t>
            </a:r>
          </a:p>
          <a:p>
            <a:r>
              <a:rPr lang="en-US" sz="2400" dirty="0" err="1"/>
              <a:t>cudaEventCreate</a:t>
            </a:r>
            <a:r>
              <a:rPr lang="en-US" sz="2400" dirty="0"/>
              <a:t>( &amp;stop );</a:t>
            </a:r>
          </a:p>
          <a:p>
            <a:r>
              <a:rPr lang="en-US" sz="2400" dirty="0" err="1"/>
              <a:t>cudaEventRecord</a:t>
            </a:r>
            <a:r>
              <a:rPr lang="en-US" sz="2400" dirty="0"/>
              <a:t>( start, 0 </a:t>
            </a:r>
            <a:r>
              <a:rPr lang="en-US" sz="2400" dirty="0" smtClean="0"/>
              <a:t>);</a:t>
            </a:r>
            <a:r>
              <a:rPr lang="en-US" sz="2400" dirty="0"/>
              <a:t> // instrument code to measure start time</a:t>
            </a:r>
          </a:p>
          <a:p>
            <a:endParaRPr lang="en-US" sz="1400" dirty="0"/>
          </a:p>
          <a:p>
            <a:r>
              <a:rPr lang="en-US" sz="2400" dirty="0" err="1"/>
              <a:t>vectorAdd</a:t>
            </a:r>
            <a:r>
              <a:rPr lang="en-US" sz="2400" dirty="0"/>
              <a:t>&lt;&lt;&lt;B,T&gt;&gt;&gt;(</a:t>
            </a:r>
            <a:r>
              <a:rPr lang="en-US" sz="2400" dirty="0" err="1"/>
              <a:t>dev_a,dev_b,dev_c</a:t>
            </a:r>
            <a:r>
              <a:rPr lang="en-US" sz="2400" dirty="0"/>
              <a:t>);</a:t>
            </a:r>
          </a:p>
          <a:p>
            <a:r>
              <a:rPr lang="en-US" sz="2400" dirty="0" err="1" smtClean="0"/>
              <a:t>cudaMemcpy</a:t>
            </a:r>
            <a:r>
              <a:rPr lang="en-US" sz="2400" dirty="0" smtClean="0"/>
              <a:t>(</a:t>
            </a:r>
            <a:r>
              <a:rPr lang="en-US" sz="2400" dirty="0" err="1" smtClean="0"/>
              <a:t>c,dev_c</a:t>
            </a:r>
            <a:r>
              <a:rPr lang="en-US" sz="2400" dirty="0" smtClean="0"/>
              <a:t>, N*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), </a:t>
            </a:r>
            <a:r>
              <a:rPr lang="en-US" sz="2400" dirty="0" err="1" smtClean="0"/>
              <a:t>cudaMemcpyDeviceToHost</a:t>
            </a:r>
            <a:r>
              <a:rPr lang="en-US" sz="2400" dirty="0" smtClean="0"/>
              <a:t>);</a:t>
            </a:r>
          </a:p>
          <a:p>
            <a:endParaRPr lang="en-US" sz="1400" dirty="0"/>
          </a:p>
          <a:p>
            <a:r>
              <a:rPr lang="en-US" sz="2400" dirty="0" err="1"/>
              <a:t>cudaEventRecord</a:t>
            </a:r>
            <a:r>
              <a:rPr lang="en-US" sz="2400" dirty="0"/>
              <a:t>( stop, 0 ); // instrument code to measure end </a:t>
            </a:r>
            <a:r>
              <a:rPr lang="en-US" sz="2400" dirty="0" smtClean="0"/>
              <a:t>time</a:t>
            </a:r>
          </a:p>
          <a:p>
            <a:r>
              <a:rPr lang="en-US" sz="2400" dirty="0" err="1"/>
              <a:t>cudaEventSynchronize</a:t>
            </a:r>
            <a:r>
              <a:rPr lang="en-US" sz="2400" dirty="0"/>
              <a:t>( </a:t>
            </a:r>
            <a:r>
              <a:rPr lang="en-US" sz="2400" dirty="0" smtClean="0"/>
              <a:t>stop);</a:t>
            </a:r>
            <a:endParaRPr lang="en-US" sz="2400" dirty="0"/>
          </a:p>
          <a:p>
            <a:r>
              <a:rPr lang="en-US" sz="2400" dirty="0" err="1" smtClean="0"/>
              <a:t>cudaEventElapsedTime</a:t>
            </a:r>
            <a:r>
              <a:rPr lang="en-US" sz="2400" dirty="0"/>
              <a:t>( &amp;</a:t>
            </a:r>
            <a:r>
              <a:rPr lang="en-US" sz="2400" dirty="0" err="1"/>
              <a:t>elapsed_time_ms</a:t>
            </a:r>
            <a:r>
              <a:rPr lang="en-US" sz="2400" dirty="0"/>
              <a:t>, start, stop );</a:t>
            </a:r>
          </a:p>
          <a:p>
            <a:r>
              <a:rPr lang="en-US" sz="2400" dirty="0" err="1" smtClean="0"/>
              <a:t>printf</a:t>
            </a:r>
            <a:r>
              <a:rPr lang="en-US" sz="2400" dirty="0"/>
              <a:t>("Time to calculate results: %f </a:t>
            </a:r>
            <a:r>
              <a:rPr lang="en-US" sz="2400" dirty="0" err="1"/>
              <a:t>ms.</a:t>
            </a:r>
            <a:r>
              <a:rPr lang="en-US" sz="2400" dirty="0"/>
              <a:t>\n", </a:t>
            </a:r>
            <a:r>
              <a:rPr lang="en-US" sz="2400" dirty="0" err="1"/>
              <a:t>elapsed_time_ms</a:t>
            </a:r>
            <a:r>
              <a:rPr lang="en-US" sz="2400" dirty="0" smtClean="0"/>
              <a:t>);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5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021"/>
            <a:ext cx="9549922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//Display the error message present in CUDA </a:t>
            </a:r>
            <a:r>
              <a:rPr lang="en-US" sz="2800" i="1" dirty="0" smtClean="0"/>
              <a:t>code</a:t>
            </a:r>
            <a:endParaRPr lang="en-US" sz="2800" dirty="0" smtClean="0"/>
          </a:p>
          <a:p>
            <a:r>
              <a:rPr lang="en-US" sz="2400" dirty="0" err="1" smtClean="0"/>
              <a:t>cudaError_t</a:t>
            </a:r>
            <a:r>
              <a:rPr lang="en-US" sz="2400" dirty="0" smtClean="0"/>
              <a:t> </a:t>
            </a:r>
            <a:r>
              <a:rPr lang="en-US" sz="2400" dirty="0" err="1"/>
              <a:t>cudaStatus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cudaMalloc</a:t>
            </a:r>
            <a:r>
              <a:rPr lang="en-US" sz="2400" dirty="0"/>
              <a:t>((void**)&amp;</a:t>
            </a:r>
            <a:r>
              <a:rPr lang="en-US" sz="2400" dirty="0" err="1"/>
              <a:t>dev_c</a:t>
            </a:r>
            <a:r>
              <a:rPr lang="en-US" sz="2400" dirty="0"/>
              <a:t>, size *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cudaStatus</a:t>
            </a:r>
            <a:r>
              <a:rPr lang="en-US" sz="2400" dirty="0"/>
              <a:t> != </a:t>
            </a:r>
            <a:r>
              <a:rPr lang="en-US" sz="2400" dirty="0" err="1"/>
              <a:t>cudaSuccess</a:t>
            </a:r>
            <a:r>
              <a:rPr lang="en-US" sz="2400" dirty="0"/>
              <a:t>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 "</a:t>
            </a:r>
            <a:r>
              <a:rPr lang="en-US" sz="2400" dirty="0" err="1"/>
              <a:t>cudaMalloc</a:t>
            </a:r>
            <a:r>
              <a:rPr lang="en-US" sz="2400" dirty="0"/>
              <a:t> failed!");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goto</a:t>
            </a:r>
            <a:r>
              <a:rPr lang="en-US" sz="2400" dirty="0"/>
              <a:t> Error;</a:t>
            </a:r>
          </a:p>
          <a:p>
            <a:r>
              <a:rPr lang="en-US" sz="2400" dirty="0"/>
              <a:t>    }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cudaStatus</a:t>
            </a:r>
            <a:r>
              <a:rPr lang="en-US" sz="2400" dirty="0"/>
              <a:t> = </a:t>
            </a:r>
            <a:r>
              <a:rPr lang="en-US" sz="2200" dirty="0" err="1"/>
              <a:t>cudaMemcpy</a:t>
            </a:r>
            <a:r>
              <a:rPr lang="en-US" sz="2200" dirty="0"/>
              <a:t>(</a:t>
            </a:r>
            <a:r>
              <a:rPr lang="en-US" sz="2200" dirty="0" err="1"/>
              <a:t>pA</a:t>
            </a:r>
            <a:r>
              <a:rPr lang="en-US" sz="2200" dirty="0"/>
              <a:t>, A, N*</a:t>
            </a:r>
            <a:r>
              <a:rPr lang="en-US" sz="2200" dirty="0" err="1"/>
              <a:t>sizeof</a:t>
            </a:r>
            <a:r>
              <a:rPr lang="en-US" sz="2200" dirty="0"/>
              <a:t>(char), </a:t>
            </a:r>
            <a:r>
              <a:rPr lang="en-US" sz="2200" dirty="0" err="1"/>
              <a:t>cudaMemcpyHostToDevice</a:t>
            </a:r>
            <a:r>
              <a:rPr lang="en-US" sz="2200" dirty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if (</a:t>
            </a:r>
            <a:r>
              <a:rPr lang="en-US" sz="2400" dirty="0" err="1"/>
              <a:t>cudaStatus</a:t>
            </a:r>
            <a:r>
              <a:rPr lang="en-US" sz="2400" dirty="0"/>
              <a:t> != </a:t>
            </a:r>
            <a:r>
              <a:rPr lang="en-US" sz="2400" dirty="0" err="1"/>
              <a:t>cudaSuccess</a:t>
            </a:r>
            <a:r>
              <a:rPr lang="en-US" sz="2400" dirty="0"/>
              <a:t>) 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 "</a:t>
            </a:r>
            <a:r>
              <a:rPr lang="en-US" sz="2400" dirty="0" err="1"/>
              <a:t>cudaMalloc</a:t>
            </a:r>
            <a:r>
              <a:rPr lang="en-US" sz="2400" dirty="0"/>
              <a:t> failed!");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goto</a:t>
            </a:r>
            <a:r>
              <a:rPr lang="en-US" sz="2400" dirty="0"/>
              <a:t> Error;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/>
              <a:t>A –</a:t>
            </a:r>
            <a:r>
              <a:rPr lang="en-US" sz="2400" dirty="0" err="1"/>
              <a:t>ve</a:t>
            </a:r>
            <a:r>
              <a:rPr lang="en-US" sz="2400" dirty="0"/>
              <a:t> value means there is something wrong in the CUDA code. </a:t>
            </a:r>
          </a:p>
          <a:p>
            <a:r>
              <a:rPr lang="en-US" sz="2400" dirty="0"/>
              <a:t>It will display the error message present in CUDA code. </a:t>
            </a:r>
          </a:p>
        </p:txBody>
      </p:sp>
    </p:spTree>
    <p:extLst>
      <p:ext uri="{BB962C8B-B14F-4D97-AF65-F5344CB8AC3E}">
        <p14:creationId xmlns:p14="http://schemas.microsoft.com/office/powerpoint/2010/main" val="41774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//Display </a:t>
            </a:r>
            <a:r>
              <a:rPr lang="en-US" sz="2400" i="1" dirty="0"/>
              <a:t>the error message present in CUDA code</a:t>
            </a:r>
          </a:p>
          <a:p>
            <a:r>
              <a:rPr lang="en-US" sz="2400" dirty="0" err="1" smtClean="0"/>
              <a:t>cudaMemcpy</a:t>
            </a:r>
            <a:r>
              <a:rPr lang="en-US" sz="2400" dirty="0" smtClean="0"/>
              <a:t>(</a:t>
            </a:r>
            <a:r>
              <a:rPr lang="en-US" sz="2400" dirty="0" err="1" smtClean="0"/>
              <a:t>pA</a:t>
            </a:r>
            <a:r>
              <a:rPr lang="en-US" sz="2400" dirty="0"/>
              <a:t>, A, N*</a:t>
            </a:r>
            <a:r>
              <a:rPr lang="en-US" sz="2400" dirty="0" err="1"/>
              <a:t>sizeof</a:t>
            </a:r>
            <a:r>
              <a:rPr lang="en-US" sz="2400" dirty="0"/>
              <a:t>(char), </a:t>
            </a:r>
            <a:r>
              <a:rPr lang="en-US" sz="2400" dirty="0" err="1"/>
              <a:t>cudaMemcpyHostToDevice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cudaError_t</a:t>
            </a:r>
            <a:r>
              <a:rPr lang="en-US" sz="2400" dirty="0"/>
              <a:t> error =</a:t>
            </a:r>
            <a:r>
              <a:rPr lang="en-US" sz="2400" dirty="0" err="1"/>
              <a:t>cudaGetLastError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if (error != </a:t>
            </a:r>
            <a:r>
              <a:rPr lang="en-US" sz="2400" dirty="0" err="1"/>
              <a:t>cudaSuccess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("CUDA Error1: %s\n", </a:t>
            </a:r>
            <a:r>
              <a:rPr lang="en-US" sz="2400" dirty="0" err="1"/>
              <a:t>cudaGetErrorString</a:t>
            </a:r>
            <a:r>
              <a:rPr lang="en-US" sz="2400" dirty="0"/>
              <a:t>(error));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CUDAStrCopy</a:t>
            </a:r>
            <a:r>
              <a:rPr lang="en-US" sz="2400" dirty="0"/>
              <a:t>&lt;&lt;&lt;1,N&gt;&gt;&gt;(</a:t>
            </a:r>
            <a:r>
              <a:rPr lang="en-US" sz="2400" dirty="0" err="1"/>
              <a:t>pA,pC</a:t>
            </a:r>
            <a:r>
              <a:rPr lang="en-US" sz="2400" dirty="0"/>
              <a:t>);</a:t>
            </a:r>
          </a:p>
          <a:p>
            <a:r>
              <a:rPr lang="en-US" sz="2400" dirty="0"/>
              <a:t>error =</a:t>
            </a:r>
            <a:r>
              <a:rPr lang="en-US" sz="2400" dirty="0" err="1"/>
              <a:t>cudaGetLastError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if (error != </a:t>
            </a:r>
            <a:r>
              <a:rPr lang="en-US" sz="2400" dirty="0" err="1"/>
              <a:t>cudaSuccess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("CUDA Error2: %s\n", </a:t>
            </a:r>
            <a:r>
              <a:rPr lang="en-US" sz="2400" dirty="0" err="1"/>
              <a:t>cudaGetErrorString</a:t>
            </a:r>
            <a:r>
              <a:rPr lang="en-US" sz="2400" dirty="0"/>
              <a:t>(error));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call throws an error </a:t>
            </a:r>
            <a:r>
              <a:rPr lang="en-US" sz="2000" dirty="0" err="1" smtClean="0"/>
              <a:t>msg</a:t>
            </a:r>
            <a:r>
              <a:rPr lang="en-US" sz="2000" dirty="0" smtClean="0"/>
              <a:t> </a:t>
            </a:r>
            <a:r>
              <a:rPr lang="en-US" sz="2000" dirty="0"/>
              <a:t>then error </a:t>
            </a:r>
            <a:r>
              <a:rPr lang="en-US" sz="2000" dirty="0" smtClean="0"/>
              <a:t>is present </a:t>
            </a:r>
            <a:r>
              <a:rPr lang="en-US" sz="2000" dirty="0"/>
              <a:t>in CUDA API which </a:t>
            </a:r>
            <a:r>
              <a:rPr lang="en-US" sz="2000" dirty="0" smtClean="0"/>
              <a:t>precedes this. 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second call throws the error </a:t>
            </a:r>
            <a:r>
              <a:rPr lang="en-US" sz="2000" dirty="0" smtClean="0"/>
              <a:t>message then </a:t>
            </a:r>
            <a:r>
              <a:rPr lang="en-US" sz="2000" dirty="0"/>
              <a:t>error is present in the kernel code</a:t>
            </a:r>
            <a:r>
              <a:rPr lang="en-US" sz="2000" dirty="0" smtClean="0"/>
              <a:t>. 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CUDA </a:t>
            </a:r>
            <a:r>
              <a:rPr lang="en-US" altLang="en-US" sz="2000" dirty="0">
                <a:latin typeface="Arial" panose="020B0604020202020204" pitchFamily="34" charset="0"/>
              </a:rPr>
              <a:t>kernel invocations do not return any value. Error from a CUDA kernel call can be checked after its execution by calling </a:t>
            </a:r>
            <a:r>
              <a:rPr lang="en-US" sz="2000" i="1" dirty="0" err="1" smtClean="0"/>
              <a:t>cudaGetLastError</a:t>
            </a:r>
            <a:r>
              <a:rPr lang="en-US" sz="2000" i="1" dirty="0" smtClean="0"/>
              <a:t>.</a:t>
            </a:r>
          </a:p>
          <a:p>
            <a:r>
              <a:rPr lang="en-US" sz="2000" i="1" dirty="0" err="1"/>
              <a:t>cudaGetLastError</a:t>
            </a:r>
            <a:r>
              <a:rPr lang="en-US" sz="2000" i="1" dirty="0"/>
              <a:t>, </a:t>
            </a:r>
            <a:r>
              <a:rPr lang="en-US" sz="2000" dirty="0"/>
              <a:t>which reports the last error for any previous runtime </a:t>
            </a:r>
            <a:r>
              <a:rPr lang="en-US" sz="2000" dirty="0" smtClean="0"/>
              <a:t>call.</a:t>
            </a:r>
          </a:p>
          <a:p>
            <a:r>
              <a:rPr lang="en-US" sz="2000" i="1" dirty="0" err="1" smtClean="0"/>
              <a:t>cudaGetErrorString</a:t>
            </a:r>
            <a:r>
              <a:rPr lang="en-US" sz="2000" i="1" dirty="0" smtClean="0"/>
              <a:t> </a:t>
            </a:r>
            <a:r>
              <a:rPr lang="en-US" sz="2000" dirty="0" smtClean="0"/>
              <a:t>uses the error code to display the error string.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6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721" y="53161"/>
            <a:ext cx="602927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printf</a:t>
            </a:r>
            <a:r>
              <a:rPr lang="en-US" sz="2400" dirty="0" smtClean="0"/>
              <a:t>("Enter number of threads per block ");</a:t>
            </a:r>
          </a:p>
          <a:p>
            <a:r>
              <a:rPr lang="en-US" sz="2400" dirty="0" err="1" smtClean="0"/>
              <a:t>scanf</a:t>
            </a:r>
            <a:r>
              <a:rPr lang="en-US" sz="2400" dirty="0" smtClean="0"/>
              <a:t>("%</a:t>
            </a:r>
            <a:r>
              <a:rPr lang="en-US" sz="2400" dirty="0" err="1" smtClean="0"/>
              <a:t>d",&amp;T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</a:t>
            </a:r>
            <a:r>
              <a:rPr lang="en-US" sz="2400" dirty="0" err="1" smtClean="0"/>
              <a:t>nEnter</a:t>
            </a:r>
            <a:r>
              <a:rPr lang="en-US" sz="2400" dirty="0" smtClean="0"/>
              <a:t> number of blocks per grid: ");</a:t>
            </a:r>
          </a:p>
          <a:p>
            <a:r>
              <a:rPr lang="en-US" sz="2400" dirty="0" err="1" smtClean="0"/>
              <a:t>scanf</a:t>
            </a:r>
            <a:r>
              <a:rPr lang="en-US" sz="2400" dirty="0" smtClean="0"/>
              <a:t>("%</a:t>
            </a:r>
            <a:r>
              <a:rPr lang="en-US" sz="2400" dirty="0" err="1" smtClean="0"/>
              <a:t>d",&amp;B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vectorAdd</a:t>
            </a:r>
            <a:r>
              <a:rPr lang="en-US" sz="2400" dirty="0" smtClean="0"/>
              <a:t>&lt;&lt;&lt;B,T&gt;&gt;&gt;(</a:t>
            </a:r>
            <a:r>
              <a:rPr lang="en-US" sz="2400" dirty="0" err="1" smtClean="0"/>
              <a:t>dev_a,dev_b,dev_c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__global__ void </a:t>
            </a:r>
            <a:r>
              <a:rPr lang="en-US" sz="2400" dirty="0" err="1" smtClean="0"/>
              <a:t>vectorAdd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a,int</a:t>
            </a:r>
            <a:r>
              <a:rPr lang="en-US" sz="2400" dirty="0" smtClean="0"/>
              <a:t> *b, </a:t>
            </a:r>
            <a:r>
              <a:rPr lang="en-US" sz="2400" dirty="0" err="1" smtClean="0"/>
              <a:t>int</a:t>
            </a:r>
            <a:r>
              <a:rPr lang="en-US" sz="2400" dirty="0" smtClean="0"/>
              <a:t> *c)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tid</a:t>
            </a:r>
            <a:r>
              <a:rPr lang="en-US" sz="2400" dirty="0" smtClean="0"/>
              <a:t> = </a:t>
            </a:r>
            <a:r>
              <a:rPr lang="en-US" sz="2400" dirty="0" err="1" smtClean="0"/>
              <a:t>blockIdx.x</a:t>
            </a:r>
            <a:r>
              <a:rPr lang="en-US" sz="2400" dirty="0" smtClean="0"/>
              <a:t> * </a:t>
            </a:r>
            <a:r>
              <a:rPr lang="en-US" sz="2400" dirty="0" err="1" smtClean="0"/>
              <a:t>blockDim.x</a:t>
            </a:r>
            <a:r>
              <a:rPr lang="en-US" sz="2400" dirty="0" smtClean="0"/>
              <a:t> + 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if(</a:t>
            </a:r>
            <a:r>
              <a:rPr lang="en-US" sz="2400" dirty="0" err="1" smtClean="0"/>
              <a:t>tid</a:t>
            </a:r>
            <a:r>
              <a:rPr lang="en-US" sz="2400" dirty="0" smtClean="0"/>
              <a:t> &lt; N){</a:t>
            </a:r>
          </a:p>
          <a:p>
            <a:r>
              <a:rPr lang="en-US" sz="2400" dirty="0" smtClean="0"/>
              <a:t>c[</a:t>
            </a:r>
            <a:r>
              <a:rPr lang="en-US" sz="2400" dirty="0" err="1" smtClean="0"/>
              <a:t>tid</a:t>
            </a:r>
            <a:r>
              <a:rPr lang="en-US" sz="2400" dirty="0" smtClean="0"/>
              <a:t>] = a[</a:t>
            </a:r>
            <a:r>
              <a:rPr lang="en-US" sz="2400" dirty="0" err="1" smtClean="0"/>
              <a:t>tid</a:t>
            </a:r>
            <a:r>
              <a:rPr lang="en-US" sz="2400" dirty="0" smtClean="0"/>
              <a:t>]+b[</a:t>
            </a:r>
            <a:r>
              <a:rPr lang="en-US" sz="2400" dirty="0" err="1" smtClean="0"/>
              <a:t>tid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75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3825"/>
            <a:ext cx="8839201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921" y="3734812"/>
            <a:ext cx="60292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vectorAdd</a:t>
            </a:r>
            <a:r>
              <a:rPr lang="en-US" sz="2400" dirty="0" smtClean="0"/>
              <a:t>&lt;&lt;&lt;B,T&gt;&gt;&gt;(</a:t>
            </a:r>
            <a:r>
              <a:rPr lang="en-US" sz="2400" dirty="0" err="1" smtClean="0"/>
              <a:t>dev_a,dev_b,dev_c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__global__ void </a:t>
            </a:r>
            <a:r>
              <a:rPr lang="en-US" sz="2400" dirty="0" err="1" smtClean="0"/>
              <a:t>vectorAdd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a,int</a:t>
            </a:r>
            <a:r>
              <a:rPr lang="en-US" sz="2400" dirty="0" smtClean="0"/>
              <a:t> *b, </a:t>
            </a:r>
            <a:r>
              <a:rPr lang="en-US" sz="2400" dirty="0" err="1" smtClean="0"/>
              <a:t>int</a:t>
            </a:r>
            <a:r>
              <a:rPr lang="en-US" sz="2400" dirty="0" smtClean="0"/>
              <a:t> *c)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tid</a:t>
            </a:r>
            <a:r>
              <a:rPr lang="en-US" sz="2400" dirty="0" smtClean="0"/>
              <a:t> = </a:t>
            </a:r>
            <a:r>
              <a:rPr lang="en-US" sz="2400" dirty="0" err="1" smtClean="0"/>
              <a:t>blockIdx.x</a:t>
            </a:r>
            <a:r>
              <a:rPr lang="en-US" sz="2400" dirty="0" smtClean="0"/>
              <a:t> * </a:t>
            </a:r>
            <a:r>
              <a:rPr lang="en-US" sz="2400" dirty="0" err="1" smtClean="0"/>
              <a:t>blockDim.x</a:t>
            </a:r>
            <a:r>
              <a:rPr lang="en-US" sz="2400" dirty="0" smtClean="0"/>
              <a:t> + 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if(</a:t>
            </a:r>
            <a:r>
              <a:rPr lang="en-US" sz="2400" dirty="0" err="1" smtClean="0"/>
              <a:t>tid</a:t>
            </a:r>
            <a:r>
              <a:rPr lang="en-US" sz="2400" dirty="0" smtClean="0"/>
              <a:t> &lt; N){</a:t>
            </a:r>
          </a:p>
          <a:p>
            <a:r>
              <a:rPr lang="en-US" sz="2400" dirty="0" smtClean="0"/>
              <a:t>c[</a:t>
            </a:r>
            <a:r>
              <a:rPr lang="en-US" sz="2400" dirty="0" err="1" smtClean="0"/>
              <a:t>tid</a:t>
            </a:r>
            <a:r>
              <a:rPr lang="en-US" sz="2400" dirty="0" smtClean="0"/>
              <a:t>] = a[</a:t>
            </a:r>
            <a:r>
              <a:rPr lang="en-US" sz="2400" dirty="0" err="1" smtClean="0"/>
              <a:t>tid</a:t>
            </a:r>
            <a:r>
              <a:rPr lang="en-US" sz="2400" dirty="0" smtClean="0"/>
              <a:t>]+b[</a:t>
            </a:r>
            <a:r>
              <a:rPr lang="en-US" sz="2400" dirty="0" err="1" smtClean="0"/>
              <a:t>tid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09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524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020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9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0783"/>
            <a:ext cx="913346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__global__ void </a:t>
            </a:r>
            <a:r>
              <a:rPr lang="en-US" sz="2800" dirty="0" err="1"/>
              <a:t>add_matrix</a:t>
            </a:r>
            <a:r>
              <a:rPr lang="en-US" sz="2800" dirty="0"/>
              <a:t>( float* a, float *b, float *c, </a:t>
            </a:r>
            <a:r>
              <a:rPr lang="en-US" sz="2800" dirty="0" err="1"/>
              <a:t>int</a:t>
            </a:r>
            <a:r>
              <a:rPr lang="en-US" sz="2800" dirty="0"/>
              <a:t> N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i = </a:t>
            </a:r>
            <a:r>
              <a:rPr lang="en-US" sz="2800" dirty="0" err="1"/>
              <a:t>blockIdx.x</a:t>
            </a:r>
            <a:r>
              <a:rPr lang="en-US" sz="2800" dirty="0"/>
              <a:t> * </a:t>
            </a:r>
            <a:r>
              <a:rPr lang="en-US" sz="2800" dirty="0" err="1"/>
              <a:t>blockDim.x</a:t>
            </a:r>
            <a:r>
              <a:rPr lang="en-US" sz="2800" dirty="0"/>
              <a:t> + </a:t>
            </a:r>
            <a:r>
              <a:rPr lang="en-US" sz="2800" dirty="0" err="1"/>
              <a:t>threadIdx.x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j = </a:t>
            </a:r>
            <a:r>
              <a:rPr lang="en-US" sz="2800" dirty="0" err="1"/>
              <a:t>blockIdx.y</a:t>
            </a:r>
            <a:r>
              <a:rPr lang="en-US" sz="2800" dirty="0"/>
              <a:t> * </a:t>
            </a:r>
            <a:r>
              <a:rPr lang="en-US" sz="2800" dirty="0" err="1"/>
              <a:t>blockDim.y</a:t>
            </a:r>
            <a:r>
              <a:rPr lang="en-US" sz="2800" dirty="0"/>
              <a:t> + </a:t>
            </a:r>
            <a:r>
              <a:rPr lang="en-US" sz="2800" dirty="0" err="1"/>
              <a:t>threadIdx.y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index = i + j*N;</a:t>
            </a:r>
          </a:p>
          <a:p>
            <a:r>
              <a:rPr lang="pt-BR" sz="2800" dirty="0"/>
              <a:t>if ( i &lt; N &amp;&amp; j &lt; N )</a:t>
            </a:r>
          </a:p>
          <a:p>
            <a:r>
              <a:rPr lang="en-US" sz="2800" dirty="0"/>
              <a:t>c[index] = a[index] + b[index];</a:t>
            </a:r>
          </a:p>
          <a:p>
            <a:r>
              <a:rPr lang="en-US" sz="2800" dirty="0" smtClean="0"/>
              <a:t>}</a:t>
            </a:r>
          </a:p>
          <a:p>
            <a:pPr marL="2349500"/>
            <a:r>
              <a:rPr lang="en-US" sz="2800" dirty="0" smtClean="0"/>
              <a:t>Note:</a:t>
            </a:r>
            <a:endParaRPr lang="en-US" sz="2800" dirty="0"/>
          </a:p>
          <a:p>
            <a:pPr marL="2349500"/>
            <a:r>
              <a:rPr lang="en-US" sz="2000" dirty="0"/>
              <a:t>float *a = new float[N*N];</a:t>
            </a:r>
          </a:p>
          <a:p>
            <a:pPr marL="2349500"/>
            <a:r>
              <a:rPr lang="en-US" sz="2000" dirty="0"/>
              <a:t>float *b = new float[N*N];</a:t>
            </a:r>
          </a:p>
          <a:p>
            <a:pPr marL="2349500"/>
            <a:r>
              <a:rPr lang="en-US" sz="2000" dirty="0"/>
              <a:t>float *c = new float[N*N];</a:t>
            </a:r>
          </a:p>
          <a:p>
            <a:pPr marL="2349500"/>
            <a:r>
              <a:rPr lang="nn-NO" sz="2000" dirty="0" smtClean="0"/>
              <a:t>for </a:t>
            </a:r>
            <a:r>
              <a:rPr lang="nn-NO" sz="2000" dirty="0"/>
              <a:t>( int i = 0; i &lt; N*N; ++i ) </a:t>
            </a:r>
            <a:endParaRPr lang="nn-NO" sz="2000" dirty="0" smtClean="0"/>
          </a:p>
          <a:p>
            <a:pPr marL="2349500"/>
            <a:r>
              <a:rPr lang="nn-NO" sz="2000" dirty="0" smtClean="0"/>
              <a:t>{</a:t>
            </a:r>
            <a:endParaRPr lang="nn-NO" sz="2000" dirty="0"/>
          </a:p>
          <a:p>
            <a:pPr marL="2349500"/>
            <a:r>
              <a:rPr lang="en-US" sz="2000" dirty="0"/>
              <a:t>a[i] = 1.0f</a:t>
            </a:r>
            <a:r>
              <a:rPr lang="en-US" sz="2000" dirty="0" smtClean="0"/>
              <a:t>;</a:t>
            </a:r>
          </a:p>
          <a:p>
            <a:pPr marL="2349500"/>
            <a:r>
              <a:rPr lang="en-US" sz="2000" dirty="0" smtClean="0"/>
              <a:t> </a:t>
            </a:r>
            <a:r>
              <a:rPr lang="en-US" sz="2000" dirty="0"/>
              <a:t>b[i] = 3.5f; </a:t>
            </a:r>
            <a:endParaRPr lang="en-US" sz="2000" dirty="0" smtClean="0"/>
          </a:p>
          <a:p>
            <a:pPr marL="2349500"/>
            <a:r>
              <a:rPr lang="en-US" sz="2000" dirty="0" smtClean="0"/>
              <a:t>}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2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1" y="76200"/>
            <a:ext cx="9067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In the </a:t>
            </a:r>
            <a:r>
              <a:rPr lang="en-US" sz="2800" dirty="0" smtClean="0">
                <a:solidFill>
                  <a:prstClr val="black"/>
                </a:solidFill>
              </a:rPr>
              <a:t>mat </a:t>
            </a:r>
            <a:r>
              <a:rPr lang="en-US" sz="2800" dirty="0" err="1" smtClean="0">
                <a:solidFill>
                  <a:prstClr val="black"/>
                </a:solidFill>
              </a:rPr>
              <a:t>mul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eg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</a:rPr>
              <a:t>the entire matrix multiplication computation can be implemented as a kernel where each thread is used to compute one element of output matrix.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CUDA threads are of much lighter weight than the CPU threads. 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Due </a:t>
            </a:r>
            <a:r>
              <a:rPr lang="en-US" sz="2800" dirty="0">
                <a:solidFill>
                  <a:prstClr val="black"/>
                </a:solidFill>
              </a:rPr>
              <a:t>to efficient hardware </a:t>
            </a:r>
            <a:r>
              <a:rPr lang="en-US" sz="2800" dirty="0" smtClean="0">
                <a:solidFill>
                  <a:prstClr val="black"/>
                </a:solidFill>
              </a:rPr>
              <a:t>support, </a:t>
            </a:r>
            <a:r>
              <a:rPr lang="en-US" sz="2800" dirty="0">
                <a:solidFill>
                  <a:prstClr val="black"/>
                </a:solidFill>
              </a:rPr>
              <a:t>CUDA programmers </a:t>
            </a:r>
            <a:r>
              <a:rPr lang="en-US" sz="2800" dirty="0" smtClean="0">
                <a:solidFill>
                  <a:prstClr val="black"/>
                </a:solidFill>
              </a:rPr>
              <a:t>finds that </a:t>
            </a:r>
            <a:r>
              <a:rPr lang="en-US" sz="2800" dirty="0">
                <a:solidFill>
                  <a:prstClr val="black"/>
                </a:solidFill>
              </a:rPr>
              <a:t>these threads take very few cycles to generate and </a:t>
            </a:r>
            <a:r>
              <a:rPr lang="en-US" sz="2800" dirty="0" smtClean="0">
                <a:solidFill>
                  <a:prstClr val="black"/>
                </a:solidFill>
              </a:rPr>
              <a:t>schedule. 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This </a:t>
            </a:r>
            <a:r>
              <a:rPr lang="en-US" sz="2800" dirty="0">
                <a:solidFill>
                  <a:prstClr val="black"/>
                </a:solidFill>
              </a:rPr>
              <a:t>is in contrast with the CPU threads that  typically require thousands of clock cycles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6" y="243392"/>
            <a:ext cx="82200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1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8786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from Q number 1 to Q number </a:t>
            </a:r>
            <a:r>
              <a:rPr lang="en-US" sz="2800" i="1" dirty="0" smtClean="0"/>
              <a:t>n </a:t>
            </a:r>
            <a:r>
              <a:rPr lang="en-US" sz="2800" dirty="0" smtClean="0"/>
              <a:t>of OpenCL codes that you have written, convert them in to CUDA codes.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16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76" y="0"/>
            <a:ext cx="9105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IMPORTANCE </a:t>
            </a:r>
            <a:r>
              <a:rPr lang="en-US" sz="2400" dirty="0"/>
              <a:t>OF MEMORY ACCESS EFFICIENCY</a:t>
            </a:r>
          </a:p>
          <a:p>
            <a:r>
              <a:rPr lang="en-US" sz="2400" dirty="0"/>
              <a:t>We can illustrate the effect of memory access efficiency </a:t>
            </a:r>
            <a:r>
              <a:rPr lang="en-US" sz="2400" u="sng" dirty="0"/>
              <a:t>by calculating </a:t>
            </a:r>
            <a:r>
              <a:rPr lang="en-US" sz="2400" u="sng" dirty="0" smtClean="0"/>
              <a:t>the expected </a:t>
            </a:r>
            <a:r>
              <a:rPr lang="en-US" sz="2400" u="sng" dirty="0"/>
              <a:t>performance level </a:t>
            </a:r>
            <a:r>
              <a:rPr lang="en-US" sz="2400" dirty="0"/>
              <a:t>of the matrix multiplication kernel code </a:t>
            </a:r>
            <a:r>
              <a:rPr lang="en-US" sz="2400" dirty="0" smtClean="0"/>
              <a:t>as shown below.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661"/>
            <a:ext cx="9144000" cy="40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76" y="0"/>
            <a:ext cx="910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IMPORTANCE </a:t>
            </a:r>
            <a:r>
              <a:rPr lang="en-US" sz="2400" dirty="0"/>
              <a:t>OF MEMORY ACCESS </a:t>
            </a:r>
            <a:r>
              <a:rPr lang="en-US" sz="2400" dirty="0" smtClean="0"/>
              <a:t>EFFICIENCY  (Contd..)</a:t>
            </a:r>
            <a:endParaRPr lang="en-US" sz="2400" dirty="0"/>
          </a:p>
          <a:p>
            <a:r>
              <a:rPr lang="en-US" sz="2400" dirty="0" smtClean="0"/>
              <a:t>The imp </a:t>
            </a:r>
            <a:r>
              <a:rPr lang="en-US" sz="2400" dirty="0"/>
              <a:t>part of </a:t>
            </a:r>
            <a:r>
              <a:rPr lang="en-US" sz="2400" dirty="0" smtClean="0"/>
              <a:t>the kernel </a:t>
            </a:r>
            <a:r>
              <a:rPr lang="en-US" sz="2400" dirty="0"/>
              <a:t>in terms of </a:t>
            </a:r>
            <a:r>
              <a:rPr lang="en-US" sz="2400" dirty="0" smtClean="0"/>
              <a:t>exec </a:t>
            </a:r>
            <a:r>
              <a:rPr lang="en-US" sz="2400" dirty="0"/>
              <a:t>time is the for </a:t>
            </a:r>
            <a:r>
              <a:rPr lang="en-US" sz="2400" dirty="0" smtClean="0"/>
              <a:t>loop, </a:t>
            </a:r>
            <a:r>
              <a:rPr lang="en-US" sz="2400" dirty="0"/>
              <a:t>that performs dot </a:t>
            </a:r>
            <a:r>
              <a:rPr lang="en-US" sz="2400" dirty="0" smtClean="0"/>
              <a:t>product calculations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every </a:t>
            </a:r>
            <a:r>
              <a:rPr lang="en-US" sz="2400" dirty="0" err="1" smtClean="0"/>
              <a:t>iter</a:t>
            </a:r>
            <a:r>
              <a:rPr lang="en-US" sz="2400" dirty="0" smtClean="0"/>
              <a:t> </a:t>
            </a:r>
            <a:r>
              <a:rPr lang="en-US" sz="2400" dirty="0"/>
              <a:t>of this loop, two global </a:t>
            </a:r>
            <a:r>
              <a:rPr lang="en-US" sz="2400" dirty="0" smtClean="0"/>
              <a:t>mem </a:t>
            </a:r>
            <a:r>
              <a:rPr lang="en-US" sz="2400" dirty="0"/>
              <a:t>accesses </a:t>
            </a:r>
            <a:r>
              <a:rPr lang="en-US" sz="2400" dirty="0" smtClean="0"/>
              <a:t>are performed - </a:t>
            </a:r>
            <a:r>
              <a:rPr lang="en-US" sz="2400" dirty="0"/>
              <a:t>one </a:t>
            </a:r>
            <a:r>
              <a:rPr lang="en-US" sz="2400" dirty="0" smtClean="0"/>
              <a:t>floating-</a:t>
            </a:r>
            <a:r>
              <a:rPr lang="en-US" sz="2400" dirty="0" err="1" smtClean="0"/>
              <a:t>pt</a:t>
            </a:r>
            <a:r>
              <a:rPr lang="en-US" sz="2400" dirty="0" smtClean="0"/>
              <a:t> multi </a:t>
            </a:r>
            <a:r>
              <a:rPr lang="en-US" sz="2400" dirty="0"/>
              <a:t>and one </a:t>
            </a:r>
            <a:r>
              <a:rPr lang="en-US" sz="2400" dirty="0" smtClean="0"/>
              <a:t>floating-</a:t>
            </a:r>
            <a:r>
              <a:rPr lang="en-US" sz="2400" dirty="0" err="1" smtClean="0"/>
              <a:t>pt</a:t>
            </a:r>
            <a:r>
              <a:rPr lang="en-US" sz="2400" dirty="0" smtClean="0"/>
              <a:t> </a:t>
            </a:r>
            <a:r>
              <a:rPr lang="en-US" sz="2400" dirty="0"/>
              <a:t>addition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Thus, the ratio of floating-point calculation to the global </a:t>
            </a:r>
            <a:r>
              <a:rPr lang="en-US" sz="2400" dirty="0" smtClean="0"/>
              <a:t>memory access </a:t>
            </a:r>
            <a:r>
              <a:rPr lang="en-US" sz="2400" dirty="0"/>
              <a:t>operation is 1 to 1, or 1.0. </a:t>
            </a:r>
            <a:endParaRPr lang="en-US" sz="2400" dirty="0" smtClean="0"/>
          </a:p>
          <a:p>
            <a:r>
              <a:rPr lang="en-US" sz="2400" dirty="0" smtClean="0"/>
              <a:t>Hence, we refer </a:t>
            </a:r>
            <a:r>
              <a:rPr lang="en-US" sz="2400" dirty="0"/>
              <a:t>to this ratio as the </a:t>
            </a:r>
            <a:r>
              <a:rPr lang="en-US" sz="2400" b="1" dirty="0" smtClean="0"/>
              <a:t>compute to </a:t>
            </a:r>
            <a:r>
              <a:rPr lang="en-US" sz="2400" b="1" dirty="0"/>
              <a:t>global memory access (CGMA) ratio</a:t>
            </a:r>
            <a:r>
              <a:rPr lang="en-US" sz="2400" dirty="0"/>
              <a:t>, defined as the number of </a:t>
            </a:r>
            <a:r>
              <a:rPr lang="en-US" sz="2400" dirty="0" smtClean="0"/>
              <a:t>floating point calculations </a:t>
            </a:r>
            <a:r>
              <a:rPr lang="en-US" sz="2400" dirty="0"/>
              <a:t>performed for each access to the global memory within </a:t>
            </a:r>
            <a:r>
              <a:rPr lang="en-US" sz="2400" dirty="0" smtClean="0"/>
              <a:t>a region </a:t>
            </a:r>
            <a:r>
              <a:rPr lang="en-US" sz="2400" dirty="0"/>
              <a:t>of a CUDA program.</a:t>
            </a:r>
          </a:p>
          <a:p>
            <a:r>
              <a:rPr lang="en-US" sz="2400" dirty="0"/>
              <a:t>The CGMA ratio </a:t>
            </a:r>
            <a:r>
              <a:rPr lang="en-US" sz="2400" dirty="0" smtClean="0"/>
              <a:t>decides the </a:t>
            </a:r>
            <a:r>
              <a:rPr lang="en-US" sz="2400" dirty="0"/>
              <a:t>performance of a </a:t>
            </a:r>
            <a:r>
              <a:rPr lang="en-US" sz="2400" dirty="0" smtClean="0"/>
              <a:t>CUDA kernel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eg</a:t>
            </a:r>
            <a:r>
              <a:rPr lang="en-US" sz="2400" dirty="0" smtClean="0"/>
              <a:t>., </a:t>
            </a:r>
            <a:r>
              <a:rPr lang="en-US" sz="2400" dirty="0"/>
              <a:t>NVIDIA G80 supports 86.4 </a:t>
            </a:r>
            <a:r>
              <a:rPr lang="en-US" sz="2400" dirty="0" smtClean="0"/>
              <a:t>GB/s </a:t>
            </a:r>
            <a:r>
              <a:rPr lang="en-US" sz="2400" dirty="0"/>
              <a:t>of global memory access </a:t>
            </a:r>
            <a:r>
              <a:rPr lang="en-US" sz="2400" dirty="0" smtClean="0"/>
              <a:t>B/W.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highest achievable </a:t>
            </a:r>
            <a:r>
              <a:rPr lang="en-US" sz="2400" dirty="0" smtClean="0"/>
              <a:t>floating-</a:t>
            </a:r>
            <a:r>
              <a:rPr lang="en-US" sz="2400" dirty="0" err="1" smtClean="0"/>
              <a:t>pt</a:t>
            </a:r>
            <a:r>
              <a:rPr lang="en-US" sz="2400" dirty="0" smtClean="0"/>
              <a:t> </a:t>
            </a:r>
            <a:r>
              <a:rPr lang="en-US" sz="2400" dirty="0"/>
              <a:t>calculation throughput is limited by the rate at which the </a:t>
            </a:r>
            <a:r>
              <a:rPr lang="en-US" sz="2400" dirty="0" smtClean="0"/>
              <a:t>data </a:t>
            </a:r>
            <a:r>
              <a:rPr lang="en-US" sz="2400" dirty="0"/>
              <a:t>can be loaded from </a:t>
            </a:r>
            <a:r>
              <a:rPr lang="en-US" sz="2400" dirty="0" smtClean="0"/>
              <a:t>global </a:t>
            </a:r>
            <a:r>
              <a:rPr lang="en-US" sz="2400" dirty="0"/>
              <a:t>memory.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24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76" y="0"/>
            <a:ext cx="9105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IMPORTANCE </a:t>
            </a:r>
            <a:r>
              <a:rPr lang="en-US" sz="2400" dirty="0"/>
              <a:t>OF MEMORY ACCESS </a:t>
            </a:r>
            <a:r>
              <a:rPr lang="en-US" sz="2400" dirty="0" smtClean="0"/>
              <a:t>EFFICIENCY  	(Contd..)</a:t>
            </a:r>
            <a:endParaRPr lang="en-US" sz="2400" dirty="0"/>
          </a:p>
          <a:p>
            <a:r>
              <a:rPr lang="en-US" sz="2400" dirty="0" smtClean="0"/>
              <a:t>With </a:t>
            </a:r>
            <a:r>
              <a:rPr lang="en-US" sz="2400" dirty="0"/>
              <a:t>4 bytes in </a:t>
            </a:r>
            <a:r>
              <a:rPr lang="en-US" sz="2400" dirty="0" smtClean="0"/>
              <a:t>a single precision floating-point data, </a:t>
            </a:r>
            <a:r>
              <a:rPr lang="en-US" sz="2400" dirty="0"/>
              <a:t>one can expect to load not more </a:t>
            </a:r>
            <a:r>
              <a:rPr lang="en-US" sz="2400" dirty="0" smtClean="0"/>
              <a:t>than 21.6 </a:t>
            </a:r>
            <a:r>
              <a:rPr lang="en-US" sz="2400" dirty="0"/>
              <a:t>(86.4/4) </a:t>
            </a:r>
            <a:r>
              <a:rPr lang="en-US" sz="2400" dirty="0" err="1"/>
              <a:t>giga</a:t>
            </a:r>
            <a:r>
              <a:rPr lang="en-US" sz="2400" dirty="0"/>
              <a:t> single-precision data per second.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a CGMA </a:t>
            </a:r>
            <a:r>
              <a:rPr lang="en-US" sz="2400" dirty="0" smtClean="0"/>
              <a:t>ratio of </a:t>
            </a:r>
            <a:r>
              <a:rPr lang="en-US" sz="2400" dirty="0"/>
              <a:t>1.0, the matrix multiplication kernel will execute at no more than </a:t>
            </a:r>
            <a:r>
              <a:rPr lang="en-US" sz="2400" dirty="0" smtClean="0"/>
              <a:t>21.6 billion </a:t>
            </a:r>
            <a:r>
              <a:rPr lang="en-US" sz="2400" dirty="0"/>
              <a:t>floating-point operations per second (gigaflops</a:t>
            </a:r>
            <a:r>
              <a:rPr lang="en-US" sz="2400" dirty="0" smtClean="0"/>
              <a:t>). </a:t>
            </a:r>
          </a:p>
          <a:p>
            <a:endParaRPr lang="en-US" sz="2400" dirty="0"/>
          </a:p>
          <a:p>
            <a:r>
              <a:rPr lang="en-US" sz="2400" dirty="0" smtClean="0"/>
              <a:t>CUDA </a:t>
            </a:r>
            <a:r>
              <a:rPr lang="en-US" sz="2400" dirty="0"/>
              <a:t>DEVICE MEMORY TYPES</a:t>
            </a:r>
          </a:p>
          <a:p>
            <a:r>
              <a:rPr lang="en-US" sz="2400" dirty="0"/>
              <a:t>CUDA </a:t>
            </a:r>
            <a:r>
              <a:rPr lang="en-US" sz="2400" dirty="0" smtClean="0"/>
              <a:t>allows many types </a:t>
            </a:r>
            <a:r>
              <a:rPr lang="en-US" sz="2400" dirty="0"/>
              <a:t>of memory </a:t>
            </a:r>
            <a:r>
              <a:rPr lang="en-US" sz="2400" dirty="0" smtClean="0"/>
              <a:t>which the programmers can use to </a:t>
            </a:r>
            <a:r>
              <a:rPr lang="en-US" sz="2400" dirty="0"/>
              <a:t>achieve high CGMA ratios and </a:t>
            </a:r>
            <a:r>
              <a:rPr lang="en-US" sz="2400" dirty="0" smtClean="0"/>
              <a:t>hence </a:t>
            </a:r>
            <a:r>
              <a:rPr lang="en-US" sz="2400" dirty="0"/>
              <a:t>high execution speeds in </a:t>
            </a:r>
            <a:r>
              <a:rPr lang="en-US" sz="2400" dirty="0" smtClean="0"/>
              <a:t>their kernels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Below Fig. shows these CUDA device memories.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72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76" y="3429000"/>
            <a:ext cx="9105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</a:t>
            </a:r>
            <a:r>
              <a:rPr lang="en-US" sz="2400" dirty="0"/>
              <a:t>(</a:t>
            </a:r>
            <a:r>
              <a:rPr lang="en-US" sz="2400" dirty="0" smtClean="0"/>
              <a:t>Contd..)</a:t>
            </a:r>
            <a:endParaRPr lang="en-US" sz="2400" dirty="0"/>
          </a:p>
          <a:p>
            <a:r>
              <a:rPr lang="en-US" sz="2400" dirty="0" smtClean="0"/>
              <a:t>Global and constant memory can </a:t>
            </a:r>
            <a:r>
              <a:rPr lang="en-US" sz="2400" dirty="0"/>
              <a:t>be written (W) and read (R) by the host by calling </a:t>
            </a:r>
            <a:r>
              <a:rPr lang="en-US" sz="2400" dirty="0" smtClean="0"/>
              <a:t>APIs.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constant memory supports short-latency</a:t>
            </a:r>
            <a:r>
              <a:rPr lang="en-US" sz="2400" dirty="0" smtClean="0"/>
              <a:t>, high-BW, </a:t>
            </a:r>
            <a:r>
              <a:rPr lang="en-US" sz="2400" dirty="0"/>
              <a:t>read-only access by the device when all threads </a:t>
            </a:r>
            <a:r>
              <a:rPr lang="en-US" sz="2400" dirty="0" smtClean="0"/>
              <a:t>sim access </a:t>
            </a:r>
            <a:r>
              <a:rPr lang="en-US" sz="2400" dirty="0"/>
              <a:t>the same location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Registers </a:t>
            </a:r>
            <a:r>
              <a:rPr lang="en-US" sz="2400" dirty="0"/>
              <a:t>and shared memory </a:t>
            </a:r>
            <a:r>
              <a:rPr lang="en-US" sz="2400" dirty="0" smtClean="0"/>
              <a:t>are </a:t>
            </a:r>
            <a:r>
              <a:rPr lang="en-US" sz="2400" dirty="0"/>
              <a:t>on-chip memories.</a:t>
            </a:r>
          </a:p>
          <a:p>
            <a:r>
              <a:rPr lang="en-US" sz="2400" dirty="0"/>
              <a:t>Variables that reside in these types of memory can be accessed at very </a:t>
            </a:r>
            <a:r>
              <a:rPr lang="en-US" sz="2400" dirty="0" smtClean="0"/>
              <a:t>high speed </a:t>
            </a:r>
            <a:r>
              <a:rPr lang="en-US" sz="2400" dirty="0"/>
              <a:t>in a highly </a:t>
            </a:r>
            <a:r>
              <a:rPr lang="en-US" sz="2400" dirty="0" err="1" smtClean="0"/>
              <a:t>Ilel</a:t>
            </a:r>
            <a:r>
              <a:rPr lang="en-US" sz="2400" dirty="0" smtClean="0"/>
              <a:t> </a:t>
            </a:r>
            <a:r>
              <a:rPr lang="en-US" sz="2400" dirty="0"/>
              <a:t>manner. 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8915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05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(Contd..)</a:t>
            </a:r>
            <a:endParaRPr lang="en-US" sz="2400" dirty="0"/>
          </a:p>
          <a:p>
            <a:r>
              <a:rPr lang="en-US" sz="2400" dirty="0" smtClean="0"/>
              <a:t>Registers </a:t>
            </a:r>
            <a:r>
              <a:rPr lang="en-US" sz="2400" dirty="0"/>
              <a:t>are allocated to </a:t>
            </a:r>
            <a:r>
              <a:rPr lang="en-US" sz="2400" dirty="0" smtClean="0"/>
              <a:t>individual threads</a:t>
            </a:r>
            <a:r>
              <a:rPr lang="en-US" sz="2400" dirty="0"/>
              <a:t>; each thread can only access its own registers.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kernel </a:t>
            </a:r>
            <a:r>
              <a:rPr lang="en-US" sz="2400" dirty="0" smtClean="0"/>
              <a:t>function typically </a:t>
            </a:r>
            <a:r>
              <a:rPr lang="en-US" sz="2400" dirty="0"/>
              <a:t>uses registers to hold frequently accessed variables that are </a:t>
            </a:r>
            <a:r>
              <a:rPr lang="en-US" sz="2400" dirty="0" smtClean="0"/>
              <a:t>private to </a:t>
            </a:r>
            <a:r>
              <a:rPr lang="en-US" sz="2400" dirty="0"/>
              <a:t>each thread. </a:t>
            </a:r>
            <a:endParaRPr lang="en-US" sz="2400" dirty="0" smtClean="0"/>
          </a:p>
          <a:p>
            <a:r>
              <a:rPr lang="en-US" sz="2400" dirty="0" smtClean="0"/>
              <a:t>Shared </a:t>
            </a:r>
            <a:r>
              <a:rPr lang="en-US" sz="2400" dirty="0"/>
              <a:t>memory is allocated to thread blocks; all threads in </a:t>
            </a:r>
            <a:r>
              <a:rPr lang="en-US" sz="2400" dirty="0" smtClean="0"/>
              <a:t>a block </a:t>
            </a:r>
            <a:r>
              <a:rPr lang="en-US" sz="2400" dirty="0"/>
              <a:t>can access variables in the shared memory </a:t>
            </a:r>
            <a:r>
              <a:rPr lang="en-US" sz="2400" dirty="0" smtClean="0"/>
              <a:t>locations. </a:t>
            </a:r>
          </a:p>
          <a:p>
            <a:r>
              <a:rPr lang="en-US" sz="2400" dirty="0" smtClean="0"/>
              <a:t>Shared </a:t>
            </a:r>
            <a:r>
              <a:rPr lang="en-US" sz="2400" dirty="0"/>
              <a:t>memory is an efficient means for threads to cooperate </a:t>
            </a:r>
            <a:r>
              <a:rPr lang="en-US" sz="2400" dirty="0" smtClean="0"/>
              <a:t>by sharing </a:t>
            </a:r>
            <a:r>
              <a:rPr lang="en-US" sz="2400" dirty="0"/>
              <a:t>their input data and the intermediate results of their work. </a:t>
            </a:r>
            <a:endParaRPr lang="en-US" sz="2400" dirty="0" smtClean="0"/>
          </a:p>
          <a:p>
            <a:r>
              <a:rPr lang="en-US" sz="2400" dirty="0" smtClean="0"/>
              <a:t>By declaring </a:t>
            </a:r>
            <a:r>
              <a:rPr lang="en-US" sz="2400" dirty="0"/>
              <a:t>a CUDA variable in one of the CUDA memory types, a </a:t>
            </a:r>
            <a:r>
              <a:rPr lang="en-US" sz="2400" dirty="0" smtClean="0"/>
              <a:t>CUDA programmer </a:t>
            </a:r>
            <a:r>
              <a:rPr lang="en-US" sz="2400" dirty="0"/>
              <a:t>dictates the visibility and access speed of the variable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25153"/>
            <a:ext cx="8382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05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(Contd..)</a:t>
            </a:r>
            <a:endParaRPr lang="en-US" sz="2400" dirty="0"/>
          </a:p>
          <a:p>
            <a:r>
              <a:rPr lang="en-US" sz="2400" dirty="0" smtClean="0"/>
              <a:t>Table presents </a:t>
            </a:r>
            <a:r>
              <a:rPr lang="en-US" sz="2400" dirty="0"/>
              <a:t>the CUDA syntax for declaring program </a:t>
            </a:r>
            <a:r>
              <a:rPr lang="en-US" sz="2400" dirty="0" smtClean="0"/>
              <a:t>variables into </a:t>
            </a:r>
            <a:r>
              <a:rPr lang="en-US" sz="2400" dirty="0"/>
              <a:t>the various types of device memory.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such declaration also </a:t>
            </a:r>
            <a:r>
              <a:rPr lang="en-US" sz="2400" dirty="0" smtClean="0"/>
              <a:t>gives CUDA </a:t>
            </a:r>
            <a:r>
              <a:rPr lang="en-US" sz="2400" dirty="0"/>
              <a:t>variable a scope and lifetime. </a:t>
            </a:r>
            <a:endParaRPr lang="en-US" sz="2400" dirty="0" smtClean="0"/>
          </a:p>
          <a:p>
            <a:r>
              <a:rPr lang="en-US" sz="2400" dirty="0" smtClean="0"/>
              <a:t>Scope </a:t>
            </a:r>
            <a:r>
              <a:rPr lang="en-US" sz="2400" dirty="0"/>
              <a:t>identifies the </a:t>
            </a:r>
            <a:r>
              <a:rPr lang="en-US" sz="2400" dirty="0" smtClean="0"/>
              <a:t>range of </a:t>
            </a:r>
            <a:r>
              <a:rPr lang="en-US" sz="2400" dirty="0"/>
              <a:t>threads that can access the variable: by a single thread only, by </a:t>
            </a:r>
            <a:r>
              <a:rPr lang="en-US" sz="2400" dirty="0" smtClean="0"/>
              <a:t>all threads </a:t>
            </a:r>
            <a:r>
              <a:rPr lang="en-US" sz="2400" dirty="0"/>
              <a:t>of a block, or by all threads </a:t>
            </a:r>
            <a:r>
              <a:rPr lang="en-US" sz="2400" dirty="0" smtClean="0"/>
              <a:t>of grid.</a:t>
            </a:r>
          </a:p>
          <a:p>
            <a:r>
              <a:rPr lang="en-US" sz="2400" dirty="0" smtClean="0"/>
              <a:t>Lifetime </a:t>
            </a:r>
            <a:r>
              <a:rPr lang="en-US" sz="2400" dirty="0"/>
              <a:t>specifies the portion of the program’s execution duration </a:t>
            </a:r>
            <a:r>
              <a:rPr lang="en-US" sz="2400" dirty="0" smtClean="0"/>
              <a:t>when the </a:t>
            </a:r>
            <a:r>
              <a:rPr lang="en-US" sz="2400" dirty="0"/>
              <a:t>variable is available for use: either within a kernel’s invocation </a:t>
            </a:r>
            <a:r>
              <a:rPr lang="en-US" sz="2400" dirty="0" smtClean="0"/>
              <a:t>or throughout </a:t>
            </a:r>
            <a:r>
              <a:rPr lang="en-US" sz="2400" dirty="0"/>
              <a:t>the entire application.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0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052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(Contd..)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scope of these arrays is, like automatic scalar variables</a:t>
            </a:r>
            <a:r>
              <a:rPr lang="en-US" sz="2400" dirty="0" smtClean="0"/>
              <a:t>, limited </a:t>
            </a:r>
            <a:r>
              <a:rPr lang="en-US" sz="2400" dirty="0"/>
              <a:t>to individual threads.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variable declaration is preceded by the keyword </a:t>
            </a:r>
            <a:r>
              <a:rPr lang="en-US" sz="2400" dirty="0" smtClean="0"/>
              <a:t>_ _</a:t>
            </a:r>
            <a:r>
              <a:rPr lang="en-US" sz="2400" dirty="0"/>
              <a:t>shared</a:t>
            </a:r>
            <a:r>
              <a:rPr lang="en-US" sz="2400" dirty="0" smtClean="0"/>
              <a:t>_ _, </a:t>
            </a:r>
            <a:r>
              <a:rPr lang="en-US" sz="2400" dirty="0"/>
              <a:t>it declares a shared variable in CUDA.</a:t>
            </a:r>
          </a:p>
          <a:p>
            <a:r>
              <a:rPr lang="en-US" sz="2400" dirty="0"/>
              <a:t>One can also add an optional </a:t>
            </a:r>
            <a:r>
              <a:rPr lang="en-US" sz="2400" dirty="0" smtClean="0"/>
              <a:t>_ _</a:t>
            </a:r>
            <a:r>
              <a:rPr lang="en-US" sz="2400" dirty="0"/>
              <a:t>device</a:t>
            </a:r>
            <a:r>
              <a:rPr lang="en-US" sz="2400" dirty="0" smtClean="0"/>
              <a:t>_ _ </a:t>
            </a:r>
            <a:r>
              <a:rPr lang="en-US" sz="2400" dirty="0"/>
              <a:t>in front of </a:t>
            </a:r>
            <a:r>
              <a:rPr lang="en-US" sz="2400" dirty="0" smtClean="0"/>
              <a:t>_ _</a:t>
            </a:r>
            <a:r>
              <a:rPr lang="en-US" sz="2400" dirty="0"/>
              <a:t>shared</a:t>
            </a:r>
            <a:r>
              <a:rPr lang="en-US" sz="2400" dirty="0" smtClean="0"/>
              <a:t>_ _ </a:t>
            </a:r>
            <a:r>
              <a:rPr lang="en-US" sz="2400" dirty="0"/>
              <a:t>in </a:t>
            </a:r>
            <a:r>
              <a:rPr lang="en-US" sz="2400" dirty="0" smtClean="0"/>
              <a:t>the declaration </a:t>
            </a:r>
            <a:r>
              <a:rPr lang="en-US" sz="2400" dirty="0"/>
              <a:t>to achieve the same effect. </a:t>
            </a:r>
            <a:endParaRPr lang="en-US" sz="2400" dirty="0" smtClean="0"/>
          </a:p>
          <a:p>
            <a:r>
              <a:rPr lang="en-US" sz="2400" dirty="0"/>
              <a:t>Such declarations </a:t>
            </a:r>
            <a:r>
              <a:rPr lang="en-US" sz="2400" dirty="0" smtClean="0"/>
              <a:t>must </a:t>
            </a:r>
            <a:r>
              <a:rPr lang="en-US" sz="2400" dirty="0"/>
              <a:t>reside within a kernel </a:t>
            </a:r>
            <a:r>
              <a:rPr lang="en-US" sz="2400" dirty="0" err="1" smtClean="0"/>
              <a:t>fn</a:t>
            </a:r>
            <a:r>
              <a:rPr lang="en-US" sz="2400" dirty="0" smtClean="0"/>
              <a:t> </a:t>
            </a:r>
            <a:r>
              <a:rPr lang="en-US" sz="2400" dirty="0"/>
              <a:t>or a device function. </a:t>
            </a:r>
            <a:endParaRPr lang="en-US" sz="2400" dirty="0" smtClean="0"/>
          </a:p>
          <a:p>
            <a:r>
              <a:rPr lang="en-US" sz="2400" dirty="0"/>
              <a:t>The scope of a shared variable is within a thread block; i.e., all threads in a block see the same version of a shared variable. </a:t>
            </a:r>
          </a:p>
          <a:p>
            <a:r>
              <a:rPr lang="en-US" sz="2400" dirty="0"/>
              <a:t>Shared variable is created for and used by each thread block during kernel execution. </a:t>
            </a:r>
          </a:p>
          <a:p>
            <a:r>
              <a:rPr lang="en-US" sz="2400" dirty="0"/>
              <a:t>The lifetime of a shared variable is within the duration of the kernel. When a kernel terminates its execution, the contents of its shared variables cease to exist. </a:t>
            </a:r>
          </a:p>
          <a:p>
            <a:r>
              <a:rPr lang="en-US" sz="2400" dirty="0"/>
              <a:t>Shared variables are an efficient means for threads within a block to collaborate with each other. </a:t>
            </a:r>
          </a:p>
          <a:p>
            <a:r>
              <a:rPr lang="en-US" sz="2400" dirty="0"/>
              <a:t>Accessing shared memory is extremely fast and highly parallel. </a:t>
            </a:r>
          </a:p>
        </p:txBody>
      </p:sp>
    </p:spTree>
    <p:extLst>
      <p:ext uri="{BB962C8B-B14F-4D97-AF65-F5344CB8AC3E}">
        <p14:creationId xmlns:p14="http://schemas.microsoft.com/office/powerpoint/2010/main" val="9720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05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(Contd..)</a:t>
            </a:r>
            <a:endParaRPr lang="en-US" sz="2400" dirty="0"/>
          </a:p>
          <a:p>
            <a:r>
              <a:rPr lang="en-US" sz="2400" dirty="0" smtClean="0"/>
              <a:t>CUDA </a:t>
            </a:r>
            <a:r>
              <a:rPr lang="en-US" sz="2400" dirty="0"/>
              <a:t>programmers often use shared memory to </a:t>
            </a:r>
            <a:r>
              <a:rPr lang="en-US" sz="2400" dirty="0" smtClean="0"/>
              <a:t>hold the </a:t>
            </a:r>
            <a:r>
              <a:rPr lang="en-US" sz="2400" dirty="0"/>
              <a:t>portion of global memory data that are heavily used in an execution</a:t>
            </a:r>
          </a:p>
          <a:p>
            <a:r>
              <a:rPr lang="en-US" sz="2400" dirty="0"/>
              <a:t>phase of the kernel. </a:t>
            </a:r>
          </a:p>
          <a:p>
            <a:r>
              <a:rPr lang="en-US" sz="2400" dirty="0" smtClean="0"/>
              <a:t>One may need to adjust the algorithms 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1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48" y="3195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execution starts with host (CPU) execution.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a kernel function </a:t>
            </a:r>
            <a:r>
              <a:rPr lang="en-US" sz="2800" dirty="0" smtClean="0"/>
              <a:t>is invoked</a:t>
            </a:r>
            <a:r>
              <a:rPr lang="en-US" sz="2800" dirty="0"/>
              <a:t>, </a:t>
            </a:r>
            <a:r>
              <a:rPr lang="en-US" sz="2800" dirty="0" smtClean="0"/>
              <a:t>the </a:t>
            </a:r>
            <a:r>
              <a:rPr lang="en-US" sz="2800" dirty="0"/>
              <a:t>execution is moved to a device (GPU), where </a:t>
            </a:r>
            <a:r>
              <a:rPr lang="en-US" sz="2800" dirty="0" smtClean="0"/>
              <a:t>a large </a:t>
            </a:r>
            <a:r>
              <a:rPr lang="en-US" sz="2800" dirty="0"/>
              <a:t>number of threads are generated to take advantage of </a:t>
            </a:r>
            <a:r>
              <a:rPr lang="en-US" sz="2800" dirty="0" smtClean="0"/>
              <a:t>rich </a:t>
            </a:r>
            <a:r>
              <a:rPr lang="en-US" sz="2800" dirty="0"/>
              <a:t>data parallelism.</a:t>
            </a:r>
          </a:p>
          <a:p>
            <a:r>
              <a:rPr lang="en-US" sz="2800" dirty="0"/>
              <a:t>All the threads that are generated by a kernel during an </a:t>
            </a:r>
            <a:r>
              <a:rPr lang="en-US" sz="2800" dirty="0" smtClean="0"/>
              <a:t>invocation are </a:t>
            </a:r>
            <a:r>
              <a:rPr lang="en-US" sz="2800" dirty="0"/>
              <a:t>collectively called a grid. </a:t>
            </a:r>
            <a:endParaRPr lang="en-US" sz="2800" dirty="0" smtClean="0"/>
          </a:p>
          <a:p>
            <a:r>
              <a:rPr lang="en-US" sz="2800" dirty="0" smtClean="0"/>
              <a:t>When all threads </a:t>
            </a:r>
            <a:r>
              <a:rPr lang="en-US" sz="2800" dirty="0"/>
              <a:t>of a kernel complete their execution, the corresponding grid terminates</a:t>
            </a:r>
            <a:r>
              <a:rPr lang="en-US" sz="2800" dirty="0" smtClean="0"/>
              <a:t>, and </a:t>
            </a:r>
            <a:r>
              <a:rPr lang="en-US" sz="2800" dirty="0"/>
              <a:t>the execution continues on the host until another kernel is invoked.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14800"/>
            <a:ext cx="6019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052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(Contd..)</a:t>
            </a: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a variable declaration is preceded by the keyword </a:t>
            </a:r>
            <a:r>
              <a:rPr lang="en-US" sz="2400" dirty="0" smtClean="0"/>
              <a:t>_ _</a:t>
            </a:r>
            <a:r>
              <a:rPr lang="en-US" sz="2400" dirty="0"/>
              <a:t>constant</a:t>
            </a:r>
            <a:r>
              <a:rPr lang="en-US" sz="2400" dirty="0" smtClean="0"/>
              <a:t>_ _, it declares </a:t>
            </a:r>
            <a:r>
              <a:rPr lang="en-US" sz="2400" dirty="0"/>
              <a:t>a constant variable in CUDA.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can also add an </a:t>
            </a:r>
            <a:r>
              <a:rPr lang="en-US" sz="2400" dirty="0" smtClean="0"/>
              <a:t>optional _ _</a:t>
            </a:r>
            <a:r>
              <a:rPr lang="en-US" sz="2400" dirty="0"/>
              <a:t>device</a:t>
            </a:r>
            <a:r>
              <a:rPr lang="en-US" sz="2400" dirty="0" smtClean="0"/>
              <a:t>_ _ </a:t>
            </a:r>
            <a:r>
              <a:rPr lang="en-US" sz="2400" dirty="0"/>
              <a:t>in front of </a:t>
            </a:r>
            <a:r>
              <a:rPr lang="en-US" sz="2400" dirty="0" smtClean="0"/>
              <a:t>_ _</a:t>
            </a:r>
            <a:r>
              <a:rPr lang="en-US" sz="2400" dirty="0"/>
              <a:t>constant</a:t>
            </a:r>
            <a:r>
              <a:rPr lang="en-US" sz="2400" dirty="0" smtClean="0"/>
              <a:t>_ _ </a:t>
            </a:r>
            <a:r>
              <a:rPr lang="en-US" sz="2400" dirty="0"/>
              <a:t>to achieve the same effect. </a:t>
            </a:r>
            <a:endParaRPr lang="en-US" sz="2400" dirty="0" smtClean="0"/>
          </a:p>
          <a:p>
            <a:r>
              <a:rPr lang="en-US" sz="2400" dirty="0" smtClean="0"/>
              <a:t>Declaration of </a:t>
            </a:r>
            <a:r>
              <a:rPr lang="en-US" sz="2400" dirty="0"/>
              <a:t>constant variables must be outside any function body.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scope of </a:t>
            </a:r>
            <a:r>
              <a:rPr lang="en-US" sz="2400" dirty="0" smtClean="0"/>
              <a:t>a constant </a:t>
            </a:r>
            <a:r>
              <a:rPr lang="en-US" sz="2400" dirty="0"/>
              <a:t>variable is all grids, meaning that all threads in all grids see </a:t>
            </a:r>
            <a:r>
              <a:rPr lang="en-US" sz="2400" dirty="0" smtClean="0"/>
              <a:t>the same </a:t>
            </a:r>
            <a:r>
              <a:rPr lang="en-US" sz="2400" dirty="0"/>
              <a:t>version of a constant variable.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lifetime of a constant variable </a:t>
            </a:r>
            <a:r>
              <a:rPr lang="en-US" sz="2400" dirty="0" smtClean="0"/>
              <a:t>is the </a:t>
            </a:r>
            <a:r>
              <a:rPr lang="en-US" sz="2400" dirty="0"/>
              <a:t>entire application execution. </a:t>
            </a:r>
            <a:endParaRPr lang="en-US" sz="2400" dirty="0" smtClean="0"/>
          </a:p>
          <a:p>
            <a:r>
              <a:rPr lang="en-US" sz="2400" dirty="0" smtClean="0"/>
              <a:t>With appropriate access </a:t>
            </a:r>
            <a:r>
              <a:rPr lang="en-US" sz="2400" dirty="0"/>
              <a:t>patterns, accessing constant memory is extremely fast and </a:t>
            </a:r>
            <a:r>
              <a:rPr lang="en-US" sz="2400" dirty="0" smtClean="0"/>
              <a:t>all the threads can access in parallel</a:t>
            </a:r>
            <a:r>
              <a:rPr lang="en-US" sz="2400" dirty="0"/>
              <a:t>.</a:t>
            </a:r>
          </a:p>
          <a:p>
            <a:r>
              <a:rPr lang="en-US" sz="2400" dirty="0"/>
              <a:t>Currently, the total size of constant variables in an application </a:t>
            </a:r>
            <a:r>
              <a:rPr lang="en-US" sz="2400" dirty="0" smtClean="0"/>
              <a:t>is limited </a:t>
            </a:r>
            <a:r>
              <a:rPr lang="en-US" sz="2400" dirty="0"/>
              <a:t>at </a:t>
            </a:r>
            <a:r>
              <a:rPr lang="en-US" sz="2400" dirty="0" smtClean="0"/>
              <a:t>64 Kbytes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99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05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CUDA </a:t>
            </a:r>
            <a:r>
              <a:rPr lang="en-US" sz="2400" dirty="0"/>
              <a:t>DEVICE MEMORY </a:t>
            </a:r>
            <a:r>
              <a:rPr lang="en-US" sz="2400" dirty="0" smtClean="0"/>
              <a:t>TYPES (Contd..)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variable whose declaration is preceded only by the </a:t>
            </a:r>
            <a:r>
              <a:rPr lang="en-US" sz="2400" dirty="0" smtClean="0"/>
              <a:t>keyword                 _ _</a:t>
            </a:r>
            <a:r>
              <a:rPr lang="en-US" sz="2400" dirty="0"/>
              <a:t>device</a:t>
            </a:r>
            <a:r>
              <a:rPr lang="en-US" sz="2400" dirty="0" smtClean="0"/>
              <a:t>_ _ </a:t>
            </a:r>
            <a:r>
              <a:rPr lang="en-US" sz="2400" dirty="0"/>
              <a:t>is a global variable and will be placed in global memory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Accesses to a global variable are slow; however, global variables are </a:t>
            </a:r>
            <a:r>
              <a:rPr lang="en-US" sz="2400" dirty="0" smtClean="0"/>
              <a:t>visible to </a:t>
            </a:r>
            <a:r>
              <a:rPr lang="en-US" sz="2400" dirty="0"/>
              <a:t>all threads of all kernels. </a:t>
            </a:r>
            <a:endParaRPr lang="en-US" sz="2400" dirty="0" smtClean="0"/>
          </a:p>
          <a:p>
            <a:r>
              <a:rPr lang="en-US" sz="2400" dirty="0" smtClean="0"/>
              <a:t>Their </a:t>
            </a:r>
            <a:r>
              <a:rPr lang="en-US" sz="2400" dirty="0"/>
              <a:t>contents also persist through the </a:t>
            </a:r>
            <a:r>
              <a:rPr lang="en-US" sz="2400" dirty="0" smtClean="0"/>
              <a:t>entire execution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Hence, </a:t>
            </a:r>
            <a:r>
              <a:rPr lang="en-US" sz="2400" dirty="0"/>
              <a:t>global variables can be used as a means for threads to </a:t>
            </a:r>
            <a:r>
              <a:rPr lang="en-US" sz="2400" dirty="0" smtClean="0"/>
              <a:t>collaborate across </a:t>
            </a:r>
            <a:r>
              <a:rPr lang="en-US" sz="2400" dirty="0"/>
              <a:t>blocks. </a:t>
            </a:r>
            <a:endParaRPr lang="en-US" sz="2400" dirty="0" smtClean="0"/>
          </a:p>
          <a:p>
            <a:r>
              <a:rPr lang="en-US" sz="2400" dirty="0" smtClean="0"/>
              <a:t>Global </a:t>
            </a:r>
            <a:r>
              <a:rPr lang="en-US" sz="2400" dirty="0"/>
              <a:t>variables are often used to pass information from one kernel </a:t>
            </a:r>
            <a:r>
              <a:rPr lang="en-US" sz="2400" dirty="0" smtClean="0"/>
              <a:t>invocation to </a:t>
            </a:r>
            <a:r>
              <a:rPr lang="en-US" sz="2400" dirty="0"/>
              <a:t>another kernel invocation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1371600"/>
            <a:ext cx="931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Convolution Kernel in CUDA for Convolution algorithm.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5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92" y="40481"/>
            <a:ext cx="9105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in OpenCL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CPU </a:t>
            </a:r>
            <a:r>
              <a:rPr lang="en-US" sz="2800" dirty="0"/>
              <a:t>is the host </a:t>
            </a:r>
            <a:r>
              <a:rPr lang="en-US" sz="2800" dirty="0" smtClean="0"/>
              <a:t>     &amp;  </a:t>
            </a:r>
            <a:r>
              <a:rPr lang="en-US" sz="2800" dirty="0"/>
              <a:t>its memory </a:t>
            </a:r>
            <a:r>
              <a:rPr lang="en-US" sz="2800" dirty="0" smtClean="0"/>
              <a:t> is the </a:t>
            </a:r>
            <a:r>
              <a:rPr lang="en-US" sz="2800" dirty="0"/>
              <a:t>host </a:t>
            </a:r>
            <a:r>
              <a:rPr lang="en-US" sz="2800" dirty="0" smtClean="0"/>
              <a:t>memory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GPU </a:t>
            </a:r>
            <a:r>
              <a:rPr lang="en-US" sz="2800" dirty="0"/>
              <a:t>is the </a:t>
            </a:r>
            <a:r>
              <a:rPr lang="en-US" sz="2800" dirty="0" smtClean="0"/>
              <a:t>device  &amp; its </a:t>
            </a:r>
            <a:r>
              <a:rPr lang="en-US" sz="2800" dirty="0"/>
              <a:t>memory </a:t>
            </a:r>
            <a:r>
              <a:rPr lang="en-US" sz="2800" dirty="0" smtClean="0"/>
              <a:t>is device </a:t>
            </a:r>
            <a:r>
              <a:rPr lang="en-US" sz="2800" dirty="0"/>
              <a:t>memory.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Serial </a:t>
            </a:r>
            <a:r>
              <a:rPr lang="en-US" sz="2800" dirty="0"/>
              <a:t>code will be run on host </a:t>
            </a:r>
            <a:r>
              <a:rPr lang="en-US" sz="2800" dirty="0" smtClean="0"/>
              <a:t>&amp; </a:t>
            </a:r>
            <a:r>
              <a:rPr lang="en-US" sz="2800" dirty="0" err="1" smtClean="0"/>
              <a:t>llel</a:t>
            </a:r>
            <a:r>
              <a:rPr lang="en-US" sz="2800" dirty="0" smtClean="0"/>
              <a:t> </a:t>
            </a:r>
            <a:r>
              <a:rPr lang="en-US" sz="2800" dirty="0"/>
              <a:t>code will </a:t>
            </a:r>
            <a:r>
              <a:rPr lang="en-US" sz="2800" dirty="0" smtClean="0"/>
              <a:t>on </a:t>
            </a:r>
            <a:r>
              <a:rPr lang="en-US" sz="2800" dirty="0"/>
              <a:t>device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1. Copy data from host memory to device memory.</a:t>
            </a:r>
          </a:p>
          <a:p>
            <a:pPr marL="457200" indent="-457200"/>
            <a:r>
              <a:rPr lang="en-US" sz="2800" dirty="0"/>
              <a:t>2. Load device program and execute, caching data on chip for performance.</a:t>
            </a:r>
          </a:p>
          <a:p>
            <a:r>
              <a:rPr lang="en-US" sz="2800" dirty="0"/>
              <a:t>3. Copy result from device memory to host memory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6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1" y="0"/>
            <a:ext cx="90677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#include "</a:t>
            </a:r>
            <a:r>
              <a:rPr lang="en-US" sz="2800" dirty="0" err="1"/>
              <a:t>cuda_runtime.h</a:t>
            </a:r>
            <a:r>
              <a:rPr lang="en-US" sz="2800" dirty="0"/>
              <a:t>"</a:t>
            </a:r>
          </a:p>
          <a:p>
            <a:r>
              <a:rPr lang="en-US" sz="2800" dirty="0"/>
              <a:t>#include "</a:t>
            </a:r>
            <a:r>
              <a:rPr lang="en-US" sz="2800" dirty="0" err="1"/>
              <a:t>device_launch_parameters.h</a:t>
            </a:r>
            <a:r>
              <a:rPr lang="en-US" sz="2800" dirty="0"/>
              <a:t>"</a:t>
            </a:r>
          </a:p>
          <a:p>
            <a:endParaRPr lang="en-US" sz="2800" dirty="0" smtClean="0"/>
          </a:p>
          <a:p>
            <a:r>
              <a:rPr lang="en-US" sz="2800" dirty="0" smtClean="0"/>
              <a:t>_ _</a:t>
            </a:r>
            <a:r>
              <a:rPr lang="en-US" sz="2800" dirty="0"/>
              <a:t>global</a:t>
            </a:r>
            <a:r>
              <a:rPr lang="en-US" sz="2800" dirty="0" smtClean="0"/>
              <a:t>_ _ </a:t>
            </a:r>
            <a:r>
              <a:rPr lang="en-US" sz="2800" dirty="0"/>
              <a:t>void add(</a:t>
            </a:r>
            <a:r>
              <a:rPr lang="en-US" sz="2800" dirty="0" err="1"/>
              <a:t>int</a:t>
            </a:r>
            <a:r>
              <a:rPr lang="en-US" sz="2800" dirty="0"/>
              <a:t> *a, </a:t>
            </a:r>
            <a:r>
              <a:rPr lang="en-US" sz="2800" dirty="0" err="1"/>
              <a:t>int</a:t>
            </a:r>
            <a:r>
              <a:rPr lang="en-US" sz="2800" dirty="0"/>
              <a:t> *b, </a:t>
            </a:r>
            <a:r>
              <a:rPr lang="en-US" sz="2800" dirty="0" err="1"/>
              <a:t>int</a:t>
            </a:r>
            <a:r>
              <a:rPr lang="en-US" sz="2800" dirty="0"/>
              <a:t> *c) </a:t>
            </a:r>
            <a:endParaRPr lang="en-US" sz="2800" dirty="0" smtClean="0"/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   *</a:t>
            </a:r>
            <a:r>
              <a:rPr lang="en-US" sz="2800" dirty="0"/>
              <a:t>c = *a + *b;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main(void) </a:t>
            </a:r>
            <a:endParaRPr lang="en-US" sz="2800" dirty="0" smtClean="0"/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a, b, c; </a:t>
            </a:r>
            <a:r>
              <a:rPr lang="en-US" sz="2800" dirty="0" smtClean="0"/>
              <a:t>              // </a:t>
            </a:r>
            <a:r>
              <a:rPr lang="en-US" sz="2800" dirty="0"/>
              <a:t>host copies of variables a, b &amp; c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*</a:t>
            </a:r>
            <a:r>
              <a:rPr lang="en-US" sz="2800" dirty="0" err="1"/>
              <a:t>d_a</a:t>
            </a:r>
            <a:r>
              <a:rPr lang="en-US" sz="2800" dirty="0"/>
              <a:t>, *</a:t>
            </a:r>
            <a:r>
              <a:rPr lang="en-US" sz="2800" dirty="0" err="1"/>
              <a:t>d_b</a:t>
            </a:r>
            <a:r>
              <a:rPr lang="en-US" sz="2800" dirty="0"/>
              <a:t>, *</a:t>
            </a:r>
            <a:r>
              <a:rPr lang="en-US" sz="2800" dirty="0" err="1"/>
              <a:t>d_c</a:t>
            </a:r>
            <a:r>
              <a:rPr lang="en-US" sz="2800" dirty="0"/>
              <a:t>; </a:t>
            </a:r>
            <a:r>
              <a:rPr lang="en-US" sz="2800" dirty="0" smtClean="0"/>
              <a:t>    // </a:t>
            </a:r>
            <a:r>
              <a:rPr lang="en-US" sz="2800" dirty="0"/>
              <a:t>device copies of variables a, b &amp; c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size = 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91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1" y="0"/>
            <a:ext cx="90677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// </a:t>
            </a:r>
            <a:r>
              <a:rPr lang="en-US" sz="2800" dirty="0"/>
              <a:t>Allocate space for device copies of a, b, c</a:t>
            </a:r>
          </a:p>
          <a:p>
            <a:r>
              <a:rPr lang="en-US" sz="2800" dirty="0" err="1"/>
              <a:t>cudaMalloc</a:t>
            </a:r>
            <a:r>
              <a:rPr lang="en-US" sz="2800" dirty="0"/>
              <a:t>((void **)&amp;</a:t>
            </a:r>
            <a:r>
              <a:rPr lang="en-US" sz="2800" dirty="0" err="1"/>
              <a:t>d_a</a:t>
            </a:r>
            <a:r>
              <a:rPr lang="en-US" sz="2800" dirty="0"/>
              <a:t>, size);</a:t>
            </a:r>
          </a:p>
          <a:p>
            <a:r>
              <a:rPr lang="en-US" sz="2800" dirty="0" err="1"/>
              <a:t>cudaMalloc</a:t>
            </a:r>
            <a:r>
              <a:rPr lang="en-US" sz="2800" dirty="0"/>
              <a:t>((void **)&amp;</a:t>
            </a:r>
            <a:r>
              <a:rPr lang="en-US" sz="2800" dirty="0" err="1"/>
              <a:t>d_b</a:t>
            </a:r>
            <a:r>
              <a:rPr lang="en-US" sz="2800" dirty="0"/>
              <a:t>, size);</a:t>
            </a:r>
          </a:p>
          <a:p>
            <a:r>
              <a:rPr lang="en-US" sz="2800" dirty="0" err="1"/>
              <a:t>cudaMalloc</a:t>
            </a:r>
            <a:r>
              <a:rPr lang="en-US" sz="2800" dirty="0"/>
              <a:t>((void **)&amp;</a:t>
            </a:r>
            <a:r>
              <a:rPr lang="en-US" sz="2800" dirty="0" err="1"/>
              <a:t>d_c</a:t>
            </a:r>
            <a:r>
              <a:rPr lang="en-US" sz="2800" dirty="0"/>
              <a:t>, size);</a:t>
            </a:r>
          </a:p>
          <a:p>
            <a:endParaRPr lang="en-US" sz="2800" dirty="0" smtClean="0"/>
          </a:p>
          <a:p>
            <a:r>
              <a:rPr lang="en-US" sz="2800" dirty="0" smtClean="0"/>
              <a:t>// </a:t>
            </a:r>
            <a:r>
              <a:rPr lang="en-US" sz="2800" dirty="0"/>
              <a:t>Setup input values</a:t>
            </a:r>
          </a:p>
          <a:p>
            <a:r>
              <a:rPr lang="en-US" sz="2800" dirty="0"/>
              <a:t>a = 3;</a:t>
            </a:r>
          </a:p>
          <a:p>
            <a:r>
              <a:rPr lang="en-US" sz="2800" dirty="0"/>
              <a:t>b = 5;</a:t>
            </a:r>
          </a:p>
          <a:p>
            <a:endParaRPr lang="en-US" sz="2800" dirty="0" smtClean="0"/>
          </a:p>
          <a:p>
            <a:r>
              <a:rPr lang="en-US" sz="2800" dirty="0" smtClean="0"/>
              <a:t>// </a:t>
            </a:r>
            <a:r>
              <a:rPr lang="en-US" sz="2800" dirty="0"/>
              <a:t>Copy inputs to device</a:t>
            </a:r>
          </a:p>
          <a:p>
            <a:r>
              <a:rPr lang="en-US" sz="2800" dirty="0" err="1"/>
              <a:t>cudaMemcpy</a:t>
            </a:r>
            <a:r>
              <a:rPr lang="en-US" sz="2800" dirty="0"/>
              <a:t>(</a:t>
            </a:r>
            <a:r>
              <a:rPr lang="en-US" sz="2800" dirty="0" err="1"/>
              <a:t>d_a</a:t>
            </a:r>
            <a:r>
              <a:rPr lang="en-US" sz="2800" dirty="0"/>
              <a:t>, &amp;a, size, </a:t>
            </a:r>
            <a:r>
              <a:rPr lang="en-US" sz="2800" dirty="0" err="1"/>
              <a:t>cudaMemcpyHostToDevice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cudaMemcpy</a:t>
            </a:r>
            <a:r>
              <a:rPr lang="en-US" sz="2800" dirty="0"/>
              <a:t>(</a:t>
            </a:r>
            <a:r>
              <a:rPr lang="en-US" sz="2800" dirty="0" err="1"/>
              <a:t>d_b</a:t>
            </a:r>
            <a:r>
              <a:rPr lang="en-US" sz="2800" dirty="0"/>
              <a:t>, &amp;b, size, </a:t>
            </a:r>
            <a:r>
              <a:rPr lang="en-US" sz="2800" dirty="0" err="1"/>
              <a:t>cudaMemcpyHostToDevice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// </a:t>
            </a:r>
            <a:r>
              <a:rPr lang="en-US" sz="2800" dirty="0"/>
              <a:t>Launch add() kernel on GPU</a:t>
            </a:r>
          </a:p>
          <a:p>
            <a:r>
              <a:rPr lang="en-US" sz="2800" dirty="0"/>
              <a:t>add&lt;&lt;&lt;1,1&gt;&gt;&gt;(</a:t>
            </a:r>
            <a:r>
              <a:rPr lang="en-US" sz="2800" dirty="0" err="1"/>
              <a:t>d_a</a:t>
            </a:r>
            <a:r>
              <a:rPr lang="en-US" sz="2800" dirty="0"/>
              <a:t>, </a:t>
            </a:r>
            <a:r>
              <a:rPr lang="en-US" sz="2800" dirty="0" err="1"/>
              <a:t>d_b</a:t>
            </a:r>
            <a:r>
              <a:rPr lang="en-US" sz="2800" dirty="0"/>
              <a:t>, </a:t>
            </a:r>
            <a:r>
              <a:rPr lang="en-US" sz="2800" dirty="0" err="1"/>
              <a:t>d_c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6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</TotalTime>
  <Words>4653</Words>
  <Application>Microsoft Office PowerPoint</Application>
  <PresentationFormat>On-screen Show (4:3)</PresentationFormat>
  <Paragraphs>519</Paragraphs>
  <Slides>62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Introduction to CUDA compiled by  Dr. N. Gopalakrishna Kini Prof., Dept of CSE MIT, Manipal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1-D grid and/or 1-D blocks</vt:lpstr>
      <vt:lpstr>Compute global 1-D thread 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Mahe</cp:lastModifiedBy>
  <cp:revision>322</cp:revision>
  <dcterms:created xsi:type="dcterms:W3CDTF">2013-11-19T14:05:42Z</dcterms:created>
  <dcterms:modified xsi:type="dcterms:W3CDTF">2019-08-31T06:27:49Z</dcterms:modified>
</cp:coreProperties>
</file>