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8" r:id="rId3"/>
    <p:sldId id="270" r:id="rId4"/>
    <p:sldId id="257" r:id="rId5"/>
    <p:sldId id="335" r:id="rId6"/>
    <p:sldId id="336" r:id="rId7"/>
    <p:sldId id="259" r:id="rId8"/>
    <p:sldId id="301" r:id="rId9"/>
    <p:sldId id="260" r:id="rId10"/>
    <p:sldId id="273" r:id="rId11"/>
    <p:sldId id="274" r:id="rId12"/>
    <p:sldId id="275" r:id="rId13"/>
    <p:sldId id="276" r:id="rId14"/>
    <p:sldId id="263" r:id="rId15"/>
    <p:sldId id="357" r:id="rId16"/>
    <p:sldId id="358" r:id="rId17"/>
    <p:sldId id="359" r:id="rId18"/>
    <p:sldId id="360" r:id="rId19"/>
    <p:sldId id="361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264" r:id="rId28"/>
    <p:sldId id="265" r:id="rId29"/>
    <p:sldId id="266" r:id="rId30"/>
    <p:sldId id="267" r:id="rId31"/>
    <p:sldId id="371" r:id="rId32"/>
    <p:sldId id="416" r:id="rId33"/>
    <p:sldId id="421" r:id="rId34"/>
    <p:sldId id="309" r:id="rId35"/>
    <p:sldId id="311" r:id="rId36"/>
    <p:sldId id="313" r:id="rId37"/>
    <p:sldId id="314" r:id="rId38"/>
    <p:sldId id="315" r:id="rId39"/>
    <p:sldId id="422" r:id="rId40"/>
    <p:sldId id="348" r:id="rId41"/>
    <p:sldId id="414" r:id="rId42"/>
    <p:sldId id="399" r:id="rId43"/>
    <p:sldId id="352" r:id="rId44"/>
    <p:sldId id="392" r:id="rId45"/>
    <p:sldId id="372" r:id="rId46"/>
    <p:sldId id="373" r:id="rId47"/>
    <p:sldId id="397" r:id="rId48"/>
    <p:sldId id="374" r:id="rId49"/>
    <p:sldId id="396" r:id="rId50"/>
    <p:sldId id="377" r:id="rId51"/>
    <p:sldId id="382" r:id="rId52"/>
    <p:sldId id="383" r:id="rId53"/>
    <p:sldId id="424" r:id="rId54"/>
    <p:sldId id="378" r:id="rId55"/>
    <p:sldId id="379" r:id="rId56"/>
    <p:sldId id="380" r:id="rId57"/>
    <p:sldId id="425" r:id="rId58"/>
    <p:sldId id="381" r:id="rId59"/>
    <p:sldId id="394" r:id="rId60"/>
    <p:sldId id="388" r:id="rId61"/>
    <p:sldId id="390" r:id="rId62"/>
    <p:sldId id="391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443" r:id="rId78"/>
    <p:sldId id="43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95" autoAdjust="0"/>
    <p:restoredTop sz="73968" autoAdjust="0"/>
  </p:normalViewPr>
  <p:slideViewPr>
    <p:cSldViewPr>
      <p:cViewPr varScale="1">
        <p:scale>
          <a:sx n="51" d="100"/>
          <a:sy n="51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9692-5706-419A-82AD-18DCF0313207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05280-400D-47C1-AE51-D74E6A51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6870-2D7F-4860-AF20-FB533EAC81E8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38AA-7CCC-4D6F-8444-BC6E563B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30320" indent="-280892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23569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572997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22424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471852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21279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370707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20135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0B24648-D8C9-4E26-B6A3-5D8D8896450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73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TW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4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30320" indent="-280892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23569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572997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22424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471852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21279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370707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20135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A06778A-3D0E-4D4B-96D3-39512477479D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228" y="686543"/>
            <a:ext cx="4547101" cy="3428022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79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8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30320" indent="-280892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23569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572997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22424" indent="-224714" defTabSz="91446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471852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21279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370707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20135" indent="-224714" defTabSz="9144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AD0F312-B2FF-452B-B67E-0594DE5EE77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14399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4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7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7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57987-D8DE-4B8C-B40C-017B276CB7D1}" type="slidenum">
              <a:rPr lang="en-US"/>
              <a:pPr/>
              <a:t>42</a:t>
            </a:fld>
            <a:endParaRPr lang="en-US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72B276-43DB-44DF-98E0-6A2F8207B794}" type="slidenum">
              <a:rPr lang="en-US" sz="1200" smtClean="0"/>
              <a:pPr eaLnBrk="1" hangingPunct="1"/>
              <a:t>49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433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9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7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3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8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1A7195-15BB-4D83-9981-C642B525B168}" type="slidenum">
              <a:rPr lang="en-US" altLang="en-US" smtClean="0"/>
              <a:pPr eaLnBrk="1" hangingPunct="1"/>
              <a:t>73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9652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4EFDCF-CC6F-4181-8B74-E0D156916DB9}" type="slidenum">
              <a:rPr lang="en-US" altLang="en-US" smtClean="0"/>
              <a:pPr eaLnBrk="1" hangingPunct="1"/>
              <a:t>75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8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0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BF6D32-B63B-4318-BC76-E0F912D45CDB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54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38AA-7CCC-4D6F-8444-BC6E563BE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DB03E-1A8B-4C20-9E86-BEFAD3B2D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38CE-57F3-4CEE-85BC-93D11848F3F5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0036-7181-461A-822F-742A59BEC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mpi.deino.net/mpi_functions/MPI_Wtime.html" TargetMode="External"/><Relationship Id="rId2" Type="http://schemas.openxmlformats.org/officeDocument/2006/relationships/hyperlink" Target="http://mpi.deino.net/mpi_functions/MPI_Ini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pi.deino.net/mpi_functions/MPI_Finalize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MPI </a:t>
            </a:r>
            <a:r>
              <a:rPr lang="en-US" b="1" dirty="0" smtClean="0"/>
              <a:t>PROGRAMMING</a:t>
            </a:r>
            <a:br>
              <a:rPr lang="en-US" b="1" dirty="0" smtClean="0"/>
            </a:br>
            <a:r>
              <a:rPr lang="en-US" sz="2800" b="1" dirty="0" smtClean="0"/>
              <a:t>compiled by </a:t>
            </a:r>
            <a:br>
              <a:rPr lang="en-US" sz="2800" b="1" dirty="0" smtClean="0"/>
            </a:br>
            <a:r>
              <a:rPr lang="en-US" sz="2800" b="1" dirty="0" smtClean="0"/>
              <a:t>Dr. N. </a:t>
            </a:r>
            <a:r>
              <a:rPr lang="en-US" sz="2800" b="1" dirty="0" err="1" smtClean="0"/>
              <a:t>Gopalakrishna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Kini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Prof., </a:t>
            </a:r>
            <a:r>
              <a:rPr lang="en-US" sz="2800" b="1" dirty="0" err="1" smtClean="0"/>
              <a:t>Dept</a:t>
            </a:r>
            <a:r>
              <a:rPr lang="en-US" sz="2800" b="1" dirty="0" smtClean="0"/>
              <a:t> of CSE</a:t>
            </a:r>
            <a:br>
              <a:rPr lang="en-US" sz="2800" b="1" dirty="0" smtClean="0"/>
            </a:br>
            <a:r>
              <a:rPr lang="en-US" sz="2800" b="1" dirty="0" smtClean="0"/>
              <a:t>MIT, </a:t>
            </a:r>
            <a:r>
              <a:rPr lang="en-US" sz="2800" b="1" dirty="0" err="1" smtClean="0"/>
              <a:t>Manipal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684213" y="1466850"/>
            <a:ext cx="8134350" cy="4071938"/>
            <a:chOff x="431" y="935"/>
            <a:chExt cx="5124" cy="2565"/>
          </a:xfrm>
        </p:grpSpPr>
        <p:sp>
          <p:nvSpPr>
            <p:cNvPr id="77828" name="AutoShape 4"/>
            <p:cNvSpPr>
              <a:spLocks noChangeArrowheads="1"/>
            </p:cNvSpPr>
            <p:nvPr/>
          </p:nvSpPr>
          <p:spPr bwMode="auto">
            <a:xfrm>
              <a:off x="431" y="935"/>
              <a:ext cx="1794" cy="624"/>
            </a:xfrm>
            <a:prstGeom prst="downArrowCallout">
              <a:avLst>
                <a:gd name="adj1" fmla="val 75229"/>
                <a:gd name="adj2" fmla="val 54319"/>
                <a:gd name="adj3" fmla="val 23088"/>
                <a:gd name="adj4" fmla="val 625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/>
                <a:t>MPI include file</a:t>
              </a:r>
            </a:p>
          </p:txBody>
        </p:sp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2381" y="1706"/>
              <a:ext cx="3174" cy="179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#include &lt;mpi.h&gt;</a:t>
              </a:r>
            </a:p>
            <a:p>
              <a:r>
                <a:rPr lang="en-US" altLang="zh-TW" b="1">
                  <a:latin typeface="Courier New" pitchFamily="49" charset="0"/>
                </a:rPr>
                <a:t>void main (int argc, char *argv[])</a:t>
              </a:r>
            </a:p>
            <a:p>
              <a:r>
                <a:rPr lang="en-US" altLang="zh-TW" b="1">
                  <a:latin typeface="Courier New" pitchFamily="49" charset="0"/>
                </a:rPr>
                <a:t>{</a:t>
              </a:r>
            </a:p>
            <a:p>
              <a:r>
                <a:rPr lang="en-US" altLang="zh-TW" b="1">
                  <a:latin typeface="Courier New" pitchFamily="49" charset="0"/>
                </a:rPr>
                <a:t>int np, rank, ierr;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MPI_Init(&amp;argc, &amp;argv); 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MPI_Comm_rank(MPI_COMM_WORLD,&amp;</a:t>
              </a:r>
              <a:r>
                <a:rPr lang="en-US" altLang="zh-TW" b="1">
                  <a:latin typeface="Courier New" pitchFamily="49" charset="0"/>
                </a:rPr>
                <a:t>rank</a:t>
              </a:r>
              <a:r>
                <a:rPr lang="en-US" altLang="zh-HK" b="1">
                  <a:latin typeface="Courier New" pitchFamily="49" charset="0"/>
                </a:rPr>
                <a:t>);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MPI_Comm_size(MPI_COMM_WORLD,&amp;</a:t>
              </a:r>
              <a:r>
                <a:rPr lang="en-US" altLang="zh-TW" b="1">
                  <a:latin typeface="Courier New" pitchFamily="49" charset="0"/>
                </a:rPr>
                <a:t>np</a:t>
              </a:r>
              <a:r>
                <a:rPr lang="en-US" altLang="zh-HK" b="1">
                  <a:latin typeface="Courier New" pitchFamily="49" charset="0"/>
                </a:rPr>
                <a:t>);</a:t>
              </a:r>
              <a:endParaRPr lang="en-US" altLang="zh-TW" b="1">
                <a:latin typeface="Courier New" pitchFamily="49" charset="0"/>
              </a:endParaRPr>
            </a:p>
            <a:p>
              <a:r>
                <a:rPr lang="en-US" altLang="zh-TW" b="1">
                  <a:latin typeface="Courier New" pitchFamily="49" charset="0"/>
                </a:rPr>
                <a:t>/*     Do Some Works         */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MPI_Finalize();</a:t>
              </a:r>
            </a:p>
            <a:p>
              <a:r>
                <a:rPr lang="en-US" altLang="zh-TW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684213" y="2474913"/>
            <a:ext cx="8134350" cy="3068637"/>
            <a:chOff x="431" y="1570"/>
            <a:chExt cx="5124" cy="1933"/>
          </a:xfrm>
        </p:grpSpPr>
        <p:sp>
          <p:nvSpPr>
            <p:cNvPr id="77839" name="AutoShape 15"/>
            <p:cNvSpPr>
              <a:spLocks noChangeArrowheads="1"/>
            </p:cNvSpPr>
            <p:nvPr/>
          </p:nvSpPr>
          <p:spPr bwMode="auto">
            <a:xfrm>
              <a:off x="431" y="1570"/>
              <a:ext cx="1794" cy="624"/>
            </a:xfrm>
            <a:prstGeom prst="downArrowCallout">
              <a:avLst>
                <a:gd name="adj1" fmla="val 75229"/>
                <a:gd name="adj2" fmla="val 54319"/>
                <a:gd name="adj3" fmla="val 23088"/>
                <a:gd name="adj4" fmla="val 6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/>
                <a:t>variable declarations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381" y="1709"/>
              <a:ext cx="3174" cy="179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latin typeface="Courier New" pitchFamily="49" charset="0"/>
                </a:rPr>
                <a:t>#include &lt;mpi.h&gt;</a:t>
              </a:r>
            </a:p>
            <a:p>
              <a:r>
                <a:rPr lang="en-US" altLang="zh-TW" b="1">
                  <a:latin typeface="Courier New" pitchFamily="49" charset="0"/>
                </a:rPr>
                <a:t>void main (</a:t>
              </a:r>
              <a:r>
                <a:rPr lang="en-US" altLang="zh-TW" b="1">
                  <a:solidFill>
                    <a:srgbClr val="FF0000"/>
                  </a:solidFill>
                  <a:latin typeface="Courier New" pitchFamily="49" charset="0"/>
                </a:rPr>
                <a:t>int argc, char *argv[]</a:t>
              </a:r>
              <a:r>
                <a:rPr lang="en-US" altLang="zh-TW" b="1">
                  <a:latin typeface="Courier New" pitchFamily="49" charset="0"/>
                </a:rPr>
                <a:t>)</a:t>
              </a:r>
            </a:p>
            <a:p>
              <a:r>
                <a:rPr lang="en-US" altLang="zh-TW" b="1">
                  <a:latin typeface="Courier New" pitchFamily="49" charset="0"/>
                </a:rPr>
                <a:t>{</a:t>
              </a:r>
            </a:p>
            <a:p>
              <a:r>
                <a:rPr lang="en-US" altLang="zh-TW" b="1">
                  <a:solidFill>
                    <a:srgbClr val="FF0000"/>
                  </a:solidFill>
                  <a:latin typeface="Courier New" pitchFamily="49" charset="0"/>
                </a:rPr>
                <a:t>int np, rank, ierr;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MPI_Init(&amp;argc, &amp;argv); 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MPI_Comm_rank(MPI_COMM_WORLD,&amp;</a:t>
              </a:r>
              <a:r>
                <a:rPr lang="en-US" altLang="zh-TW" b="1">
                  <a:latin typeface="Courier New" pitchFamily="49" charset="0"/>
                </a:rPr>
                <a:t>rank</a:t>
              </a:r>
              <a:r>
                <a:rPr lang="en-US" altLang="zh-HK" b="1">
                  <a:latin typeface="Courier New" pitchFamily="49" charset="0"/>
                </a:rPr>
                <a:t>);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MPI_Comm_size(MPI_COMM_WORLD,&amp;</a:t>
              </a:r>
              <a:r>
                <a:rPr lang="en-US" altLang="zh-TW" b="1">
                  <a:latin typeface="Courier New" pitchFamily="49" charset="0"/>
                </a:rPr>
                <a:t>np</a:t>
              </a:r>
              <a:r>
                <a:rPr lang="en-US" altLang="zh-HK" b="1">
                  <a:latin typeface="Courier New" pitchFamily="49" charset="0"/>
                </a:rPr>
                <a:t>);</a:t>
              </a:r>
              <a:endParaRPr lang="en-US" altLang="zh-TW" b="1">
                <a:latin typeface="Courier New" pitchFamily="49" charset="0"/>
              </a:endParaRPr>
            </a:p>
            <a:p>
              <a:r>
                <a:rPr lang="en-US" altLang="zh-TW" b="1">
                  <a:latin typeface="Courier New" pitchFamily="49" charset="0"/>
                </a:rPr>
                <a:t>/*     Do Some Works         */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MPI_Finalize();</a:t>
              </a:r>
            </a:p>
            <a:p>
              <a:r>
                <a:rPr lang="en-US" altLang="zh-TW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General MPI Program Structure </a:t>
            </a:r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688975" y="2695575"/>
            <a:ext cx="8131175" cy="2847975"/>
            <a:chOff x="431" y="1480"/>
            <a:chExt cx="5122" cy="1794"/>
          </a:xfrm>
        </p:grpSpPr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431" y="1986"/>
              <a:ext cx="1794" cy="624"/>
            </a:xfrm>
            <a:prstGeom prst="downArrowCallout">
              <a:avLst>
                <a:gd name="adj1" fmla="val 75229"/>
                <a:gd name="adj2" fmla="val 54319"/>
                <a:gd name="adj3" fmla="val 23088"/>
                <a:gd name="adj4" fmla="val 625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/>
                <a:t>Initialize MPI environment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2379" y="1480"/>
              <a:ext cx="3174" cy="179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latin typeface="Courier New" pitchFamily="49" charset="0"/>
                </a:rPr>
                <a:t>#include &lt;mpi.h&gt;</a:t>
              </a:r>
            </a:p>
            <a:p>
              <a:r>
                <a:rPr lang="en-US" altLang="zh-TW" b="1">
                  <a:latin typeface="Courier New" pitchFamily="49" charset="0"/>
                </a:rPr>
                <a:t>void main (int argc, char *argv[])</a:t>
              </a:r>
            </a:p>
            <a:p>
              <a:r>
                <a:rPr lang="en-US" altLang="zh-TW" b="1">
                  <a:latin typeface="Courier New" pitchFamily="49" charset="0"/>
                </a:rPr>
                <a:t>{</a:t>
              </a:r>
            </a:p>
            <a:p>
              <a:r>
                <a:rPr lang="en-US" altLang="zh-TW" b="1">
                  <a:latin typeface="Courier New" pitchFamily="49" charset="0"/>
                </a:rPr>
                <a:t>int np, rank, ierr;</a:t>
              </a:r>
            </a:p>
            <a:p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ierr = MPI_Init(&amp;argc, &amp;argv);</a:t>
              </a:r>
              <a:r>
                <a:rPr lang="en-US" altLang="zh-TW" b="1">
                  <a:latin typeface="Courier New" pitchFamily="49" charset="0"/>
                </a:rPr>
                <a:t> 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MPI_Comm_rank(MPI_COMM_WORLD,&amp;</a:t>
              </a:r>
              <a:r>
                <a:rPr lang="en-US" altLang="zh-TW" b="1">
                  <a:latin typeface="Courier New" pitchFamily="49" charset="0"/>
                </a:rPr>
                <a:t>rank</a:t>
              </a:r>
              <a:r>
                <a:rPr lang="en-US" altLang="zh-HK" b="1">
                  <a:latin typeface="Courier New" pitchFamily="49" charset="0"/>
                </a:rPr>
                <a:t>);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MPI_Comm_size(MPI_COMM_WORLD,&amp;</a:t>
              </a:r>
              <a:r>
                <a:rPr lang="en-US" altLang="zh-TW" b="1">
                  <a:latin typeface="Courier New" pitchFamily="49" charset="0"/>
                </a:rPr>
                <a:t>np</a:t>
              </a:r>
              <a:r>
                <a:rPr lang="en-US" altLang="zh-HK" b="1">
                  <a:latin typeface="Courier New" pitchFamily="49" charset="0"/>
                </a:rPr>
                <a:t>);</a:t>
              </a:r>
              <a:endParaRPr lang="en-US" altLang="zh-TW" b="1">
                <a:latin typeface="Courier New" pitchFamily="49" charset="0"/>
              </a:endParaRPr>
            </a:p>
            <a:p>
              <a:r>
                <a:rPr lang="en-US" altLang="zh-TW" b="1">
                  <a:latin typeface="Courier New" pitchFamily="49" charset="0"/>
                </a:rPr>
                <a:t>/*     Do Some Works         */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MPI_Finalize();</a:t>
              </a:r>
            </a:p>
            <a:p>
              <a:r>
                <a:rPr lang="en-US" altLang="zh-TW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684213" y="2690813"/>
            <a:ext cx="8131175" cy="2847975"/>
            <a:chOff x="431" y="1480"/>
            <a:chExt cx="5122" cy="1794"/>
          </a:xfrm>
        </p:grpSpPr>
        <p:sp>
          <p:nvSpPr>
            <p:cNvPr id="77834" name="AutoShape 10"/>
            <p:cNvSpPr>
              <a:spLocks noChangeArrowheads="1"/>
            </p:cNvSpPr>
            <p:nvPr/>
          </p:nvSpPr>
          <p:spPr bwMode="auto">
            <a:xfrm>
              <a:off x="431" y="2622"/>
              <a:ext cx="1794" cy="624"/>
            </a:xfrm>
            <a:prstGeom prst="downArrowCallout">
              <a:avLst>
                <a:gd name="adj1" fmla="val 75229"/>
                <a:gd name="adj2" fmla="val 54319"/>
                <a:gd name="adj3" fmla="val 23088"/>
                <a:gd name="adj4" fmla="val 625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/>
                <a:t>Do work and make </a:t>
              </a:r>
            </a:p>
            <a:p>
              <a:pPr algn="ctr"/>
              <a:r>
                <a:rPr lang="en-US" altLang="zh-TW" sz="1600" b="1"/>
                <a:t>message passing calls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2379" y="1480"/>
              <a:ext cx="3174" cy="179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latin typeface="Courier New" pitchFamily="49" charset="0"/>
                </a:rPr>
                <a:t>#include &lt;mpi.h&gt;</a:t>
              </a:r>
            </a:p>
            <a:p>
              <a:r>
                <a:rPr lang="en-US" altLang="zh-TW" b="1">
                  <a:latin typeface="Courier New" pitchFamily="49" charset="0"/>
                </a:rPr>
                <a:t>void main (int argc, char *argv[])</a:t>
              </a:r>
            </a:p>
            <a:p>
              <a:r>
                <a:rPr lang="en-US" altLang="zh-TW" b="1">
                  <a:latin typeface="Courier New" pitchFamily="49" charset="0"/>
                </a:rPr>
                <a:t>{</a:t>
              </a:r>
            </a:p>
            <a:p>
              <a:r>
                <a:rPr lang="en-US" altLang="zh-TW" b="1">
                  <a:latin typeface="Courier New" pitchFamily="49" charset="0"/>
                </a:rPr>
                <a:t>int np, rank, ierr;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MPI_Init(&amp;argc, &amp;argv); </a:t>
              </a:r>
            </a:p>
            <a:p>
              <a:r>
                <a:rPr lang="en-US" altLang="zh-HK" b="1">
                  <a:solidFill>
                    <a:srgbClr val="FF3300"/>
                  </a:solidFill>
                  <a:latin typeface="Courier New" pitchFamily="49" charset="0"/>
                </a:rPr>
                <a:t>MPI_Comm_rank(MPI_COMM_WORLD,&amp;</a:t>
              </a:r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rank</a:t>
              </a:r>
              <a:r>
                <a:rPr lang="en-US" altLang="zh-HK" b="1">
                  <a:solidFill>
                    <a:srgbClr val="FF3300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altLang="zh-HK" b="1">
                  <a:solidFill>
                    <a:srgbClr val="FF3300"/>
                  </a:solidFill>
                  <a:latin typeface="Courier New" pitchFamily="49" charset="0"/>
                </a:rPr>
                <a:t>MPI_Comm_size(MPI_COMM_WORLD,&amp;</a:t>
              </a:r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np</a:t>
              </a:r>
              <a:r>
                <a:rPr lang="en-US" altLang="zh-HK" b="1">
                  <a:solidFill>
                    <a:srgbClr val="FF3300"/>
                  </a:solidFill>
                  <a:latin typeface="Courier New" pitchFamily="49" charset="0"/>
                </a:rPr>
                <a:t>);</a:t>
              </a:r>
              <a:endParaRPr lang="en-US" altLang="zh-TW" b="1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/*     Do Some Works         */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MPI_Finalize();</a:t>
              </a:r>
            </a:p>
            <a:p>
              <a:r>
                <a:rPr lang="en-US" altLang="zh-TW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684213" y="2692400"/>
            <a:ext cx="8131175" cy="3527425"/>
            <a:chOff x="431" y="1480"/>
            <a:chExt cx="5122" cy="2222"/>
          </a:xfrm>
        </p:grpSpPr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431" y="3270"/>
              <a:ext cx="1794" cy="432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/>
                <a:t>Terminate MPI Environment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2379" y="1480"/>
              <a:ext cx="3174" cy="179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b="1">
                  <a:latin typeface="Courier New" pitchFamily="49" charset="0"/>
                </a:rPr>
                <a:t>#include &lt;mpi.h&gt;</a:t>
              </a:r>
            </a:p>
            <a:p>
              <a:r>
                <a:rPr lang="en-US" altLang="zh-TW" b="1">
                  <a:latin typeface="Courier New" pitchFamily="49" charset="0"/>
                </a:rPr>
                <a:t>void main (int argc, char *argv[])</a:t>
              </a:r>
            </a:p>
            <a:p>
              <a:r>
                <a:rPr lang="en-US" altLang="zh-TW" b="1">
                  <a:latin typeface="Courier New" pitchFamily="49" charset="0"/>
                </a:rPr>
                <a:t>{</a:t>
              </a:r>
            </a:p>
            <a:p>
              <a:r>
                <a:rPr lang="en-US" altLang="zh-TW" b="1">
                  <a:latin typeface="Courier New" pitchFamily="49" charset="0"/>
                </a:rPr>
                <a:t>int np, rank, ierr;</a:t>
              </a:r>
            </a:p>
            <a:p>
              <a:r>
                <a:rPr lang="en-US" altLang="zh-TW" b="1">
                  <a:latin typeface="Courier New" pitchFamily="49" charset="0"/>
                </a:rPr>
                <a:t>ierr = MPI_Init(&amp;argc, &amp;argv); 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MPI_Comm_rank(MPI_COMM_WORLD,&amp;</a:t>
              </a:r>
              <a:r>
                <a:rPr lang="en-US" altLang="zh-TW" b="1">
                  <a:latin typeface="Courier New" pitchFamily="49" charset="0"/>
                </a:rPr>
                <a:t>rank</a:t>
              </a:r>
              <a:r>
                <a:rPr lang="en-US" altLang="zh-HK" b="1">
                  <a:latin typeface="Courier New" pitchFamily="49" charset="0"/>
                </a:rPr>
                <a:t>);</a:t>
              </a:r>
            </a:p>
            <a:p>
              <a:r>
                <a:rPr lang="en-US" altLang="zh-HK" b="1">
                  <a:latin typeface="Courier New" pitchFamily="49" charset="0"/>
                </a:rPr>
                <a:t>MPI_Comm_size(MPI_COMM_WORLD,&amp;</a:t>
              </a:r>
              <a:r>
                <a:rPr lang="en-US" altLang="zh-TW" b="1">
                  <a:latin typeface="Courier New" pitchFamily="49" charset="0"/>
                </a:rPr>
                <a:t>np</a:t>
              </a:r>
              <a:r>
                <a:rPr lang="en-US" altLang="zh-HK" b="1">
                  <a:latin typeface="Courier New" pitchFamily="49" charset="0"/>
                </a:rPr>
                <a:t>);</a:t>
              </a:r>
              <a:endParaRPr lang="en-US" altLang="zh-TW" b="1">
                <a:latin typeface="Courier New" pitchFamily="49" charset="0"/>
              </a:endParaRPr>
            </a:p>
            <a:p>
              <a:r>
                <a:rPr lang="en-US" altLang="zh-TW" b="1">
                  <a:latin typeface="Courier New" pitchFamily="49" charset="0"/>
                </a:rPr>
                <a:t>/*     Do Some Works         */</a:t>
              </a:r>
            </a:p>
            <a:p>
              <a:r>
                <a:rPr lang="en-US" altLang="zh-TW" b="1">
                  <a:solidFill>
                    <a:srgbClr val="FF3300"/>
                  </a:solidFill>
                  <a:latin typeface="Courier New" pitchFamily="49" charset="0"/>
                </a:rPr>
                <a:t>ierr = MPI_Finalize();</a:t>
              </a:r>
            </a:p>
            <a:p>
              <a:r>
                <a:rPr lang="en-US" altLang="zh-TW" b="1"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3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MPI Naming Conventions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 names of all MPI entities (routines, constants, types, etc.) begin with </a:t>
            </a:r>
            <a:r>
              <a:rPr lang="en-US" altLang="zh-TW" sz="2800" b="1" dirty="0"/>
              <a:t>MPI_</a:t>
            </a:r>
            <a:r>
              <a:rPr lang="en-US" altLang="zh-TW" sz="2800" dirty="0"/>
              <a:t> to avoid conflicts.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C function names</a:t>
            </a:r>
            <a:r>
              <a:rPr lang="en-US" altLang="zh-TW" sz="2800" dirty="0"/>
              <a:t> have a mixed case: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	</a:t>
            </a:r>
            <a:r>
              <a:rPr lang="en-US" altLang="zh-TW" sz="2800" dirty="0" err="1">
                <a:solidFill>
                  <a:schemeClr val="accent1"/>
                </a:solidFill>
              </a:rPr>
              <a:t>MPI_Xxxxx</a:t>
            </a:r>
            <a:r>
              <a:rPr lang="en-US" altLang="zh-TW" sz="2800" dirty="0">
                <a:solidFill>
                  <a:schemeClr val="accent1"/>
                </a:solidFill>
              </a:rPr>
              <a:t>(parameter, ...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	</a:t>
            </a:r>
            <a:r>
              <a:rPr lang="en-US" altLang="zh-TW" sz="2800" b="1" dirty="0"/>
              <a:t>Example: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accent1"/>
                </a:solidFill>
              </a:rPr>
              <a:t>MPI_Init</a:t>
            </a:r>
            <a:r>
              <a:rPr lang="en-US" altLang="zh-TW" sz="2800" dirty="0">
                <a:solidFill>
                  <a:schemeClr val="accent1"/>
                </a:solidFill>
              </a:rPr>
              <a:t>(&amp;</a:t>
            </a:r>
            <a:r>
              <a:rPr lang="en-US" altLang="zh-TW" sz="2800" dirty="0" err="1">
                <a:solidFill>
                  <a:schemeClr val="accent1"/>
                </a:solidFill>
              </a:rPr>
              <a:t>argc</a:t>
            </a:r>
            <a:r>
              <a:rPr lang="en-US" altLang="zh-TW" sz="2800" dirty="0">
                <a:solidFill>
                  <a:schemeClr val="accent1"/>
                </a:solidFill>
              </a:rPr>
              <a:t>, &amp;</a:t>
            </a:r>
            <a:r>
              <a:rPr lang="en-US" altLang="zh-TW" sz="2800" dirty="0" err="1">
                <a:solidFill>
                  <a:schemeClr val="accent1"/>
                </a:solidFill>
              </a:rPr>
              <a:t>argv</a:t>
            </a:r>
            <a:r>
              <a:rPr lang="en-US" altLang="zh-TW" sz="2800" dirty="0">
                <a:solidFill>
                  <a:schemeClr val="accent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 names of </a:t>
            </a:r>
            <a:r>
              <a:rPr lang="en-US" altLang="zh-TW" sz="2800" b="1" dirty="0"/>
              <a:t>MPI constants</a:t>
            </a:r>
            <a:r>
              <a:rPr lang="en-US" altLang="zh-TW" sz="2800" dirty="0"/>
              <a:t> are all upper case in both C and Fortran, for example,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	MPI_COMM_WORLD, MPI_REAL, ...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In C, specially defined types correspond to many MPI entities. </a:t>
            </a:r>
            <a:r>
              <a:rPr lang="en-US" altLang="zh-TW" sz="2800" dirty="0" smtClean="0"/>
              <a:t>Type </a:t>
            </a:r>
            <a:r>
              <a:rPr lang="en-US" altLang="zh-TW" sz="2800" dirty="0"/>
              <a:t>names follow the C function naming convention above; for example,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 err="1" smtClean="0">
                <a:solidFill>
                  <a:schemeClr val="accent1"/>
                </a:solidFill>
              </a:rPr>
              <a:t>MPI_Comm</a:t>
            </a:r>
            <a:r>
              <a:rPr lang="en-US" altLang="zh-TW" sz="2800" dirty="0" smtClean="0"/>
              <a:t> </a:t>
            </a:r>
            <a:endParaRPr lang="en-US" altLang="zh-TW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 smtClean="0"/>
              <a:t>    is </a:t>
            </a:r>
            <a:r>
              <a:rPr lang="en-US" altLang="zh-TW" sz="2800" dirty="0"/>
              <a:t>the type corresponding to an MPI "communicator".</a:t>
            </a:r>
          </a:p>
        </p:txBody>
      </p:sp>
    </p:spTree>
    <p:extLst>
      <p:ext uri="{BB962C8B-B14F-4D97-AF65-F5344CB8AC3E}">
        <p14:creationId xmlns:p14="http://schemas.microsoft.com/office/powerpoint/2010/main" val="41443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MPI Routines and Return Values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MPI routines are implemented as </a:t>
            </a:r>
            <a:r>
              <a:rPr lang="en-US" altLang="zh-TW" b="1" dirty="0"/>
              <a:t>functions</a:t>
            </a:r>
            <a:r>
              <a:rPr lang="en-US" altLang="zh-TW" dirty="0"/>
              <a:t> in C. In either case generally an error code is returned, enabling you to test for the successful operation of the routine.</a:t>
            </a:r>
          </a:p>
          <a:p>
            <a:r>
              <a:rPr lang="en-US" altLang="zh-TW" dirty="0"/>
              <a:t>In C, MPI functions return an </a:t>
            </a:r>
            <a:r>
              <a:rPr lang="en-US" altLang="zh-TW" dirty="0" err="1"/>
              <a:t>int</a:t>
            </a:r>
            <a:r>
              <a:rPr lang="en-US" altLang="zh-TW" dirty="0"/>
              <a:t>, which indicates the exit status of the call.</a:t>
            </a:r>
          </a:p>
          <a:p>
            <a:pPr lvl="2">
              <a:buFontTx/>
              <a:buNone/>
            </a:pPr>
            <a:r>
              <a:rPr lang="de-DE" altLang="zh-TW" dirty="0">
                <a:solidFill>
                  <a:schemeClr val="accent1"/>
                </a:solidFill>
              </a:rPr>
              <a:t>int ierr;</a:t>
            </a:r>
          </a:p>
          <a:p>
            <a:pPr lvl="2">
              <a:buFontTx/>
              <a:buNone/>
            </a:pPr>
            <a:r>
              <a:rPr lang="de-DE" altLang="zh-TW" dirty="0">
                <a:solidFill>
                  <a:schemeClr val="accent1"/>
                </a:solidFill>
              </a:rPr>
              <a:t>...</a:t>
            </a:r>
          </a:p>
          <a:p>
            <a:pPr lvl="2">
              <a:buFontTx/>
              <a:buNone/>
            </a:pPr>
            <a:r>
              <a:rPr lang="de-DE" altLang="zh-TW" dirty="0">
                <a:solidFill>
                  <a:schemeClr val="accent1"/>
                </a:solidFill>
              </a:rPr>
              <a:t>ierr = MPI_Init(&amp;argc, &amp;argv);</a:t>
            </a:r>
          </a:p>
          <a:p>
            <a:pPr lvl="2">
              <a:buFontTx/>
              <a:buNone/>
            </a:pPr>
            <a:r>
              <a:rPr lang="de-DE" altLang="zh-TW" dirty="0">
                <a:solidFill>
                  <a:schemeClr val="accent1"/>
                </a:solidFill>
              </a:rPr>
              <a:t>...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2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MPI Routines and Return Values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error code returned is MPI_SUCCESS if the routine ran successfully (that is, the integer returned is equal to the pre-defined integer constant MPI_SUCCESS). Thus, you can test for successful operation with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dirty="0"/>
              <a:t>an error occurred, then the integer returned has an implementation-dependent value indicating the specific error.</a:t>
            </a:r>
          </a:p>
        </p:txBody>
      </p:sp>
    </p:spTree>
    <p:extLst>
      <p:ext uri="{BB962C8B-B14F-4D97-AF65-F5344CB8AC3E}">
        <p14:creationId xmlns:p14="http://schemas.microsoft.com/office/powerpoint/2010/main" val="19434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6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 </a:t>
            </a:r>
          </a:p>
          <a:p>
            <a:r>
              <a:rPr lang="en-US" sz="3600" dirty="0" err="1"/>
              <a:t>int</a:t>
            </a:r>
            <a:r>
              <a:rPr lang="en-US" sz="3600" dirty="0"/>
              <a:t> rank;</a:t>
            </a:r>
          </a:p>
          <a:p>
            <a:r>
              <a:rPr lang="en-US" sz="3600" dirty="0" err="1"/>
              <a:t>MPI_Init</a:t>
            </a:r>
            <a:r>
              <a:rPr lang="en-US" sz="3600" dirty="0"/>
              <a:t>((void </a:t>
            </a:r>
            <a:r>
              <a:rPr lang="en-US" sz="3600" dirty="0" smtClean="0"/>
              <a:t>*), </a:t>
            </a:r>
            <a:r>
              <a:rPr lang="en-US" sz="3600" dirty="0"/>
              <a:t>(void </a:t>
            </a:r>
            <a:r>
              <a:rPr lang="en-US" sz="3600" dirty="0" smtClean="0"/>
              <a:t>*));</a:t>
            </a:r>
            <a:endParaRPr lang="en-US" sz="3600" dirty="0"/>
          </a:p>
          <a:p>
            <a:r>
              <a:rPr lang="en-US" sz="3600" dirty="0" err="1"/>
              <a:t>MPI_Comm_rank</a:t>
            </a:r>
            <a:r>
              <a:rPr lang="en-US" sz="3600" dirty="0"/>
              <a:t>(MPI_COMM_WORLD, &amp;rank);</a:t>
            </a:r>
          </a:p>
          <a:p>
            <a:r>
              <a:rPr lang="en-US" sz="3600" dirty="0"/>
              <a:t>if (rank == 0)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printf</a:t>
            </a:r>
            <a:r>
              <a:rPr lang="en-US" sz="3600" dirty="0"/>
              <a:t>("Starting program\n");</a:t>
            </a:r>
          </a:p>
          <a:p>
            <a:r>
              <a:rPr lang="en-US" sz="3600" dirty="0" err="1"/>
              <a:t>MPI_Finalize</a:t>
            </a:r>
            <a:r>
              <a:rPr lang="en-US" sz="3600" dirty="0" smtClean="0"/>
              <a:t>();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Special MPI </a:t>
            </a:r>
            <a:r>
              <a:rPr lang="en-US" altLang="zh-TW" dirty="0" err="1"/>
              <a:t>Datatypes</a:t>
            </a:r>
            <a:r>
              <a:rPr lang="en-US" altLang="zh-TW" dirty="0"/>
              <a:t> (C)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In C, MPI provides several special </a:t>
            </a:r>
            <a:r>
              <a:rPr lang="en-US" altLang="zh-TW" sz="2800" dirty="0" err="1"/>
              <a:t>datatypes</a:t>
            </a:r>
            <a:r>
              <a:rPr lang="en-US" altLang="zh-TW" sz="2800" dirty="0"/>
              <a:t> (structures). Examples include</a:t>
            </a:r>
          </a:p>
          <a:p>
            <a:pPr lvl="1"/>
            <a:r>
              <a:rPr lang="en-US" altLang="zh-TW" dirty="0" err="1">
                <a:solidFill>
                  <a:schemeClr val="accent1"/>
                </a:solidFill>
              </a:rPr>
              <a:t>MPI_Comm</a:t>
            </a:r>
            <a:r>
              <a:rPr lang="en-US" altLang="zh-TW" dirty="0">
                <a:solidFill>
                  <a:schemeClr val="accent1"/>
                </a:solidFill>
              </a:rPr>
              <a:t> - a communicator</a:t>
            </a:r>
          </a:p>
          <a:p>
            <a:pPr lvl="1"/>
            <a:r>
              <a:rPr lang="en-US" altLang="zh-TW" dirty="0" err="1">
                <a:solidFill>
                  <a:schemeClr val="accent1"/>
                </a:solidFill>
              </a:rPr>
              <a:t>MPI_Status</a:t>
            </a:r>
            <a:r>
              <a:rPr lang="en-US" altLang="zh-TW" dirty="0">
                <a:solidFill>
                  <a:schemeClr val="accent1"/>
                </a:solidFill>
              </a:rPr>
              <a:t> - a structure containing several pieces of status information for MPI calls</a:t>
            </a:r>
          </a:p>
          <a:p>
            <a:pPr lvl="1"/>
            <a:r>
              <a:rPr lang="en-US" altLang="zh-TW" dirty="0" err="1">
                <a:solidFill>
                  <a:schemeClr val="accent1"/>
                </a:solidFill>
              </a:rPr>
              <a:t>MPI_Datatype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sz="2800" dirty="0"/>
              <a:t>These are used in variable declarations, for example,</a:t>
            </a:r>
          </a:p>
          <a:p>
            <a:pPr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 err="1">
                <a:solidFill>
                  <a:schemeClr val="accent1"/>
                </a:solidFill>
              </a:rPr>
              <a:t>MPI_Comm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 err="1">
                <a:solidFill>
                  <a:schemeClr val="accent1"/>
                </a:solidFill>
              </a:rPr>
              <a:t>some_comm</a:t>
            </a:r>
            <a:r>
              <a:rPr lang="en-US" altLang="zh-TW" sz="28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2800" dirty="0" smtClean="0"/>
              <a:t> declares </a:t>
            </a:r>
            <a:r>
              <a:rPr lang="en-US" altLang="zh-TW" sz="2800" dirty="0"/>
              <a:t>a variable called </a:t>
            </a:r>
            <a:r>
              <a:rPr lang="en-US" altLang="zh-TW" sz="2800" dirty="0" err="1"/>
              <a:t>some_comm</a:t>
            </a:r>
            <a:r>
              <a:rPr lang="en-US" altLang="zh-TW" sz="2800" dirty="0"/>
              <a:t>, which is of type </a:t>
            </a:r>
            <a:r>
              <a:rPr lang="en-US" altLang="zh-TW" sz="2800" dirty="0" err="1"/>
              <a:t>MPI_Comm</a:t>
            </a:r>
            <a:r>
              <a:rPr lang="en-US" altLang="zh-TW" sz="2800" dirty="0"/>
              <a:t> (i.e. a communicator).</a:t>
            </a:r>
          </a:p>
        </p:txBody>
      </p:sp>
    </p:spTree>
    <p:extLst>
      <p:ext uri="{BB962C8B-B14F-4D97-AF65-F5344CB8AC3E}">
        <p14:creationId xmlns:p14="http://schemas.microsoft.com/office/powerpoint/2010/main" val="288836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Include files</a:t>
            </a:r>
            <a:endParaRPr lang="en-US" dirty="0" smtClean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MPI include file</a:t>
            </a:r>
          </a:p>
          <a:p>
            <a:pPr lvl="1"/>
            <a:r>
              <a:rPr lang="en-US" dirty="0" smtClean="0"/>
              <a:t>C: </a:t>
            </a:r>
            <a:r>
              <a:rPr lang="en-US" dirty="0" err="1" smtClean="0"/>
              <a:t>mpi.h</a:t>
            </a: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0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Initializing MPI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first MPI routine called in any MPI program must be the initialization routine </a:t>
            </a:r>
            <a:r>
              <a:rPr lang="en-US" altLang="zh-TW" dirty="0" err="1" smtClean="0"/>
              <a:t>MPI_Init</a:t>
            </a:r>
            <a:r>
              <a:rPr lang="en-US" altLang="zh-TW" dirty="0" smtClean="0"/>
              <a:t>. </a:t>
            </a:r>
            <a:r>
              <a:rPr lang="en-US" altLang="zh-TW" dirty="0"/>
              <a:t>This routine establishes the MPI environment, returning an error code if there is a problem.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Note </a:t>
            </a:r>
            <a:r>
              <a:rPr lang="en-US" altLang="zh-TW" dirty="0"/>
              <a:t>that the arguments to </a:t>
            </a:r>
            <a:r>
              <a:rPr lang="en-US" altLang="zh-TW" dirty="0" err="1"/>
              <a:t>MPI_Init</a:t>
            </a:r>
            <a:r>
              <a:rPr lang="en-US" altLang="zh-TW" dirty="0"/>
              <a:t> are the addresses of </a:t>
            </a:r>
            <a:r>
              <a:rPr lang="en-US" altLang="zh-TW" dirty="0" err="1"/>
              <a:t>argc</a:t>
            </a:r>
            <a:r>
              <a:rPr lang="en-US" altLang="zh-TW" dirty="0"/>
              <a:t> and </a:t>
            </a:r>
            <a:r>
              <a:rPr lang="en-US" altLang="zh-TW" dirty="0" err="1" smtClean="0"/>
              <a:t>argv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5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Communicators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2269361"/>
            <a:ext cx="8893175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communicator name</a:t>
            </a:r>
            <a:r>
              <a:rPr lang="en-US" altLang="zh-TW" dirty="0"/>
              <a:t> is required as an </a:t>
            </a:r>
            <a:r>
              <a:rPr lang="en-US" altLang="zh-TW" dirty="0" smtClean="0"/>
              <a:t>argument.</a:t>
            </a:r>
            <a:endParaRPr lang="en-US" altLang="zh-TW" dirty="0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23850" y="838200"/>
            <a:ext cx="8516938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270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06413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900" dirty="0">
                <a:solidFill>
                  <a:srgbClr val="003399"/>
                </a:solidFill>
              </a:rPr>
              <a:t>A </a:t>
            </a:r>
            <a:r>
              <a:rPr lang="en-US" altLang="zh-TW" sz="2900" b="1" dirty="0">
                <a:solidFill>
                  <a:srgbClr val="003399"/>
                </a:solidFill>
              </a:rPr>
              <a:t>communicator</a:t>
            </a:r>
            <a:r>
              <a:rPr lang="en-US" altLang="zh-TW" sz="2900" dirty="0">
                <a:solidFill>
                  <a:srgbClr val="003399"/>
                </a:solidFill>
              </a:rPr>
              <a:t> is a handle representing a group of processors that can communicate with one another</a:t>
            </a:r>
            <a:r>
              <a:rPr lang="en-US" altLang="zh-TW" sz="2900" dirty="0" smtClean="0">
                <a:solidFill>
                  <a:srgbClr val="003399"/>
                </a:solidFill>
              </a:rPr>
              <a:t>.</a:t>
            </a:r>
            <a:endParaRPr lang="en-US" altLang="zh-TW" sz="29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Communicators</a:t>
            </a:r>
            <a:endParaRPr lang="en-US" altLang="zh-TW" b="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There can be many communicators, and a given processor can be a member of a number of different communicators.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30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87" y="76200"/>
            <a:ext cx="89386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 is MPI?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Processes coordinate and communicate </a:t>
            </a:r>
            <a:r>
              <a:rPr lang="en-US" sz="3200" dirty="0" smtClean="0"/>
              <a:t>via </a:t>
            </a:r>
            <a:r>
              <a:rPr lang="en-US" sz="3200" dirty="0"/>
              <a:t>calls to message passing library </a:t>
            </a:r>
            <a:r>
              <a:rPr lang="en-US" sz="3200" dirty="0" smtClean="0"/>
              <a:t>routines.</a:t>
            </a:r>
            <a:endParaRPr lang="en-US" sz="32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Programmers “parallelize” algorithm and add message </a:t>
            </a:r>
            <a:r>
              <a:rPr lang="en-US" sz="3200" dirty="0" smtClean="0"/>
              <a:t>calls.</a:t>
            </a:r>
            <a:endParaRPr lang="en-US" sz="32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/>
              <a:t>MPI </a:t>
            </a:r>
            <a:r>
              <a:rPr lang="en-US" sz="3200" dirty="0"/>
              <a:t>addresses primarily the message-passing </a:t>
            </a:r>
            <a:r>
              <a:rPr lang="en-US" sz="3200" dirty="0" smtClean="0"/>
              <a:t>parallel programming model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3200" dirty="0"/>
              <a:t>Getting Communicator Information: Rank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624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A processor can determine its rank in a communicator with a call to </a:t>
            </a:r>
            <a:r>
              <a:rPr lang="en-US" altLang="zh-TW" sz="2800" dirty="0" err="1" smtClean="0"/>
              <a:t>MPI_Comm_rank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argument </a:t>
            </a:r>
            <a:r>
              <a:rPr lang="en-US" altLang="zh-TW" sz="2400" dirty="0" err="1"/>
              <a:t>comm</a:t>
            </a:r>
            <a:r>
              <a:rPr lang="en-US" altLang="zh-TW" sz="2400" dirty="0"/>
              <a:t> is a variable of type </a:t>
            </a:r>
            <a:r>
              <a:rPr lang="en-US" altLang="zh-TW" sz="2400" dirty="0" err="1"/>
              <a:t>MPI_Comm</a:t>
            </a:r>
            <a:r>
              <a:rPr lang="en-US" altLang="zh-TW" sz="2400" dirty="0"/>
              <a:t>, a communicator. 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Note </a:t>
            </a:r>
            <a:r>
              <a:rPr lang="en-US" altLang="zh-TW" sz="2400" dirty="0"/>
              <a:t>that the second argument is the address of the integer variable rank.</a:t>
            </a:r>
          </a:p>
        </p:txBody>
      </p:sp>
    </p:spTree>
    <p:extLst>
      <p:ext uri="{BB962C8B-B14F-4D97-AF65-F5344CB8AC3E}">
        <p14:creationId xmlns:p14="http://schemas.microsoft.com/office/powerpoint/2010/main" val="26077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3200" dirty="0"/>
              <a:t>Getting Communicator Information: Size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838200"/>
            <a:ext cx="8648700" cy="5148262"/>
          </a:xfrm>
        </p:spPr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Communicator can </a:t>
            </a:r>
            <a:r>
              <a:rPr lang="en-US" altLang="zh-TW" dirty="0"/>
              <a:t>also determine the size, or number of processors, of any communicator to which it belongs with a call to </a:t>
            </a:r>
            <a:r>
              <a:rPr lang="en-US" altLang="zh-TW" dirty="0" err="1" smtClean="0"/>
              <a:t>MPI_Comm_size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argument </a:t>
            </a:r>
            <a:r>
              <a:rPr lang="en-US" altLang="zh-TW" dirty="0" err="1"/>
              <a:t>comm</a:t>
            </a:r>
            <a:r>
              <a:rPr lang="en-US" altLang="zh-TW" dirty="0"/>
              <a:t> is of type </a:t>
            </a:r>
            <a:r>
              <a:rPr lang="en-US" altLang="zh-TW" dirty="0" err="1"/>
              <a:t>MPI_Comm</a:t>
            </a:r>
            <a:r>
              <a:rPr lang="en-US" altLang="zh-TW" dirty="0"/>
              <a:t>, a communicator.</a:t>
            </a:r>
          </a:p>
          <a:p>
            <a:pPr lvl="1"/>
            <a:r>
              <a:rPr lang="en-US" altLang="zh-TW" dirty="0"/>
              <a:t>Note that the second argument is the address of the integer variable size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67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Terminating MPI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altLang="zh-TW" sz="2800" dirty="0"/>
              <a:t>The last MPI routine called should be </a:t>
            </a:r>
            <a:r>
              <a:rPr lang="en-US" altLang="zh-TW" sz="2800" dirty="0" err="1" smtClean="0"/>
              <a:t>MPI_Finalize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which</a:t>
            </a:r>
          </a:p>
          <a:p>
            <a:pPr lvl="1"/>
            <a:r>
              <a:rPr lang="en-US" altLang="zh-TW" sz="2600" dirty="0"/>
              <a:t>cleans up all MPI data structures, cancels operations that never completed, etc.</a:t>
            </a:r>
          </a:p>
          <a:p>
            <a:pPr lvl="1"/>
            <a:r>
              <a:rPr lang="en-US" altLang="zh-TW" sz="2600" dirty="0"/>
              <a:t>must be called by all processes; if any one process does not reach this statement, the program will appear to hang.</a:t>
            </a:r>
          </a:p>
          <a:p>
            <a:r>
              <a:rPr lang="en-US" altLang="zh-TW" sz="2800" dirty="0"/>
              <a:t>Once </a:t>
            </a:r>
            <a:r>
              <a:rPr lang="en-US" altLang="zh-TW" sz="2800" dirty="0" err="1" smtClean="0"/>
              <a:t>MPI_Finalize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has been called, no other MPI routines (including </a:t>
            </a:r>
            <a:r>
              <a:rPr lang="en-US" altLang="zh-TW" sz="2800" dirty="0" err="1" smtClean="0"/>
              <a:t>MPI_Init</a:t>
            </a:r>
            <a:r>
              <a:rPr lang="en-US" altLang="zh-TW" sz="2800" dirty="0" smtClean="0"/>
              <a:t>) </a:t>
            </a:r>
            <a:r>
              <a:rPr lang="en-US" altLang="zh-TW" sz="2800" dirty="0"/>
              <a:t>may be called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299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Sample Program: Hello World!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altLang="zh-TW" dirty="0"/>
              <a:t>In this </a:t>
            </a:r>
            <a:r>
              <a:rPr lang="en-US" altLang="zh-TW" dirty="0" smtClean="0"/>
              <a:t> "</a:t>
            </a:r>
            <a:r>
              <a:rPr lang="en-US" altLang="zh-TW" dirty="0"/>
              <a:t>Hello World" program, each processor prints its rank as well as the total number of processors in the communicator MPI_COMM_WORLD.</a:t>
            </a:r>
          </a:p>
          <a:p>
            <a:r>
              <a:rPr lang="en-US" altLang="zh-TW" dirty="0"/>
              <a:t>Notes:</a:t>
            </a:r>
          </a:p>
          <a:p>
            <a:pPr lvl="1"/>
            <a:r>
              <a:rPr lang="en-US" altLang="zh-TW" dirty="0"/>
              <a:t>Makes use of the pre-defined communicator MPI_COMM_WORLD.</a:t>
            </a:r>
          </a:p>
          <a:p>
            <a:pPr lvl="1"/>
            <a:r>
              <a:rPr lang="en-US" altLang="zh-TW" dirty="0"/>
              <a:t>Not testing for error status of routines!</a:t>
            </a:r>
          </a:p>
        </p:txBody>
      </p:sp>
    </p:spTree>
    <p:extLst>
      <p:ext uri="{BB962C8B-B14F-4D97-AF65-F5344CB8AC3E}">
        <p14:creationId xmlns:p14="http://schemas.microsoft.com/office/powerpoint/2010/main" val="8038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zh-TW" dirty="0"/>
              <a:t>Sample Program: Hello World!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53425" cy="5867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#include &lt;</a:t>
            </a:r>
            <a:r>
              <a:rPr lang="en-US" altLang="zh-TW" sz="2200" b="1" dirty="0" err="1">
                <a:latin typeface="Courier New" pitchFamily="49" charset="0"/>
              </a:rPr>
              <a:t>stdio.h</a:t>
            </a:r>
            <a:r>
              <a:rPr lang="en-US" altLang="zh-TW" sz="22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#include &lt;</a:t>
            </a:r>
            <a:r>
              <a:rPr lang="en-US" altLang="zh-TW" sz="2200" b="1" dirty="0" err="1">
                <a:latin typeface="Courier New" pitchFamily="49" charset="0"/>
              </a:rPr>
              <a:t>mpi.h</a:t>
            </a:r>
            <a:r>
              <a:rPr lang="en-US" altLang="zh-TW" sz="22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void main (</a:t>
            </a:r>
            <a:r>
              <a:rPr lang="en-US" altLang="zh-TW" sz="2200" b="1" dirty="0" err="1">
                <a:latin typeface="Courier New" pitchFamily="49" charset="0"/>
              </a:rPr>
              <a:t>int</a:t>
            </a:r>
            <a:r>
              <a:rPr lang="en-US" altLang="zh-TW" sz="2200" b="1" dirty="0">
                <a:latin typeface="Courier New" pitchFamily="49" charset="0"/>
              </a:rPr>
              <a:t> </a:t>
            </a:r>
            <a:r>
              <a:rPr lang="en-US" altLang="zh-TW" sz="2200" b="1" dirty="0" err="1">
                <a:latin typeface="Courier New" pitchFamily="49" charset="0"/>
              </a:rPr>
              <a:t>argc</a:t>
            </a:r>
            <a:r>
              <a:rPr lang="en-US" altLang="zh-TW" sz="2200" b="1" dirty="0">
                <a:latin typeface="Courier New" pitchFamily="49" charset="0"/>
              </a:rPr>
              <a:t>, char *</a:t>
            </a:r>
            <a:r>
              <a:rPr lang="en-US" altLang="zh-TW" sz="2200" b="1" dirty="0" err="1">
                <a:latin typeface="Courier New" pitchFamily="49" charset="0"/>
              </a:rPr>
              <a:t>argv</a:t>
            </a:r>
            <a:r>
              <a:rPr lang="en-US" altLang="zh-TW" sz="2200" b="1" dirty="0">
                <a:latin typeface="Courier New" pitchFamily="49" charset="0"/>
              </a:rPr>
              <a:t>[])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int</a:t>
            </a:r>
            <a:r>
              <a:rPr lang="en-US" altLang="zh-TW" sz="2200" b="1" dirty="0">
                <a:latin typeface="Courier New" pitchFamily="49" charset="0"/>
              </a:rPr>
              <a:t> </a:t>
            </a:r>
            <a:r>
              <a:rPr lang="en-US" altLang="zh-TW" sz="2200" b="1" dirty="0" err="1">
                <a:latin typeface="Courier New" pitchFamily="49" charset="0"/>
              </a:rPr>
              <a:t>myrank</a:t>
            </a:r>
            <a:r>
              <a:rPr lang="en-US" altLang="zh-TW" sz="2200" b="1" dirty="0">
                <a:latin typeface="Courier New" pitchFamily="49" charset="0"/>
              </a:rPr>
              <a:t>, size;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2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/* Initialize MPI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MPI_Init</a:t>
            </a:r>
            <a:r>
              <a:rPr lang="en-US" altLang="zh-TW" sz="2200" b="1" dirty="0">
                <a:latin typeface="Courier New" pitchFamily="49" charset="0"/>
              </a:rPr>
              <a:t>(&amp;</a:t>
            </a:r>
            <a:r>
              <a:rPr lang="en-US" altLang="zh-TW" sz="2200" b="1" dirty="0" err="1">
                <a:latin typeface="Courier New" pitchFamily="49" charset="0"/>
              </a:rPr>
              <a:t>argc</a:t>
            </a:r>
            <a:r>
              <a:rPr lang="en-US" altLang="zh-TW" sz="2200" b="1" dirty="0">
                <a:latin typeface="Courier New" pitchFamily="49" charset="0"/>
              </a:rPr>
              <a:t>, &amp;</a:t>
            </a:r>
            <a:r>
              <a:rPr lang="en-US" altLang="zh-TW" sz="2200" b="1" dirty="0" err="1">
                <a:latin typeface="Courier New" pitchFamily="49" charset="0"/>
              </a:rPr>
              <a:t>argv</a:t>
            </a:r>
            <a:r>
              <a:rPr lang="en-US" altLang="zh-TW" sz="2200" b="1" dirty="0">
                <a:latin typeface="Courier New" pitchFamily="49" charset="0"/>
              </a:rPr>
              <a:t>);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2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/* Get my rank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MPI_Comm_rank</a:t>
            </a:r>
            <a:r>
              <a:rPr lang="en-US" altLang="zh-TW" sz="2200" b="1" dirty="0">
                <a:latin typeface="Courier New" pitchFamily="49" charset="0"/>
              </a:rPr>
              <a:t>(MPI_COMM_WORLD, &amp;</a:t>
            </a:r>
            <a:r>
              <a:rPr lang="en-US" altLang="zh-TW" sz="2200" b="1" dirty="0" err="1">
                <a:latin typeface="Courier New" pitchFamily="49" charset="0"/>
              </a:rPr>
              <a:t>myrank</a:t>
            </a:r>
            <a:r>
              <a:rPr lang="en-US" altLang="zh-TW" sz="2200" b="1" dirty="0">
                <a:latin typeface="Courier New" pitchFamily="49" charset="0"/>
              </a:rPr>
              <a:t>);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2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/* Get the total number of processors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MPI_Comm_size</a:t>
            </a:r>
            <a:r>
              <a:rPr lang="en-US" altLang="zh-TW" sz="2200" b="1" dirty="0">
                <a:latin typeface="Courier New" pitchFamily="49" charset="0"/>
              </a:rPr>
              <a:t>(MPI_COMM_WORLD, &amp;size);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2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printf</a:t>
            </a:r>
            <a:r>
              <a:rPr lang="en-US" altLang="zh-TW" sz="2200" b="1" dirty="0">
                <a:latin typeface="Courier New" pitchFamily="49" charset="0"/>
              </a:rPr>
              <a:t>("Processor %d of %d: Hello World!\n", </a:t>
            </a:r>
            <a:r>
              <a:rPr lang="en-US" altLang="zh-TW" sz="2200" b="1" dirty="0" err="1">
                <a:latin typeface="Courier New" pitchFamily="49" charset="0"/>
              </a:rPr>
              <a:t>myrank</a:t>
            </a:r>
            <a:r>
              <a:rPr lang="en-US" altLang="zh-TW" sz="2200" b="1" dirty="0">
                <a:latin typeface="Courier New" pitchFamily="49" charset="0"/>
              </a:rPr>
              <a:t>, size);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2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200" b="1" dirty="0" err="1">
                <a:latin typeface="Courier New" pitchFamily="49" charset="0"/>
              </a:rPr>
              <a:t>MPI_Finalize</a:t>
            </a:r>
            <a:r>
              <a:rPr lang="en-US" altLang="zh-TW" sz="2200" b="1" dirty="0">
                <a:latin typeface="Courier New" pitchFamily="49" charset="0"/>
              </a:rPr>
              <a:t>(); /* Terminate MPI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7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Sample Program: Output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</a:pPr>
            <a:r>
              <a:rPr lang="en-US" altLang="zh-TW" sz="2500" dirty="0"/>
              <a:t>Running this code on four processors will produce a result like: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2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1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3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0 of 4: Hello World!</a:t>
            </a:r>
          </a:p>
          <a:p>
            <a:pPr marL="552450" indent="-552450">
              <a:lnSpc>
                <a:spcPct val="90000"/>
              </a:lnSpc>
            </a:pPr>
            <a:r>
              <a:rPr lang="en-US" altLang="zh-TW" sz="2500" dirty="0"/>
              <a:t>Each processor executes the same code, including probing for its rank and size and printing the string</a:t>
            </a:r>
            <a:r>
              <a:rPr lang="en-US" altLang="zh-TW" sz="2500" dirty="0" smtClean="0"/>
              <a:t>.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7992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Summary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334000"/>
          </a:xfrm>
        </p:spPr>
        <p:txBody>
          <a:bodyPr/>
          <a:lstStyle/>
          <a:p>
            <a:r>
              <a:rPr lang="en-US" sz="2800" smtClean="0"/>
              <a:t>MPI is used to create parallel programs based on message passing</a:t>
            </a:r>
          </a:p>
          <a:p>
            <a:r>
              <a:rPr lang="en-US" sz="2800" smtClean="0"/>
              <a:t>Usually the same program is run on multiple processors</a:t>
            </a:r>
          </a:p>
          <a:p>
            <a:r>
              <a:rPr lang="en-US" sz="2800" smtClean="0"/>
              <a:t>The 6 basic calls in MPI are: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MPI_INIT( ierr )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MPI_COMM_RANK( MPI_COMM_WORLD, myid, ierr )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MPI_COMM_SIZE( MPI_COMM_WORLD, numprocs, ierr )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MPI_Send(buffer, count,MPI_INTEGER,destination, tag, MPI_COMM_WORLD, ierr)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MPI_Recv(buffer, count, MPI_INTEGER,source,tag, MPI_COMM_WORLD, status,ierr)</a:t>
            </a:r>
          </a:p>
          <a:p>
            <a:pPr lvl="1"/>
            <a:r>
              <a:rPr lang="en-US" sz="2000" b="1" smtClean="0">
                <a:solidFill>
                  <a:srgbClr val="FF3300"/>
                </a:solidFill>
                <a:latin typeface="Courier" charset="0"/>
              </a:rPr>
              <a:t>call MPI_FINALIZE(ierr)</a:t>
            </a:r>
          </a:p>
        </p:txBody>
      </p:sp>
    </p:spTree>
    <p:extLst>
      <p:ext uri="{BB962C8B-B14F-4D97-AF65-F5344CB8AC3E}">
        <p14:creationId xmlns:p14="http://schemas.microsoft.com/office/powerpoint/2010/main" val="102585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04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Point-to-Point Communication</a:t>
            </a:r>
          </a:p>
          <a:p>
            <a:endParaRPr lang="en-US" sz="3200" dirty="0" smtClean="0"/>
          </a:p>
          <a:p>
            <a:r>
              <a:rPr lang="en-US" sz="3200" dirty="0" smtClean="0"/>
              <a:t>A communicator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 smtClean="0"/>
              <a:t> communication domain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 smtClean="0"/>
              <a:t> a set of processes that exchange messages between each other. </a:t>
            </a:r>
          </a:p>
          <a:p>
            <a:r>
              <a:rPr lang="en-US" sz="3200" dirty="0" smtClean="0"/>
              <a:t>MPI default communicator MPI_COMM_WORLD is used.   </a:t>
            </a:r>
          </a:p>
          <a:p>
            <a:r>
              <a:rPr lang="en-US" sz="3200" dirty="0" smtClean="0"/>
              <a:t>Basic form of data exchange between processes is provided by point-to-point communication.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76200"/>
            <a:ext cx="906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 smtClean="0"/>
              <a:t>MPI_Send</a:t>
            </a:r>
            <a:r>
              <a:rPr lang="en-US" sz="4000" dirty="0" smtClean="0"/>
              <a:t>(void </a:t>
            </a:r>
            <a:r>
              <a:rPr lang="en-US" sz="4000" dirty="0"/>
              <a:t>*</a:t>
            </a:r>
            <a:r>
              <a:rPr lang="en-US" sz="4000" dirty="0" err="1"/>
              <a:t>smessage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          </a:t>
            </a:r>
            <a:r>
              <a:rPr lang="en-US" sz="4000" dirty="0" smtClean="0"/>
              <a:t>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/>
              <a:t>count,</a:t>
            </a:r>
          </a:p>
          <a:p>
            <a:r>
              <a:rPr lang="en-US" sz="4000" dirty="0"/>
              <a:t>                  </a:t>
            </a:r>
            <a:r>
              <a:rPr lang="en-US" sz="4000" dirty="0" smtClean="0"/>
              <a:t>      </a:t>
            </a:r>
            <a:r>
              <a:rPr lang="en-US" sz="4000" dirty="0" err="1" smtClean="0"/>
              <a:t>MPI_Datatype</a:t>
            </a:r>
            <a:r>
              <a:rPr lang="en-US" sz="4000" dirty="0" smtClean="0"/>
              <a:t> </a:t>
            </a:r>
            <a:r>
              <a:rPr lang="en-US" sz="4000" dirty="0" err="1"/>
              <a:t>datatype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          </a:t>
            </a:r>
            <a:r>
              <a:rPr lang="en-US" sz="4000" dirty="0" smtClean="0"/>
              <a:t>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/>
              <a:t>dest</a:t>
            </a:r>
            <a:r>
              <a:rPr lang="en-US" sz="4000" dirty="0"/>
              <a:t>,</a:t>
            </a:r>
          </a:p>
          <a:p>
            <a:r>
              <a:rPr lang="en-US" sz="4000" dirty="0" smtClean="0"/>
              <a:t>                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/>
              <a:t>tag, </a:t>
            </a:r>
          </a:p>
          <a:p>
            <a:r>
              <a:rPr lang="en-US" sz="4000" dirty="0" smtClean="0"/>
              <a:t>                        </a:t>
            </a:r>
            <a:r>
              <a:rPr lang="en-US" sz="4000" dirty="0" err="1" smtClean="0"/>
              <a:t>MPI_Comm</a:t>
            </a:r>
            <a:r>
              <a:rPr lang="en-US" sz="4000" dirty="0" smtClean="0"/>
              <a:t> </a:t>
            </a:r>
            <a:r>
              <a:rPr lang="en-US" sz="4000" dirty="0" err="1"/>
              <a:t>comm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899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receive a message, a process executes the following operation: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 smtClean="0"/>
              <a:t>MPI_Recv</a:t>
            </a:r>
            <a:r>
              <a:rPr lang="en-US" sz="3600" dirty="0" smtClean="0"/>
              <a:t>(void </a:t>
            </a:r>
            <a:r>
              <a:rPr lang="en-US" sz="3600" dirty="0"/>
              <a:t>*</a:t>
            </a:r>
            <a:r>
              <a:rPr lang="en-US" sz="3600" dirty="0" err="1"/>
              <a:t>rmessage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                                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count,</a:t>
            </a:r>
          </a:p>
          <a:p>
            <a:r>
              <a:rPr lang="en-US" sz="3600" dirty="0" smtClean="0"/>
              <a:t>                                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</a:t>
            </a:r>
            <a:r>
              <a:rPr lang="en-US" sz="3600" dirty="0" err="1"/>
              <a:t>datatype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                                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source,</a:t>
            </a:r>
          </a:p>
          <a:p>
            <a:r>
              <a:rPr lang="en-US" sz="3600" dirty="0" smtClean="0"/>
              <a:t>                                 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tag,</a:t>
            </a:r>
          </a:p>
          <a:p>
            <a:r>
              <a:rPr lang="en-US" sz="3600" dirty="0" smtClean="0"/>
              <a:t>                                </a:t>
            </a:r>
            <a:r>
              <a:rPr lang="en-US" sz="3600" dirty="0" err="1" smtClean="0"/>
              <a:t>MPI_Comm</a:t>
            </a:r>
            <a:r>
              <a:rPr lang="en-US" sz="3600" dirty="0" smtClean="0"/>
              <a:t> </a:t>
            </a:r>
            <a:r>
              <a:rPr lang="en-US" sz="3600" dirty="0" err="1"/>
              <a:t>comm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                                </a:t>
            </a:r>
            <a:r>
              <a:rPr lang="en-US" sz="3600" dirty="0" err="1" smtClean="0"/>
              <a:t>MPI_Status</a:t>
            </a:r>
            <a:r>
              <a:rPr lang="en-US" sz="3600" dirty="0" smtClean="0"/>
              <a:t> </a:t>
            </a:r>
            <a:r>
              <a:rPr lang="en-US" sz="3600" dirty="0"/>
              <a:t>*status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Key Concepts of MPI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create parallel programs  </a:t>
            </a:r>
          </a:p>
          <a:p>
            <a:pPr lvl="1"/>
            <a:r>
              <a:rPr lang="en-US" sz="3200" dirty="0" smtClean="0"/>
              <a:t>Normally the same program is running.</a:t>
            </a:r>
          </a:p>
          <a:p>
            <a:pPr lvl="1"/>
            <a:r>
              <a:rPr lang="en-US" sz="3200" dirty="0" smtClean="0"/>
              <a:t>Processors communicate using message passing.</a:t>
            </a:r>
          </a:p>
          <a:p>
            <a:pPr lvl="1"/>
            <a:r>
              <a:rPr lang="en-US" sz="3200" dirty="0" smtClean="0"/>
              <a:t>No process can be created or terminated in the middle of program execution.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76200"/>
            <a:ext cx="927818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Predefined data types for MPI</a:t>
            </a:r>
            <a:endParaRPr lang="en-US" sz="2400" dirty="0"/>
          </a:p>
          <a:p>
            <a:r>
              <a:rPr lang="en-US" sz="2400" b="1" dirty="0" err="1" smtClean="0"/>
              <a:t>MPI_Datatype</a:t>
            </a:r>
            <a:r>
              <a:rPr lang="en-US" sz="2400" b="1" dirty="0" smtClean="0"/>
              <a:t> </a:t>
            </a:r>
            <a:r>
              <a:rPr lang="en-US" sz="2400" b="1" dirty="0"/>
              <a:t>				</a:t>
            </a:r>
            <a:r>
              <a:rPr lang="en-US" sz="2400" b="1" dirty="0" smtClean="0"/>
              <a:t>            C-Data type</a:t>
            </a:r>
            <a:endParaRPr lang="en-US" sz="2400" b="1" dirty="0"/>
          </a:p>
          <a:p>
            <a:r>
              <a:rPr lang="en-US" sz="2400" dirty="0"/>
              <a:t>MPI_CHAR 				</a:t>
            </a:r>
            <a:r>
              <a:rPr lang="en-US" sz="2400" dirty="0" smtClean="0"/>
              <a:t> 	signed </a:t>
            </a:r>
            <a:r>
              <a:rPr lang="en-US" sz="2400" dirty="0"/>
              <a:t>char</a:t>
            </a:r>
          </a:p>
          <a:p>
            <a:r>
              <a:rPr lang="en-US" sz="2400" dirty="0"/>
              <a:t>MPI_SHORT 				</a:t>
            </a:r>
            <a:r>
              <a:rPr lang="en-US" sz="2400" dirty="0" smtClean="0"/>
              <a:t>	signed </a:t>
            </a:r>
            <a:r>
              <a:rPr lang="en-US" sz="2400" dirty="0"/>
              <a:t>short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MPI_INT 				</a:t>
            </a:r>
            <a:r>
              <a:rPr lang="en-US" sz="2400" dirty="0" smtClean="0"/>
              <a:t>	signed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MPI_LONG 				</a:t>
            </a:r>
            <a:r>
              <a:rPr lang="en-US" sz="2400" dirty="0" smtClean="0"/>
              <a:t>	signed </a:t>
            </a:r>
            <a:r>
              <a:rPr lang="en-US" sz="2400" dirty="0"/>
              <a:t>long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MPI_LONG_LONG_INT 			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MPI_UNSIGNED_CHAR 			unsigned char</a:t>
            </a:r>
          </a:p>
          <a:p>
            <a:r>
              <a:rPr lang="en-US" sz="2400" dirty="0"/>
              <a:t>MPI_UNSIGNED_SHORT 		</a:t>
            </a:r>
            <a:r>
              <a:rPr lang="en-US" sz="2400" dirty="0" smtClean="0"/>
              <a:t>	unsigned </a:t>
            </a:r>
            <a:r>
              <a:rPr lang="en-US" sz="2400" dirty="0"/>
              <a:t>short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MPI_UNSIGNED 			</a:t>
            </a:r>
            <a:r>
              <a:rPr lang="en-US" sz="2400" dirty="0" smtClean="0"/>
              <a:t>	unsigned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MPI_UNSIGNED_LONG 			unsigned long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MPI_UNSIGNED_LONG_LONG 		unsigned 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MPI_FLOAT 				</a:t>
            </a:r>
            <a:r>
              <a:rPr lang="en-US" sz="2400" dirty="0" smtClean="0"/>
              <a:t>	float</a:t>
            </a:r>
            <a:endParaRPr lang="en-US" sz="2400" dirty="0"/>
          </a:p>
          <a:p>
            <a:r>
              <a:rPr lang="en-US" sz="2400" dirty="0"/>
              <a:t>MPI_DOUBLE 				</a:t>
            </a:r>
            <a:r>
              <a:rPr lang="en-US" sz="2400" dirty="0" smtClean="0"/>
              <a:t>	double</a:t>
            </a:r>
            <a:endParaRPr lang="en-US" sz="2400" dirty="0"/>
          </a:p>
          <a:p>
            <a:r>
              <a:rPr lang="en-US" sz="2400" dirty="0"/>
              <a:t>MPI_LONG_DOUBLE 			</a:t>
            </a:r>
            <a:r>
              <a:rPr lang="en-US" sz="2400" dirty="0" smtClean="0"/>
              <a:t>	long </a:t>
            </a:r>
            <a:r>
              <a:rPr lang="en-US" sz="2400" dirty="0"/>
              <a:t>double</a:t>
            </a:r>
          </a:p>
          <a:p>
            <a:r>
              <a:rPr lang="en-US" sz="2400" dirty="0"/>
              <a:t>MPI_WCHAR 				</a:t>
            </a:r>
            <a:r>
              <a:rPr lang="en-US" sz="2400" dirty="0" smtClean="0"/>
              <a:t>	wide </a:t>
            </a:r>
            <a:r>
              <a:rPr lang="en-US" sz="2400" dirty="0"/>
              <a:t>char</a:t>
            </a:r>
          </a:p>
          <a:p>
            <a:r>
              <a:rPr lang="en-US" sz="2400" dirty="0"/>
              <a:t>MPI_PACKED 				</a:t>
            </a:r>
            <a:r>
              <a:rPr lang="en-US" sz="2400" dirty="0" smtClean="0"/>
              <a:t>	special </a:t>
            </a:r>
            <a:r>
              <a:rPr lang="en-US" sz="2400" dirty="0"/>
              <a:t>data type for packing</a:t>
            </a:r>
          </a:p>
          <a:p>
            <a:r>
              <a:rPr lang="en-US" sz="2400" dirty="0"/>
              <a:t>MPI_BYTE 				</a:t>
            </a:r>
            <a:r>
              <a:rPr lang="en-US" sz="2400" dirty="0" smtClean="0"/>
              <a:t>	single </a:t>
            </a:r>
            <a:r>
              <a:rPr lang="en-US" sz="2400" dirty="0"/>
              <a:t>byte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325695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ome </a:t>
            </a:r>
            <a:r>
              <a:rPr lang="en-US" sz="3600" dirty="0"/>
              <a:t>semantic terms that are used for the description of MPI operations: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Blocking operation</a:t>
            </a:r>
            <a:endParaRPr lang="en-US" sz="3600" dirty="0"/>
          </a:p>
          <a:p>
            <a:r>
              <a:rPr lang="en-US" sz="3600" b="1" dirty="0" smtClean="0"/>
              <a:t>Non-blocking operation</a:t>
            </a:r>
            <a:endParaRPr lang="en-US" sz="3600" dirty="0"/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The terms </a:t>
            </a:r>
            <a:r>
              <a:rPr lang="en-US" sz="3600" i="1" dirty="0"/>
              <a:t>blocking </a:t>
            </a:r>
            <a:r>
              <a:rPr lang="en-US" sz="3600" dirty="0"/>
              <a:t>and </a:t>
            </a:r>
            <a:r>
              <a:rPr lang="en-US" sz="3600" i="1" dirty="0"/>
              <a:t>non-blocking </a:t>
            </a:r>
            <a:r>
              <a:rPr lang="en-US" sz="3600" dirty="0"/>
              <a:t>describe the behavior of operations from the </a:t>
            </a:r>
            <a:r>
              <a:rPr lang="en-US" sz="3600" i="1" dirty="0"/>
              <a:t>local </a:t>
            </a:r>
            <a:r>
              <a:rPr lang="en-US" sz="3600" dirty="0"/>
              <a:t>view of the executing process, without taking the effects on other processes into account. </a:t>
            </a:r>
            <a:endParaRPr lang="en-US" sz="3600" dirty="0" smtClean="0"/>
          </a:p>
          <a:p>
            <a:r>
              <a:rPr lang="en-US" sz="3600" i="1" dirty="0" smtClean="0"/>
              <a:t>Synchronous </a:t>
            </a:r>
            <a:r>
              <a:rPr lang="en-US" sz="3600" dirty="0"/>
              <a:t>and </a:t>
            </a:r>
            <a:r>
              <a:rPr lang="en-US" sz="3600" i="1" dirty="0"/>
              <a:t>asynchronous </a:t>
            </a:r>
            <a:r>
              <a:rPr lang="en-US" sz="3600" i="1" dirty="0" smtClean="0"/>
              <a:t>c</a:t>
            </a:r>
            <a:r>
              <a:rPr lang="en-US" sz="3600" dirty="0" smtClean="0"/>
              <a:t>ommunications: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9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920425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BLOCKING OPERATION :</a:t>
            </a:r>
          </a:p>
          <a:p>
            <a:r>
              <a:rPr lang="en-US" sz="3400" dirty="0"/>
              <a:t> </a:t>
            </a:r>
            <a:r>
              <a:rPr lang="en-US" sz="3400" dirty="0" smtClean="0"/>
              <a:t>i) Standard Mode  : </a:t>
            </a:r>
            <a:r>
              <a:rPr lang="en-US" sz="3400" dirty="0" err="1"/>
              <a:t>MPI_Send</a:t>
            </a:r>
            <a:r>
              <a:rPr lang="en-US" sz="3400" dirty="0"/>
              <a:t>  and </a:t>
            </a:r>
            <a:r>
              <a:rPr lang="en-US" sz="3400" dirty="0" err="1"/>
              <a:t>MPI_Recv</a:t>
            </a:r>
            <a:r>
              <a:rPr lang="en-US" sz="3400" dirty="0"/>
              <a:t> </a:t>
            </a:r>
            <a:endParaRPr lang="en-US" sz="3400" dirty="0" smtClean="0"/>
          </a:p>
          <a:p>
            <a:r>
              <a:rPr lang="en-US" sz="3400" dirty="0" smtClean="0"/>
              <a:t>ii) Synchronous mode : </a:t>
            </a:r>
            <a:r>
              <a:rPr lang="en-US" sz="3400" dirty="0" err="1"/>
              <a:t>MPI_Ssend</a:t>
            </a:r>
            <a:r>
              <a:rPr lang="en-US" sz="3400" dirty="0"/>
              <a:t>  and </a:t>
            </a:r>
            <a:r>
              <a:rPr lang="en-US" sz="3400" dirty="0" err="1"/>
              <a:t>MPI_Recv</a:t>
            </a:r>
            <a:r>
              <a:rPr lang="en-US" sz="3400" dirty="0"/>
              <a:t> </a:t>
            </a:r>
            <a:endParaRPr lang="en-US" sz="3400" dirty="0" smtClean="0"/>
          </a:p>
          <a:p>
            <a:r>
              <a:rPr lang="en-US" sz="3400" dirty="0" smtClean="0"/>
              <a:t>iii) Buffered Mode : </a:t>
            </a:r>
            <a:r>
              <a:rPr lang="en-US" sz="3400" dirty="0" err="1"/>
              <a:t>MPI_Bsend</a:t>
            </a:r>
            <a:r>
              <a:rPr lang="en-US" sz="3400" dirty="0"/>
              <a:t>  and </a:t>
            </a:r>
            <a:r>
              <a:rPr lang="en-US" sz="3400" dirty="0" err="1"/>
              <a:t>MPI_Recv</a:t>
            </a:r>
            <a:r>
              <a:rPr lang="en-US" sz="3400" dirty="0"/>
              <a:t> </a:t>
            </a:r>
          </a:p>
          <a:p>
            <a:endParaRPr lang="en-US" sz="3400" dirty="0" smtClean="0"/>
          </a:p>
          <a:p>
            <a:pPr lvl="0"/>
            <a:r>
              <a:rPr lang="en-US" sz="3400" b="1" dirty="0" smtClean="0">
                <a:solidFill>
                  <a:prstClr val="black"/>
                </a:solidFill>
              </a:rPr>
              <a:t>NON-BLOCKING OPERATION :</a:t>
            </a:r>
          </a:p>
          <a:p>
            <a:r>
              <a:rPr lang="en-US" sz="3400" dirty="0"/>
              <a:t>i) Standard Mode :    </a:t>
            </a:r>
            <a:r>
              <a:rPr lang="en-US" sz="3400" dirty="0" err="1"/>
              <a:t>MPI_ISend</a:t>
            </a:r>
            <a:r>
              <a:rPr lang="en-US" sz="3400" dirty="0"/>
              <a:t>  and </a:t>
            </a:r>
            <a:r>
              <a:rPr lang="en-US" sz="3400" dirty="0" err="1"/>
              <a:t>MPI_Irecv</a:t>
            </a:r>
            <a:r>
              <a:rPr lang="en-US" sz="3400" dirty="0"/>
              <a:t> </a:t>
            </a:r>
          </a:p>
          <a:p>
            <a:r>
              <a:rPr lang="en-US" sz="3400" dirty="0"/>
              <a:t> ii) Synchronous mode: </a:t>
            </a:r>
            <a:r>
              <a:rPr lang="en-US" sz="3400" dirty="0" err="1"/>
              <a:t>MPI_Issend</a:t>
            </a:r>
            <a:r>
              <a:rPr lang="en-US" sz="3400" dirty="0"/>
              <a:t>  and </a:t>
            </a:r>
            <a:r>
              <a:rPr lang="en-US" sz="3400" dirty="0" err="1"/>
              <a:t>MPI_Irecv</a:t>
            </a:r>
            <a:r>
              <a:rPr lang="en-US" sz="3400" dirty="0"/>
              <a:t> </a:t>
            </a:r>
          </a:p>
          <a:p>
            <a:r>
              <a:rPr lang="en-US" sz="3400" dirty="0"/>
              <a:t>iii) Buffered Mode: </a:t>
            </a:r>
            <a:r>
              <a:rPr lang="en-US" sz="3400" dirty="0" err="1"/>
              <a:t>MPI_Ibsend</a:t>
            </a:r>
            <a:r>
              <a:rPr lang="en-US" sz="3400" dirty="0"/>
              <a:t>  and </a:t>
            </a:r>
            <a:r>
              <a:rPr lang="en-US" sz="3400" dirty="0" err="1"/>
              <a:t>MPI_Irecv</a:t>
            </a:r>
            <a:endParaRPr lang="en-US" sz="3400" b="1" dirty="0">
              <a:solidFill>
                <a:prstClr val="black"/>
              </a:solidFill>
            </a:endParaRP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60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763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6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P2P: 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8037"/>
            <a:ext cx="8991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Waits</a:t>
            </a:r>
            <a:r>
              <a:rPr lang="en-US" sz="3600" dirty="0" smtClean="0"/>
              <a:t> </a:t>
            </a:r>
            <a:r>
              <a:rPr lang="en-US" sz="3600" dirty="0"/>
              <a:t>to return until the message has been received by the destination process</a:t>
            </a:r>
          </a:p>
          <a:p>
            <a:r>
              <a:rPr lang="en-US" sz="3600" dirty="0"/>
              <a:t>This </a:t>
            </a:r>
            <a:r>
              <a:rPr lang="en-US" sz="3600" dirty="0">
                <a:solidFill>
                  <a:srgbClr val="0070C0"/>
                </a:solidFill>
              </a:rPr>
              <a:t>synchronizes</a:t>
            </a:r>
            <a:r>
              <a:rPr lang="en-US" sz="3600" dirty="0"/>
              <a:t> the sender with the </a:t>
            </a:r>
            <a:r>
              <a:rPr lang="en-US" sz="3600" dirty="0" smtClean="0"/>
              <a:t>receiver</a:t>
            </a:r>
          </a:p>
          <a:p>
            <a:r>
              <a:rPr lang="en-US" sz="3600" dirty="0" smtClean="0"/>
              <a:t>Perform </a:t>
            </a:r>
            <a:r>
              <a:rPr lang="en-US" sz="3600" dirty="0"/>
              <a:t>a standard mode blocking send and standard mode blocking receive, </a:t>
            </a:r>
            <a:r>
              <a:rPr lang="en-US" sz="3600" dirty="0" smtClean="0"/>
              <a:t>resp.</a:t>
            </a:r>
          </a:p>
          <a:p>
            <a:r>
              <a:rPr lang="en-US" sz="3600" dirty="0"/>
              <a:t>The receive can be started before the </a:t>
            </a:r>
            <a:r>
              <a:rPr lang="en-US" sz="3600" dirty="0" smtClean="0"/>
              <a:t>corresponding </a:t>
            </a:r>
            <a:r>
              <a:rPr lang="en-US" sz="3600" dirty="0"/>
              <a:t>send is initiated.</a:t>
            </a:r>
          </a:p>
          <a:p>
            <a:r>
              <a:rPr lang="en-US" sz="3600" dirty="0"/>
              <a:t>Receive will only return after message data is stored in receive buffer.</a:t>
            </a:r>
          </a:p>
          <a:p>
            <a:r>
              <a:rPr lang="en-US" sz="3600" dirty="0"/>
              <a:t>The send can be started whether or not the corresponding receive has been posted.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P2P: Blocking Call Semantics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9067800" cy="4525963"/>
          </a:xfrm>
        </p:spPr>
        <p:txBody>
          <a:bodyPr>
            <a:noAutofit/>
          </a:bodyPr>
          <a:lstStyle/>
          <a:p>
            <a:r>
              <a:rPr lang="en-US" dirty="0"/>
              <a:t>The send will not return until the message data and envelope have been stored such that the sender is free to access and alter the send buffer.</a:t>
            </a:r>
          </a:p>
          <a:p>
            <a:r>
              <a:rPr lang="en-US" dirty="0"/>
              <a:t>The MPI implementation may buffer your send allowing it to return almost immediately</a:t>
            </a:r>
            <a:r>
              <a:rPr lang="en-US" dirty="0" smtClean="0"/>
              <a:t>.</a:t>
            </a:r>
          </a:p>
          <a:p>
            <a:r>
              <a:rPr lang="en-US" dirty="0"/>
              <a:t>If the implementation does not buffer the send, the send will not complete until the matching receive occurs.</a:t>
            </a:r>
          </a:p>
          <a:p>
            <a:r>
              <a:rPr lang="en-US" dirty="0"/>
              <a:t>This dual-mode </a:t>
            </a:r>
            <a:r>
              <a:rPr lang="en-US" dirty="0" smtClean="0"/>
              <a:t>behavior </a:t>
            </a:r>
            <a:r>
              <a:rPr lang="en-US" dirty="0"/>
              <a:t>should have no effect on well constructed programs, but could be the source of deadlock in poorly constructed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succeeds, even if no buffering is done.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if(rank==0)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else if(rank==1)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7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deadlock, no matter the buffering mode.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if(rank==0)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else if(rank==1)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succeeds if sufficient buffering is present -- strictly unsafe!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if(rank==0)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else if(rank==1)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{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MPI_Send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MPI_Recv</a:t>
            </a:r>
            <a:r>
              <a:rPr lang="en-US" sz="1600" b="1" dirty="0">
                <a:latin typeface="Arial" charset="0"/>
              </a:rPr>
              <a:t>(...);</a:t>
            </a:r>
          </a:p>
          <a:p>
            <a:pPr lvl="4">
              <a:buFontTx/>
              <a:buNone/>
            </a:pPr>
            <a:r>
              <a:rPr lang="en-US" sz="1600" b="1" dirty="0">
                <a:latin typeface="Arial" charset="0"/>
              </a:rPr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6037"/>
            <a:ext cx="8991600" cy="64309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Standard Send-</a:t>
            </a:r>
            <a:r>
              <a:rPr lang="en-US" sz="2800" b="1" dirty="0" err="1" smtClean="0"/>
              <a:t>Recv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Order </a:t>
            </a:r>
            <a:r>
              <a:rPr lang="en-US" sz="2800" dirty="0"/>
              <a:t>of send from source process </a:t>
            </a:r>
            <a:r>
              <a:rPr lang="en-US" sz="2800" dirty="0" smtClean="0"/>
              <a:t>(Send-Send) to </a:t>
            </a:r>
            <a:r>
              <a:rPr lang="en-US" sz="2800" dirty="0"/>
              <a:t>receive at target process </a:t>
            </a:r>
            <a:r>
              <a:rPr lang="en-US" sz="2800" dirty="0" smtClean="0"/>
              <a:t>(</a:t>
            </a:r>
            <a:r>
              <a:rPr lang="en-US" sz="2800" dirty="0" err="1" smtClean="0"/>
              <a:t>Recv-Recv</a:t>
            </a:r>
            <a:r>
              <a:rPr lang="en-US" sz="2800" dirty="0" smtClean="0"/>
              <a:t>) is </a:t>
            </a:r>
            <a:r>
              <a:rPr lang="en-US" sz="2800" dirty="0"/>
              <a:t>maintained.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	</a:t>
            </a:r>
          </a:p>
          <a:p>
            <a:pPr marL="0" indent="0">
              <a:buNone/>
            </a:pPr>
            <a:r>
              <a:rPr lang="en-US" sz="2800" dirty="0" smtClean="0"/>
              <a:t>Order </a:t>
            </a:r>
            <a:r>
              <a:rPr lang="en-US" sz="2800" dirty="0"/>
              <a:t>of receive at target process </a:t>
            </a:r>
            <a:r>
              <a:rPr lang="en-US" sz="2800" dirty="0" smtClean="0"/>
              <a:t>(</a:t>
            </a:r>
            <a:r>
              <a:rPr lang="en-US" sz="2800" dirty="0" err="1" smtClean="0"/>
              <a:t>Recv-Recv</a:t>
            </a:r>
            <a:r>
              <a:rPr lang="en-US" sz="2800" dirty="0" smtClean="0"/>
              <a:t>) is </a:t>
            </a:r>
            <a:r>
              <a:rPr lang="en-US" sz="2800" dirty="0"/>
              <a:t>NOT in order of </a:t>
            </a:r>
            <a:r>
              <a:rPr lang="en-US" sz="2800" dirty="0" smtClean="0"/>
              <a:t>send (Send-Send).                           </a:t>
            </a:r>
            <a:r>
              <a:rPr lang="en-US" sz="2800" dirty="0" smtClean="0">
                <a:solidFill>
                  <a:prstClr val="black"/>
                </a:solidFill>
              </a:rPr>
              <a:t> 	</a:t>
            </a:r>
          </a:p>
          <a:p>
            <a:pPr marL="0" indent="0">
              <a:buNone/>
            </a:pPr>
            <a:r>
              <a:rPr lang="en-US" sz="2800" dirty="0" smtClean="0"/>
              <a:t>Order </a:t>
            </a:r>
            <a:r>
              <a:rPr lang="en-US" sz="2800" dirty="0"/>
              <a:t>at Process 0 (Send-</a:t>
            </a:r>
            <a:r>
              <a:rPr lang="en-US" sz="2800" dirty="0" err="1"/>
              <a:t>Recv</a:t>
            </a:r>
            <a:r>
              <a:rPr lang="en-US" sz="2800" dirty="0"/>
              <a:t>) and at Process 1 (</a:t>
            </a:r>
            <a:r>
              <a:rPr lang="en-US" sz="2800" dirty="0" err="1"/>
              <a:t>Recv</a:t>
            </a:r>
            <a:r>
              <a:rPr lang="en-US" sz="2800" dirty="0"/>
              <a:t>-Send</a:t>
            </a:r>
            <a:r>
              <a:rPr lang="en-US" sz="2800" dirty="0" smtClean="0"/>
              <a:t>) maintained.                     </a:t>
            </a:r>
            <a:r>
              <a:rPr lang="en-US" sz="2800" dirty="0" smtClean="0">
                <a:solidFill>
                  <a:prstClr val="black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800" dirty="0" smtClean="0"/>
              <a:t>Order </a:t>
            </a:r>
            <a:r>
              <a:rPr lang="en-US" sz="2800" dirty="0"/>
              <a:t>at Process 0 (Send-</a:t>
            </a:r>
            <a:r>
              <a:rPr lang="en-US" sz="2800" dirty="0" err="1"/>
              <a:t>Recv</a:t>
            </a:r>
            <a:r>
              <a:rPr lang="en-US" sz="2800" dirty="0"/>
              <a:t>) and at Process 1 (Send-</a:t>
            </a:r>
            <a:r>
              <a:rPr lang="en-US" sz="2800" dirty="0" err="1"/>
              <a:t>Recv</a:t>
            </a:r>
            <a:r>
              <a:rPr lang="en-US" sz="2800" dirty="0"/>
              <a:t>). </a:t>
            </a:r>
            <a:r>
              <a:rPr lang="en-US" sz="2800" dirty="0" smtClean="0"/>
              <a:t>                 </a:t>
            </a:r>
            <a:r>
              <a:rPr lang="en-US" sz="2800" dirty="0" smtClean="0">
                <a:solidFill>
                  <a:prstClr val="black"/>
                </a:solidFill>
              </a:rPr>
              <a:t> 			</a:t>
            </a:r>
          </a:p>
          <a:p>
            <a:pPr marL="0" indent="0">
              <a:buNone/>
            </a:pPr>
            <a:r>
              <a:rPr lang="en-US" sz="2800" dirty="0" smtClean="0"/>
              <a:t>Order </a:t>
            </a:r>
            <a:r>
              <a:rPr lang="en-US" sz="2800" dirty="0"/>
              <a:t>at Process 0 (</a:t>
            </a:r>
            <a:r>
              <a:rPr lang="en-US" sz="2800" dirty="0" err="1"/>
              <a:t>Recv</a:t>
            </a:r>
            <a:r>
              <a:rPr lang="en-US" sz="2800" dirty="0"/>
              <a:t>-Send) and at Process 1 (</a:t>
            </a:r>
            <a:r>
              <a:rPr lang="en-US" sz="2800" dirty="0" err="1"/>
              <a:t>Recv</a:t>
            </a:r>
            <a:r>
              <a:rPr lang="en-US" sz="2800" dirty="0"/>
              <a:t>-Send). </a:t>
            </a:r>
            <a:r>
              <a:rPr lang="en-US" sz="2800" dirty="0" smtClean="0"/>
              <a:t>                              	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8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447800"/>
            <a:ext cx="2405915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NO DEADLOCK.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496145"/>
            <a:ext cx="2405915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NO DEADLOCK.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4485" y="3486745"/>
            <a:ext cx="2405915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NO DEADLOCK.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343400"/>
            <a:ext cx="2405915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NO DEADLOCK.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285" y="5315545"/>
            <a:ext cx="32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DEADLOCK OCCURED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1" y="152400"/>
            <a:ext cx="8915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Introduction: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/>
              <a:t>autonomous processes.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/>
              <a:t>MIMD style.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processes </a:t>
            </a:r>
            <a:r>
              <a:rPr lang="en-US" sz="3200" dirty="0" smtClean="0"/>
              <a:t>communicate via </a:t>
            </a:r>
            <a:r>
              <a:rPr lang="en-US" sz="3200" dirty="0"/>
              <a:t>calls to </a:t>
            </a:r>
            <a:r>
              <a:rPr lang="en-US" sz="3200" dirty="0" smtClean="0"/>
              <a:t>MPI communication </a:t>
            </a:r>
            <a:r>
              <a:rPr lang="en-US" sz="3200" dirty="0"/>
              <a:t>primitives</a:t>
            </a:r>
            <a:r>
              <a:rPr lang="en-US" sz="3200" dirty="0" smtClean="0"/>
              <a:t>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The major goal of MPI, as with most standards, is a degree of portability across different </a:t>
            </a:r>
            <a:r>
              <a:rPr lang="en-US" sz="3200" dirty="0" smtClean="0"/>
              <a:t>machines.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Another type of compatibility offered by MPI is the ability to run transparently on heterogeneous </a:t>
            </a:r>
            <a:r>
              <a:rPr lang="en-US" sz="3200" dirty="0" smtClean="0"/>
              <a:t>systems.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/>
              <a:t>MPI allows or supports </a:t>
            </a:r>
            <a:r>
              <a:rPr lang="en-US" sz="3200" dirty="0" smtClean="0"/>
              <a:t>scalability.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45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Deadlocks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838200" y="1371600"/>
            <a:ext cx="73152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Consider:</a:t>
            </a:r>
          </a:p>
          <a:p>
            <a:pPr algn="ctr"/>
            <a:endParaRPr lang="en-US" sz="2400" dirty="0"/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a[10], b[10], </a:t>
            </a:r>
            <a:r>
              <a:rPr lang="en-US" sz="1800" dirty="0" err="1">
                <a:latin typeface="Courier New" pitchFamily="49" charset="0"/>
              </a:rPr>
              <a:t>myrank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 err="1">
                <a:latin typeface="Courier New" pitchFamily="49" charset="0"/>
              </a:rPr>
              <a:t>MPI_Status</a:t>
            </a:r>
            <a:r>
              <a:rPr lang="en-US" sz="1800" dirty="0">
                <a:latin typeface="Courier New" pitchFamily="49" charset="0"/>
              </a:rPr>
              <a:t> status;</a:t>
            </a:r>
          </a:p>
          <a:p>
            <a:r>
              <a:rPr lang="en-US" sz="1800" dirty="0">
                <a:latin typeface="Courier New" pitchFamily="49" charset="0"/>
              </a:rPr>
              <a:t>...</a:t>
            </a:r>
          </a:p>
          <a:p>
            <a:r>
              <a:rPr lang="en-US" sz="1800" dirty="0" err="1">
                <a:latin typeface="Courier New" pitchFamily="49" charset="0"/>
              </a:rPr>
              <a:t>MPI_Comm_rank</a:t>
            </a:r>
            <a:r>
              <a:rPr lang="en-US" sz="1800" dirty="0">
                <a:latin typeface="Courier New" pitchFamily="49" charset="0"/>
              </a:rPr>
              <a:t>(MPI_COMM_WORLD, &amp;</a:t>
            </a:r>
            <a:r>
              <a:rPr lang="en-US" sz="1800" dirty="0" err="1">
                <a:latin typeface="Courier New" pitchFamily="49" charset="0"/>
              </a:rPr>
              <a:t>myrank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</a:rPr>
              <a:t>myrank</a:t>
            </a:r>
            <a:r>
              <a:rPr lang="en-US" sz="1800" dirty="0">
                <a:latin typeface="Courier New" pitchFamily="49" charset="0"/>
              </a:rPr>
              <a:t> == 0)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MPI_Send</a:t>
            </a:r>
            <a:r>
              <a:rPr lang="en-US" sz="1800" dirty="0">
                <a:latin typeface="Courier New" pitchFamily="49" charset="0"/>
              </a:rPr>
              <a:t>(a, 10, MPI_INT, 1, 1, MPI_COMM_WORLD);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MPI_Send</a:t>
            </a:r>
            <a:r>
              <a:rPr lang="en-US" sz="1800" dirty="0">
                <a:latin typeface="Courier New" pitchFamily="49" charset="0"/>
              </a:rPr>
              <a:t>(b, 10, MPI_INT, 1, 2, MPI_COMM_WORLD);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</a:rPr>
              <a:t>else if (</a:t>
            </a:r>
            <a:r>
              <a:rPr lang="en-US" sz="1800" dirty="0" err="1">
                <a:latin typeface="Courier New" pitchFamily="49" charset="0"/>
              </a:rPr>
              <a:t>myrank</a:t>
            </a:r>
            <a:r>
              <a:rPr lang="en-US" sz="1800" dirty="0">
                <a:latin typeface="Courier New" pitchFamily="49" charset="0"/>
              </a:rPr>
              <a:t> == 1)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MPI_Recv</a:t>
            </a:r>
            <a:r>
              <a:rPr lang="en-US" sz="1800" dirty="0">
                <a:latin typeface="Courier New" pitchFamily="49" charset="0"/>
              </a:rPr>
              <a:t>(b, 10, MPI_INT, 0, 2, MPI_COMM_WORLD);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MPI_Recv</a:t>
            </a:r>
            <a:r>
              <a:rPr lang="en-US" sz="1800" dirty="0">
                <a:latin typeface="Courier New" pitchFamily="49" charset="0"/>
              </a:rPr>
              <a:t>(a, 10, MPI_INT, 0, 1, MPI_COMM_WORLD);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</a:rPr>
              <a:t>...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/>
              <a:t>If </a:t>
            </a:r>
            <a:r>
              <a:rPr lang="en-US" sz="2400" dirty="0" err="1"/>
              <a:t>MPI_Send</a:t>
            </a:r>
            <a:r>
              <a:rPr lang="en-US" sz="2400" dirty="0"/>
              <a:t> is blocking, there is a deadlock.</a:t>
            </a:r>
          </a:p>
        </p:txBody>
      </p:sp>
    </p:spTree>
    <p:extLst>
      <p:ext uri="{BB962C8B-B14F-4D97-AF65-F5344CB8AC3E}">
        <p14:creationId xmlns:p14="http://schemas.microsoft.com/office/powerpoint/2010/main" val="26173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325695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ome </a:t>
            </a:r>
            <a:r>
              <a:rPr lang="en-US" sz="3600" dirty="0"/>
              <a:t>semantic terms that are used for the description of MPI operations: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Blocking operation</a:t>
            </a:r>
            <a:endParaRPr lang="en-US" sz="3600" dirty="0"/>
          </a:p>
          <a:p>
            <a:r>
              <a:rPr lang="en-US" sz="3600" b="1" dirty="0" smtClean="0"/>
              <a:t>Non-blocking operation</a:t>
            </a:r>
            <a:endParaRPr lang="en-US" sz="3600" dirty="0"/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The terms </a:t>
            </a:r>
            <a:r>
              <a:rPr lang="en-US" sz="3600" i="1" dirty="0"/>
              <a:t>blocking </a:t>
            </a:r>
            <a:r>
              <a:rPr lang="en-US" sz="3600" dirty="0"/>
              <a:t>and </a:t>
            </a:r>
            <a:r>
              <a:rPr lang="en-US" sz="3600" i="1" dirty="0"/>
              <a:t>non-blocking </a:t>
            </a:r>
            <a:r>
              <a:rPr lang="en-US" sz="3600" dirty="0"/>
              <a:t>describe the behavior of operations from the </a:t>
            </a:r>
            <a:r>
              <a:rPr lang="en-US" sz="3600" i="1" dirty="0"/>
              <a:t>local </a:t>
            </a:r>
            <a:r>
              <a:rPr lang="en-US" sz="3600" dirty="0"/>
              <a:t>view of the executing process, without taking the effects on other processes into account. </a:t>
            </a:r>
            <a:endParaRPr lang="en-US" sz="3600" dirty="0" smtClean="0"/>
          </a:p>
          <a:p>
            <a:r>
              <a:rPr lang="en-US" sz="3600" i="1" dirty="0" smtClean="0"/>
              <a:t>Synchronous </a:t>
            </a:r>
            <a:r>
              <a:rPr lang="en-US" sz="3600" dirty="0"/>
              <a:t>and </a:t>
            </a:r>
            <a:r>
              <a:rPr lang="en-US" sz="3600" i="1" dirty="0"/>
              <a:t>asynchronous </a:t>
            </a:r>
            <a:r>
              <a:rPr lang="en-US" sz="3600" i="1" dirty="0" smtClean="0"/>
              <a:t>c</a:t>
            </a:r>
            <a:r>
              <a:rPr lang="en-US" sz="3600" dirty="0" smtClean="0"/>
              <a:t>ommunications: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26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9/17/2002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CS267 Lecture 7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 in MPI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Implementation may buffer on sending process, receiving process, both, or none.</a:t>
            </a:r>
          </a:p>
          <a:p>
            <a:pPr>
              <a:lnSpc>
                <a:spcPct val="90000"/>
              </a:lnSpc>
            </a:pPr>
            <a:r>
              <a:rPr lang="en-US"/>
              <a:t>In practice, tend to buffer "small" messages on receiving process.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CC6600"/>
                </a:solidFill>
              </a:rPr>
              <a:t>MPI has a buffered send-mode: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6600"/>
                </a:solidFill>
                <a:latin typeface="Courier New" pitchFamily="49" charset="0"/>
              </a:rPr>
              <a:t>MPI_Buffer_attach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6600"/>
                </a:solidFill>
                <a:latin typeface="Courier New" pitchFamily="49" charset="0"/>
              </a:rPr>
              <a:t>MPI_Buffer_detach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CC6600"/>
                </a:solidFill>
                <a:latin typeface="Courier New" pitchFamily="49" charset="0"/>
              </a:rPr>
              <a:t>MPI_Bsend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Deadlocks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Using non-blocking operations remove most deadlocks. Consider: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int a[10], b[10], myrank;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MPI_Status status;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MPI_Comm_rank(MPI_COMM_WORLD, &amp;myrank);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if (myrank == 0)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MPI_Send(a, 10, MPI_INT, 1, 1,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MPI_Send(b, 10, MPI_INT, 1, 2,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else if (myrank == 1)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MPI_Recv(b, 10, MPI_INT, 0, 2, &amp;status, MPI_COMM_WORLD); MPI_Recv(a, 10, MPI_INT, 0, 1, &amp;status,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Replacing either the send or the receive operations with non-blocking counterparts fixes this deadlock. </a:t>
            </a:r>
          </a:p>
        </p:txBody>
      </p:sp>
    </p:spTree>
    <p:extLst>
      <p:ext uri="{BB962C8B-B14F-4D97-AF65-F5344CB8AC3E}">
        <p14:creationId xmlns:p14="http://schemas.microsoft.com/office/powerpoint/2010/main" val="38218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Collective Communication and Computation Operations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91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MPI provides an extensive set of functions for performing common collective communication operations. </a:t>
            </a:r>
          </a:p>
          <a:p>
            <a:pPr eaLnBrk="1" hangingPunct="1"/>
            <a:r>
              <a:rPr lang="en-US" dirty="0" smtClean="0"/>
              <a:t>Each of these operations is defined over a group corresponding to the communicator. </a:t>
            </a:r>
          </a:p>
          <a:p>
            <a:pPr eaLnBrk="1" hangingPunct="1"/>
            <a:r>
              <a:rPr lang="en-US" dirty="0" smtClean="0"/>
              <a:t>All processors in a communicator must call these operations.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7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Collective Communications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Collective communications transmit (and possibly operate on) data among all processes in a given communications group.</a:t>
            </a:r>
          </a:p>
          <a:p>
            <a:r>
              <a:rPr lang="en-US" dirty="0"/>
              <a:t>Barrier (synchronization), global communications, global reduction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34253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MPI_Barrier</a:t>
            </a:r>
            <a:r>
              <a:rPr lang="en-US" dirty="0" smtClean="0"/>
              <a:t> </a:t>
            </a:r>
            <a:r>
              <a:rPr lang="en-US" dirty="0"/>
              <a:t>(barrier synchronization operation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MPI_Barrier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err="1">
                <a:latin typeface="Arial" charset="0"/>
              </a:rPr>
              <a:t>MPI_Comm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comm</a:t>
            </a:r>
            <a:r>
              <a:rPr lang="en-US" sz="2400" dirty="0">
                <a:latin typeface="Arial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blocks the caller until all group members have called it.</a:t>
            </a:r>
          </a:p>
          <a:p>
            <a:r>
              <a:rPr lang="en-US" dirty="0"/>
              <a:t>syncs all processes in a group to some known point.</a:t>
            </a:r>
          </a:p>
        </p:txBody>
      </p:sp>
    </p:spTree>
    <p:extLst>
      <p:ext uri="{BB962C8B-B14F-4D97-AF65-F5344CB8AC3E}">
        <p14:creationId xmlns:p14="http://schemas.microsoft.com/office/powerpoint/2010/main" val="21567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357729"/>
            <a:ext cx="9067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rgbClr val="0066CD"/>
              </a:solidFill>
              <a:latin typeface="Tahoma"/>
            </a:endParaRPr>
          </a:p>
          <a:p>
            <a:r>
              <a:rPr lang="en-US" sz="3200" dirty="0">
                <a:latin typeface="+mj-lt"/>
              </a:rPr>
              <a:t>Stop processes until all processes within a</a:t>
            </a:r>
          </a:p>
          <a:p>
            <a:r>
              <a:rPr lang="en-US" sz="3200" dirty="0">
                <a:latin typeface="+mj-lt"/>
              </a:rPr>
              <a:t>communicator reach the </a:t>
            </a:r>
            <a:r>
              <a:rPr lang="en-US" sz="3200" dirty="0" smtClean="0">
                <a:latin typeface="+mj-lt"/>
              </a:rPr>
              <a:t>barrier.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Almost never required in a parallel program</a:t>
            </a:r>
          </a:p>
          <a:p>
            <a:r>
              <a:rPr lang="en-US" sz="3200" dirty="0">
                <a:latin typeface="+mj-lt"/>
              </a:rPr>
              <a:t>Occasionally useful in measuring performance </a:t>
            </a:r>
            <a:r>
              <a:rPr lang="en-US" sz="3200" dirty="0" smtClean="0">
                <a:latin typeface="+mj-lt"/>
              </a:rPr>
              <a:t>and load balancing.</a:t>
            </a:r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 </a:t>
            </a:r>
          </a:p>
          <a:p>
            <a:endParaRPr lang="en-US" sz="3200" dirty="0" smtClean="0">
              <a:solidFill>
                <a:srgbClr val="00379B"/>
              </a:solidFill>
              <a:latin typeface="+mj-lt"/>
            </a:endParaRPr>
          </a:p>
          <a:p>
            <a:r>
              <a:rPr lang="en-US" sz="3200" b="1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+mj-lt"/>
              </a:rPr>
              <a:t>MPI_Barrier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3200" b="1" dirty="0" err="1" smtClean="0">
                <a:solidFill>
                  <a:srgbClr val="000000"/>
                </a:solidFill>
                <a:latin typeface="+mj-lt"/>
              </a:rPr>
              <a:t>MPI_Comm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+mj-lt"/>
              </a:rPr>
              <a:t>comm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MPI_Barrier</a:t>
            </a:r>
            <a:r>
              <a:rPr lang="en-US" dirty="0" smtClean="0"/>
              <a:t> (barrier synchronization operation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Global Communications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come in blocking mode calls .</a:t>
            </a:r>
          </a:p>
          <a:p>
            <a:r>
              <a:rPr lang="en-US" dirty="0"/>
              <a:t>no tag provided, messages are matched by order of execution within the group.</a:t>
            </a:r>
          </a:p>
          <a:p>
            <a:r>
              <a:rPr lang="en-US" dirty="0" err="1"/>
              <a:t>intercommunicators</a:t>
            </a:r>
            <a:r>
              <a:rPr lang="en-US" dirty="0"/>
              <a:t> are not allowed.</a:t>
            </a:r>
          </a:p>
          <a:p>
            <a:r>
              <a:rPr lang="en-US" dirty="0"/>
              <a:t>you cannot match these calls with P2P receives.</a:t>
            </a:r>
          </a:p>
        </p:txBody>
      </p:sp>
    </p:spTree>
    <p:extLst>
      <p:ext uri="{BB962C8B-B14F-4D97-AF65-F5344CB8AC3E}">
        <p14:creationId xmlns:p14="http://schemas.microsoft.com/office/powerpoint/2010/main" val="39767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CC0000"/>
                </a:solidFill>
              </a:rPr>
              <a:t>Collective Message Passing w/MPI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MPI_Bcast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 smtClean="0">
                <a:solidFill>
                  <a:schemeClr val="accent2"/>
                </a:solidFill>
              </a:rPr>
              <a:t> 		</a:t>
            </a:r>
            <a:r>
              <a:rPr lang="en-US" sz="2000" dirty="0" smtClean="0"/>
              <a:t>Broadcast from root to all other processes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MPI_Reduce</a:t>
            </a:r>
            <a:r>
              <a:rPr lang="en-US" sz="2400" dirty="0">
                <a:solidFill>
                  <a:schemeClr val="accent2"/>
                </a:solidFill>
              </a:rPr>
              <a:t>()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    </a:t>
            </a: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Combine values on all processes to single </a:t>
            </a:r>
            <a:r>
              <a:rPr lang="en-US" sz="2000" dirty="0" err="1"/>
              <a:t>val</a:t>
            </a:r>
            <a:endParaRPr lang="en-US" sz="2000" dirty="0" smtClean="0"/>
          </a:p>
          <a:p>
            <a:pPr lvl="0">
              <a:buNone/>
            </a:pPr>
            <a:r>
              <a:rPr lang="en-US" sz="2400" dirty="0" err="1">
                <a:solidFill>
                  <a:srgbClr val="C0504D"/>
                </a:solidFill>
              </a:rPr>
              <a:t>MPI_Scatter</a:t>
            </a:r>
            <a:r>
              <a:rPr lang="en-US" sz="2400" dirty="0">
                <a:solidFill>
                  <a:srgbClr val="C0504D"/>
                </a:solidFill>
              </a:rPr>
              <a:t>()</a:t>
            </a:r>
            <a:r>
              <a:rPr lang="en-US" sz="2800" dirty="0">
                <a:solidFill>
                  <a:srgbClr val="C0504D"/>
                </a:solidFill>
              </a:rPr>
              <a:t> 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dirty="0">
                <a:solidFill>
                  <a:srgbClr val="C0504D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Scatters buffer in parts to group of processes</a:t>
            </a:r>
          </a:p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MPI_Gather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 smtClean="0">
                <a:solidFill>
                  <a:schemeClr val="accent2"/>
                </a:solidFill>
              </a:rPr>
              <a:t> 		</a:t>
            </a:r>
            <a:r>
              <a:rPr lang="en-US" sz="2000" dirty="0" smtClean="0"/>
              <a:t>Gather values for group of processes</a:t>
            </a:r>
          </a:p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MPI_Alltoall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 smtClean="0">
                <a:solidFill>
                  <a:schemeClr val="accent2"/>
                </a:solidFill>
              </a:rPr>
              <a:t>		</a:t>
            </a:r>
            <a:r>
              <a:rPr lang="en-US" sz="2000" dirty="0" smtClean="0"/>
              <a:t>Sends data from all processes to all processes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MPI_Allgather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>
                <a:solidFill>
                  <a:schemeClr val="accent2"/>
                </a:solidFill>
              </a:rPr>
              <a:t>	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MPI_Allreduce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>
                <a:solidFill>
                  <a:schemeClr val="accent2"/>
                </a:solidFill>
              </a:rPr>
              <a:t>		</a:t>
            </a:r>
            <a:r>
              <a:rPr lang="en-US" sz="2000" dirty="0" smtClean="0"/>
              <a:t> 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MPI_Reduce_Scatter</a:t>
            </a:r>
            <a:r>
              <a:rPr lang="en-US" sz="2400" dirty="0" smtClean="0">
                <a:solidFill>
                  <a:schemeClr val="accent2"/>
                </a:solidFill>
              </a:rPr>
              <a:t>()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Broadcast from root to all other processes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89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smtClean="0"/>
              <a:t>MPI  Program Organization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MIMD   Multiple Instruction, Multiple Data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SPMD   Single Program, Multiple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1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dirty="0" smtClean="0">
                <a:solidFill>
                  <a:srgbClr val="F2F2F2"/>
                </a:solidFill>
              </a:rPr>
              <a:t>Broadcast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2300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MPI_Bcast</a:t>
            </a:r>
            <a:r>
              <a:rPr lang="en-US" sz="2800" dirty="0" smtClean="0"/>
              <a:t>(void *buffer, 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count, </a:t>
            </a:r>
            <a:r>
              <a:rPr lang="en-US" sz="2800" dirty="0" err="1" smtClean="0"/>
              <a:t>MPI_Datatype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root, </a:t>
            </a:r>
            <a:r>
              <a:rPr lang="en-US" sz="2800" dirty="0" err="1" smtClean="0"/>
              <a:t>MPI_Comm</a:t>
            </a:r>
            <a:r>
              <a:rPr lang="en-US" sz="2800" dirty="0" smtClean="0"/>
              <a:t> </a:t>
            </a:r>
            <a:r>
              <a:rPr lang="en-US" sz="2800" dirty="0" err="1" smtClean="0"/>
              <a:t>comm</a:t>
            </a:r>
            <a:r>
              <a:rPr lang="en-US" sz="2800" dirty="0" smtClean="0"/>
              <a:t>);</a:t>
            </a:r>
          </a:p>
          <a:p>
            <a:pPr lvl="1"/>
            <a:r>
              <a:rPr lang="en-US" sz="2400" dirty="0" smtClean="0"/>
              <a:t>One process (root) sends data to all the other processes in the same communicator</a:t>
            </a:r>
          </a:p>
          <a:p>
            <a:pPr lvl="1"/>
            <a:r>
              <a:rPr lang="en-US" sz="2400" dirty="0" smtClean="0"/>
              <a:t>Must be called by all the processes with the same arguments</a:t>
            </a:r>
          </a:p>
          <a:p>
            <a:pPr lvl="1"/>
            <a:endParaRPr lang="en-US" sz="2400" dirty="0" smtClean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81000" y="76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MPI: Broadcast (One-to-all)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Reduction Operations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Perform global reduce operations across all members of a group.</a:t>
            </a:r>
          </a:p>
          <a:p>
            <a:r>
              <a:rPr lang="en-US" dirty="0"/>
              <a:t>Many predefined operations come with MPI.</a:t>
            </a:r>
          </a:p>
          <a:p>
            <a:r>
              <a:rPr lang="en-US" dirty="0"/>
              <a:t>Ability to define your own operations.</a:t>
            </a:r>
          </a:p>
        </p:txBody>
      </p:sp>
    </p:spTree>
    <p:extLst>
      <p:ext uri="{BB962C8B-B14F-4D97-AF65-F5344CB8AC3E}">
        <p14:creationId xmlns:p14="http://schemas.microsoft.com/office/powerpoint/2010/main" val="39443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Reduction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23002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MPI_Reduce</a:t>
            </a:r>
            <a:r>
              <a:rPr lang="en-US" sz="2400" dirty="0" smtClean="0"/>
              <a:t>(void *</a:t>
            </a:r>
            <a:r>
              <a:rPr lang="en-US" sz="2400" dirty="0" err="1" smtClean="0"/>
              <a:t>sendbuf</a:t>
            </a:r>
            <a:r>
              <a:rPr lang="en-US" sz="2400" dirty="0" smtClean="0"/>
              <a:t>, void *</a:t>
            </a:r>
            <a:r>
              <a:rPr lang="en-US" sz="2400" dirty="0" err="1" smtClean="0"/>
              <a:t>recvbuf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count,  </a:t>
            </a:r>
            <a:r>
              <a:rPr lang="en-US" sz="2400" dirty="0" err="1" smtClean="0"/>
              <a:t>MPI_Datatype</a:t>
            </a: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, </a:t>
            </a:r>
            <a:r>
              <a:rPr lang="en-US" sz="2400" dirty="0" err="1" smtClean="0"/>
              <a:t>MPI_Op</a:t>
            </a:r>
            <a:r>
              <a:rPr lang="en-US" sz="2400" dirty="0" smtClean="0"/>
              <a:t> op, </a:t>
            </a:r>
            <a:r>
              <a:rPr lang="en-US" sz="2400" dirty="0" err="1" smtClean="0"/>
              <a:t>int</a:t>
            </a:r>
            <a:r>
              <a:rPr lang="en-US" sz="2400" dirty="0" smtClean="0"/>
              <a:t> root, </a:t>
            </a:r>
            <a:r>
              <a:rPr lang="en-US" sz="2400" dirty="0" err="1" smtClean="0"/>
              <a:t>MPI_Comm</a:t>
            </a:r>
            <a:r>
              <a:rPr lang="en-US" sz="2400" dirty="0" smtClean="0"/>
              <a:t> </a:t>
            </a:r>
            <a:r>
              <a:rPr lang="en-US" sz="2400" dirty="0" err="1" smtClean="0"/>
              <a:t>comm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One process (root) collects data to all the other processes in the same communicator, and performs an operation on the data </a:t>
            </a:r>
          </a:p>
          <a:p>
            <a:pPr lvl="1"/>
            <a:r>
              <a:rPr lang="en-US" sz="2000" dirty="0" smtClean="0"/>
              <a:t>MPI_SUM, MPI_MIN, MPI_MAX, MPI_PROD, logical AND, OR, XOR, and a few more</a:t>
            </a:r>
          </a:p>
          <a:p>
            <a:pPr lvl="1"/>
            <a:r>
              <a:rPr lang="en-US" sz="1800" dirty="0" smtClean="0"/>
              <a:t>returns combined value in the output buffer</a:t>
            </a:r>
            <a:r>
              <a:rPr lang="en-US" sz="2000" dirty="0" smtClean="0"/>
              <a:t>			      							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MPI: </a:t>
            </a:r>
            <a:r>
              <a:rPr lang="en-US" dirty="0"/>
              <a:t>Reduce (all-to-one reduction operation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Predefined Reduction Operations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Operation </a:t>
            </a:r>
            <a:r>
              <a:rPr lang="en-US" sz="2400" b="1" dirty="0" smtClean="0"/>
              <a:t> 		Meaning </a:t>
            </a:r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err="1" smtClean="0"/>
              <a:t>Datatypes</a:t>
            </a:r>
            <a:endParaRPr lang="en-US" sz="2400" b="1" dirty="0"/>
          </a:p>
          <a:p>
            <a:pPr fontAlgn="base"/>
            <a:r>
              <a:rPr lang="en-US" dirty="0"/>
              <a:t>MPI_MAX </a:t>
            </a:r>
            <a:r>
              <a:rPr lang="en-US" dirty="0" smtClean="0"/>
              <a:t>		Maximum  		C </a:t>
            </a:r>
            <a:r>
              <a:rPr lang="en-US" dirty="0"/>
              <a:t>integers and floating point </a:t>
            </a:r>
          </a:p>
          <a:p>
            <a:pPr fontAlgn="base"/>
            <a:r>
              <a:rPr lang="en-US" dirty="0"/>
              <a:t>MPI_MIN </a:t>
            </a:r>
            <a:r>
              <a:rPr lang="en-US" dirty="0" smtClean="0"/>
              <a:t>		Minimum 		C </a:t>
            </a:r>
            <a:r>
              <a:rPr lang="en-US" dirty="0"/>
              <a:t>integers and floating point </a:t>
            </a:r>
          </a:p>
          <a:p>
            <a:pPr fontAlgn="base"/>
            <a:r>
              <a:rPr lang="en-US" dirty="0"/>
              <a:t>MPI_SUM </a:t>
            </a:r>
            <a:r>
              <a:rPr lang="en-US" dirty="0" smtClean="0"/>
              <a:t>		Sum 			C </a:t>
            </a:r>
            <a:r>
              <a:rPr lang="en-US" dirty="0"/>
              <a:t>integers and floating point </a:t>
            </a:r>
          </a:p>
          <a:p>
            <a:pPr fontAlgn="base"/>
            <a:r>
              <a:rPr lang="en-US" dirty="0" smtClean="0"/>
              <a:t>MPI_PROD		Product			C </a:t>
            </a:r>
            <a:r>
              <a:rPr lang="en-US" dirty="0"/>
              <a:t>integers and floating </a:t>
            </a:r>
            <a:r>
              <a:rPr lang="en-US" dirty="0" smtClean="0"/>
              <a:t>point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MPI_LAND </a:t>
            </a:r>
            <a:r>
              <a:rPr lang="en-US" dirty="0" smtClean="0"/>
              <a:t>		Logical </a:t>
            </a:r>
            <a:r>
              <a:rPr lang="en-US" dirty="0"/>
              <a:t>AND </a:t>
            </a:r>
            <a:r>
              <a:rPr lang="en-US" dirty="0" smtClean="0"/>
              <a:t>		C </a:t>
            </a:r>
            <a:r>
              <a:rPr lang="en-US" dirty="0"/>
              <a:t>integers </a:t>
            </a:r>
          </a:p>
          <a:p>
            <a:pPr fontAlgn="base"/>
            <a:r>
              <a:rPr lang="en-US" dirty="0"/>
              <a:t>MPI_BAND </a:t>
            </a:r>
            <a:r>
              <a:rPr lang="en-US" dirty="0" smtClean="0"/>
              <a:t>		Bit-wise </a:t>
            </a:r>
            <a:r>
              <a:rPr lang="en-US" dirty="0"/>
              <a:t>AND </a:t>
            </a:r>
            <a:r>
              <a:rPr lang="en-US" dirty="0" smtClean="0"/>
              <a:t>		C </a:t>
            </a:r>
            <a:r>
              <a:rPr lang="en-US" dirty="0"/>
              <a:t>integers and byte </a:t>
            </a:r>
            <a:endParaRPr lang="en-US" dirty="0" smtClean="0"/>
          </a:p>
          <a:p>
            <a:pPr fontAlgn="base"/>
            <a:r>
              <a:rPr lang="en-US" dirty="0" smtClean="0"/>
              <a:t>MPI_LOR	</a:t>
            </a:r>
            <a:r>
              <a:rPr lang="en-US" dirty="0"/>
              <a:t>		Logical </a:t>
            </a:r>
            <a:r>
              <a:rPr lang="en-US" dirty="0" smtClean="0"/>
              <a:t>OR </a:t>
            </a:r>
            <a:r>
              <a:rPr lang="en-US" dirty="0"/>
              <a:t>	</a:t>
            </a:r>
            <a:r>
              <a:rPr lang="en-US" dirty="0" smtClean="0"/>
              <a:t>	C </a:t>
            </a:r>
            <a:r>
              <a:rPr lang="en-US" dirty="0"/>
              <a:t>integers </a:t>
            </a:r>
          </a:p>
          <a:p>
            <a:pPr fontAlgn="base"/>
            <a:r>
              <a:rPr lang="en-US" dirty="0" smtClean="0"/>
              <a:t>MPI_BOR </a:t>
            </a:r>
            <a:r>
              <a:rPr lang="en-US" dirty="0"/>
              <a:t>		Bit-wise </a:t>
            </a:r>
            <a:r>
              <a:rPr lang="en-US" dirty="0" smtClean="0"/>
              <a:t>OR </a:t>
            </a:r>
            <a:r>
              <a:rPr lang="en-US" dirty="0"/>
              <a:t>	</a:t>
            </a:r>
            <a:r>
              <a:rPr lang="en-US" dirty="0" smtClean="0"/>
              <a:t>	C </a:t>
            </a:r>
            <a:r>
              <a:rPr lang="en-US" dirty="0"/>
              <a:t>integers and byte </a:t>
            </a:r>
          </a:p>
          <a:p>
            <a:pPr fontAlgn="base"/>
            <a:r>
              <a:rPr lang="en-US" dirty="0" smtClean="0"/>
              <a:t>MPI_LXOR</a:t>
            </a:r>
            <a:r>
              <a:rPr lang="en-US" dirty="0"/>
              <a:t>		Logical </a:t>
            </a:r>
            <a:r>
              <a:rPr lang="en-US" dirty="0" smtClean="0"/>
              <a:t>XOR </a:t>
            </a:r>
            <a:r>
              <a:rPr lang="en-US" dirty="0"/>
              <a:t>	</a:t>
            </a:r>
            <a:r>
              <a:rPr lang="en-US" dirty="0" smtClean="0"/>
              <a:t>	C </a:t>
            </a:r>
            <a:r>
              <a:rPr lang="en-US" dirty="0"/>
              <a:t>integers </a:t>
            </a:r>
          </a:p>
          <a:p>
            <a:pPr fontAlgn="base"/>
            <a:r>
              <a:rPr lang="en-US" dirty="0" smtClean="0"/>
              <a:t>MPI_BXOR </a:t>
            </a:r>
            <a:r>
              <a:rPr lang="en-US" dirty="0"/>
              <a:t>		Bit-wise </a:t>
            </a:r>
            <a:r>
              <a:rPr lang="en-US" dirty="0" smtClean="0"/>
              <a:t>XOR </a:t>
            </a:r>
            <a:r>
              <a:rPr lang="en-US" dirty="0"/>
              <a:t>	</a:t>
            </a:r>
            <a:r>
              <a:rPr lang="en-US" dirty="0" smtClean="0"/>
              <a:t>	C </a:t>
            </a:r>
            <a:r>
              <a:rPr lang="en-US" dirty="0"/>
              <a:t>integers and byte </a:t>
            </a:r>
            <a:endParaRPr lang="en-US" dirty="0" smtClean="0"/>
          </a:p>
          <a:p>
            <a:pPr fontAlgn="base"/>
            <a:r>
              <a:rPr lang="en-US" dirty="0"/>
              <a:t>MPI_MAXLOC </a:t>
            </a:r>
            <a:r>
              <a:rPr lang="en-US" dirty="0" smtClean="0"/>
              <a:t>		max-min value -</a:t>
            </a:r>
            <a:r>
              <a:rPr lang="en-US" dirty="0"/>
              <a:t>location </a:t>
            </a:r>
            <a:r>
              <a:rPr lang="en-US" dirty="0" smtClean="0"/>
              <a:t>	Data-pairs </a:t>
            </a:r>
            <a:endParaRPr lang="en-US" dirty="0"/>
          </a:p>
          <a:p>
            <a:pPr fontAlgn="base"/>
            <a:r>
              <a:rPr lang="en-US" dirty="0"/>
              <a:t>MPI_MINLOC </a:t>
            </a:r>
            <a:r>
              <a:rPr lang="en-US" dirty="0" smtClean="0"/>
              <a:t>		min-min </a:t>
            </a:r>
            <a:r>
              <a:rPr lang="en-US" dirty="0"/>
              <a:t>value-location </a:t>
            </a:r>
            <a:r>
              <a:rPr lang="en-US" dirty="0" smtClean="0"/>
              <a:t>	Data-pairs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Gather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60350" y="457200"/>
            <a:ext cx="8589963" cy="2300287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MPI_Gather</a:t>
            </a:r>
            <a:r>
              <a:rPr lang="en-US" sz="2200" dirty="0" smtClean="0"/>
              <a:t>(void *</a:t>
            </a:r>
            <a:r>
              <a:rPr lang="en-US" sz="2200" dirty="0" err="1" smtClean="0"/>
              <a:t>sendbuf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sendcnt</a:t>
            </a:r>
            <a:r>
              <a:rPr lang="en-US" sz="2200" dirty="0" smtClean="0"/>
              <a:t>, </a:t>
            </a:r>
            <a:r>
              <a:rPr lang="en-US" sz="2200" dirty="0" err="1" smtClean="0"/>
              <a:t>MPI_Datatype</a:t>
            </a:r>
            <a:r>
              <a:rPr lang="en-US" sz="2200" dirty="0" smtClean="0"/>
              <a:t> </a:t>
            </a:r>
            <a:r>
              <a:rPr lang="en-US" sz="2200" dirty="0" err="1" smtClean="0"/>
              <a:t>sendtype</a:t>
            </a:r>
            <a:r>
              <a:rPr lang="en-US" sz="2200" dirty="0" smtClean="0"/>
              <a:t>, void *</a:t>
            </a:r>
            <a:r>
              <a:rPr lang="en-US" sz="2200" dirty="0" err="1" smtClean="0"/>
              <a:t>recvbuf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recvcnt</a:t>
            </a:r>
            <a:r>
              <a:rPr lang="en-US" sz="2200" dirty="0" smtClean="0"/>
              <a:t>, </a:t>
            </a:r>
            <a:r>
              <a:rPr lang="en-US" sz="2200" dirty="0" err="1" smtClean="0"/>
              <a:t>MPI_Datatype</a:t>
            </a:r>
            <a:r>
              <a:rPr lang="en-US" sz="2200" dirty="0" smtClean="0"/>
              <a:t> </a:t>
            </a:r>
            <a:r>
              <a:rPr lang="en-US" sz="2200" dirty="0" err="1" smtClean="0"/>
              <a:t>recvtype</a:t>
            </a:r>
            <a:r>
              <a:rPr lang="en-US" sz="2200" dirty="0" smtClean="0"/>
              <a:t>,  </a:t>
            </a:r>
            <a:r>
              <a:rPr lang="en-US" sz="2200" dirty="0" err="1" smtClean="0"/>
              <a:t>int</a:t>
            </a:r>
            <a:r>
              <a:rPr lang="en-US" sz="2200" dirty="0" smtClean="0"/>
              <a:t> root, </a:t>
            </a:r>
            <a:r>
              <a:rPr lang="en-US" sz="2200" dirty="0" err="1" smtClean="0"/>
              <a:t>MPI_Comm</a:t>
            </a:r>
            <a:r>
              <a:rPr lang="en-US" sz="2200" dirty="0" smtClean="0"/>
              <a:t> </a:t>
            </a:r>
            <a:r>
              <a:rPr lang="en-US" sz="2200" dirty="0" err="1" smtClean="0"/>
              <a:t>comm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One process (root) collects data to all the other processes in the same communicator (</a:t>
            </a:r>
            <a:r>
              <a:rPr lang="en-US" sz="2200" dirty="0" err="1" smtClean="0"/>
              <a:t>i.e</a:t>
            </a:r>
            <a:r>
              <a:rPr lang="en-US" sz="2200" dirty="0" smtClean="0"/>
              <a:t> each process in </a:t>
            </a:r>
            <a:r>
              <a:rPr lang="en-US" sz="2200" i="1" dirty="0" err="1" smtClean="0"/>
              <a:t>comm</a:t>
            </a:r>
            <a:r>
              <a:rPr lang="en-US" sz="2200" dirty="0" smtClean="0"/>
              <a:t> (including </a:t>
            </a:r>
            <a:r>
              <a:rPr lang="en-US" sz="2200" i="1" dirty="0" smtClean="0"/>
              <a:t>root</a:t>
            </a:r>
            <a:r>
              <a:rPr lang="en-US" sz="2200" dirty="0" smtClean="0"/>
              <a:t> itself) sends its </a:t>
            </a:r>
            <a:r>
              <a:rPr lang="en-US" sz="2200" i="1" dirty="0" err="1" smtClean="0"/>
              <a:t>sendbuf</a:t>
            </a:r>
            <a:r>
              <a:rPr lang="en-US" sz="2200" dirty="0" smtClean="0"/>
              <a:t> to </a:t>
            </a:r>
            <a:r>
              <a:rPr lang="en-US" sz="2200" i="1" dirty="0" smtClean="0"/>
              <a:t>root</a:t>
            </a:r>
            <a:r>
              <a:rPr lang="en-US" sz="2200" dirty="0" smtClean="0"/>
              <a:t>.)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i="1" dirty="0" smtClean="0"/>
              <a:t>root</a:t>
            </a:r>
            <a:r>
              <a:rPr lang="en-US" sz="2200" dirty="0" smtClean="0"/>
              <a:t> process receives the messages in </a:t>
            </a:r>
            <a:r>
              <a:rPr lang="en-US" sz="2200" i="1" dirty="0" err="1" smtClean="0"/>
              <a:t>recvbuf</a:t>
            </a:r>
            <a:r>
              <a:rPr lang="en-US" sz="2200" dirty="0" smtClean="0"/>
              <a:t> in rank order.</a:t>
            </a:r>
          </a:p>
          <a:p>
            <a:pPr lvl="1"/>
            <a:r>
              <a:rPr lang="en-US" sz="2200" dirty="0" smtClean="0"/>
              <a:t>Must be called by all the processes with the same arguments</a:t>
            </a:r>
          </a:p>
          <a:p>
            <a:pPr lvl="1"/>
            <a:endParaRPr lang="en-US" sz="2200" dirty="0" smtClean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57200" y="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MPI: Gather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Scatter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MPI_Scatter</a:t>
            </a:r>
            <a:r>
              <a:rPr lang="en-US" sz="2400" dirty="0">
                <a:latin typeface="Arial" charset="0"/>
              </a:rPr>
              <a:t>(void *</a:t>
            </a:r>
            <a:r>
              <a:rPr lang="en-US" sz="2400" dirty="0" err="1">
                <a:latin typeface="Arial" charset="0"/>
              </a:rPr>
              <a:t>sendbuf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sendcount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MPI_Datatype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sendtype</a:t>
            </a:r>
            <a:r>
              <a:rPr lang="en-US" sz="2400" dirty="0">
                <a:latin typeface="Arial" charset="0"/>
              </a:rPr>
              <a:t>, void *</a:t>
            </a:r>
            <a:r>
              <a:rPr lang="en-US" sz="2400" dirty="0" err="1">
                <a:latin typeface="Arial" charset="0"/>
              </a:rPr>
              <a:t>recvbuf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recvcount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MPI_Datatype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recvtype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root, </a:t>
            </a:r>
            <a:r>
              <a:rPr lang="en-US" sz="2400" dirty="0" err="1">
                <a:latin typeface="Arial" charset="0"/>
              </a:rPr>
              <a:t>MPI_Comm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comm</a:t>
            </a:r>
            <a:r>
              <a:rPr lang="en-US" sz="2400" dirty="0">
                <a:latin typeface="Arial" charset="0"/>
              </a:rPr>
              <a:t>)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r>
              <a:rPr lang="en-US" dirty="0"/>
              <a:t>inverse to </a:t>
            </a:r>
            <a:r>
              <a:rPr lang="en-US" dirty="0" err="1"/>
              <a:t>MPI_Gather</a:t>
            </a:r>
            <a:r>
              <a:rPr lang="en-US" dirty="0"/>
              <a:t>.</a:t>
            </a:r>
          </a:p>
          <a:p>
            <a:r>
              <a:rPr lang="en-US" i="1" dirty="0" err="1"/>
              <a:t>sendbuf</a:t>
            </a:r>
            <a:r>
              <a:rPr lang="en-US" dirty="0"/>
              <a:t> is ignored by all non-</a:t>
            </a:r>
            <a:r>
              <a:rPr lang="en-US" i="1" dirty="0"/>
              <a:t>root</a:t>
            </a:r>
            <a:r>
              <a:rPr lang="en-US" dirty="0"/>
              <a:t> processes.</a:t>
            </a:r>
          </a:p>
        </p:txBody>
      </p:sp>
    </p:spTree>
    <p:extLst>
      <p:ext uri="{BB962C8B-B14F-4D97-AF65-F5344CB8AC3E}">
        <p14:creationId xmlns:p14="http://schemas.microsoft.com/office/powerpoint/2010/main" val="39351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dirty="0" smtClean="0">
                <a:solidFill>
                  <a:srgbClr val="F2F2F2"/>
                </a:solidFill>
              </a:rPr>
              <a:t>Gather to All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23002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MPI_Allgather</a:t>
            </a:r>
            <a:r>
              <a:rPr lang="en-US" sz="2800" dirty="0" smtClean="0"/>
              <a:t>(void *</a:t>
            </a:r>
            <a:r>
              <a:rPr lang="en-US" sz="2800" dirty="0" err="1" smtClean="0"/>
              <a:t>sendbuf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sendcnt</a:t>
            </a:r>
            <a:r>
              <a:rPr lang="en-US" sz="2800" dirty="0" smtClean="0"/>
              <a:t>, </a:t>
            </a:r>
            <a:r>
              <a:rPr lang="en-US" sz="2800" dirty="0" err="1" smtClean="0"/>
              <a:t>MPI_Datatype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sendtype</a:t>
            </a:r>
            <a:r>
              <a:rPr lang="en-US" sz="2800" dirty="0" smtClean="0"/>
              <a:t>, void *</a:t>
            </a:r>
            <a:r>
              <a:rPr lang="en-US" sz="2800" dirty="0" err="1" smtClean="0"/>
              <a:t>recvbuf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recvcnt</a:t>
            </a:r>
            <a:r>
              <a:rPr lang="en-US" sz="2800" dirty="0" smtClean="0"/>
              <a:t>, </a:t>
            </a:r>
            <a:r>
              <a:rPr lang="en-US" sz="2800" dirty="0" err="1" smtClean="0"/>
              <a:t>MPI_Datatype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recvtype</a:t>
            </a:r>
            <a:r>
              <a:rPr lang="en-US" sz="2800" dirty="0" smtClean="0"/>
              <a:t>, </a:t>
            </a:r>
            <a:r>
              <a:rPr lang="en-US" sz="2800" dirty="0" err="1" smtClean="0"/>
              <a:t>MPI_Comm</a:t>
            </a:r>
            <a:r>
              <a:rPr lang="en-US" sz="2800" dirty="0" smtClean="0"/>
              <a:t> </a:t>
            </a:r>
            <a:r>
              <a:rPr lang="en-US" sz="2800" dirty="0" err="1" smtClean="0"/>
              <a:t>comm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/>
              <a:t>MPI also provides the </a:t>
            </a:r>
            <a:r>
              <a:rPr lang="en-US" sz="2400" dirty="0" err="1"/>
              <a:t>MPI_Allgather</a:t>
            </a:r>
            <a:r>
              <a:rPr lang="en-US" sz="2400" dirty="0"/>
              <a:t> function in which the data are gathered at all the processes. </a:t>
            </a:r>
          </a:p>
          <a:p>
            <a:pPr lvl="1"/>
            <a:r>
              <a:rPr lang="en-US" sz="2400" dirty="0" smtClean="0"/>
              <a:t>All the processes collects data to all the other processes in the same communicator.</a:t>
            </a:r>
          </a:p>
          <a:p>
            <a:pPr lvl="1"/>
            <a:r>
              <a:rPr lang="en-US" sz="2000" i="1" dirty="0" err="1" smtClean="0"/>
              <a:t>recvbuf</a:t>
            </a:r>
            <a:r>
              <a:rPr lang="en-US" sz="2000" dirty="0" smtClean="0"/>
              <a:t> is NOT ignored.</a:t>
            </a:r>
            <a:endParaRPr lang="en-US" sz="2400" dirty="0" smtClean="0"/>
          </a:p>
          <a:p>
            <a:pPr lvl="1"/>
            <a:r>
              <a:rPr lang="en-US" sz="2400" dirty="0" smtClean="0"/>
              <a:t>Must be called by all the processes with the same arguments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MPI: Allgather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dirty="0" smtClean="0">
                <a:solidFill>
                  <a:srgbClr val="F2F2F2"/>
                </a:solidFill>
              </a:rPr>
              <a:t>Reduction to All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60350" y="457200"/>
            <a:ext cx="8589963" cy="230028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MPI_Allreduce</a:t>
            </a:r>
            <a:r>
              <a:rPr lang="en-US" sz="2400" dirty="0" smtClean="0"/>
              <a:t>(void *</a:t>
            </a:r>
            <a:r>
              <a:rPr lang="en-US" sz="2400" dirty="0" err="1" smtClean="0"/>
              <a:t>sendbuf</a:t>
            </a:r>
            <a:r>
              <a:rPr lang="en-US" sz="2400" dirty="0" smtClean="0"/>
              <a:t>, void *</a:t>
            </a:r>
            <a:r>
              <a:rPr lang="en-US" sz="2400" dirty="0" err="1" smtClean="0"/>
              <a:t>recvbuf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count,  </a:t>
            </a:r>
            <a:r>
              <a:rPr lang="en-US" sz="2400" dirty="0" err="1" smtClean="0"/>
              <a:t>MPI_Datatype</a:t>
            </a:r>
            <a:r>
              <a:rPr lang="en-US" sz="2400" dirty="0" smtClean="0"/>
              <a:t>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, </a:t>
            </a:r>
            <a:r>
              <a:rPr lang="en-US" sz="2400" dirty="0" err="1" smtClean="0"/>
              <a:t>MPI_Op</a:t>
            </a:r>
            <a:r>
              <a:rPr lang="en-US" sz="2400" dirty="0" smtClean="0"/>
              <a:t> op, </a:t>
            </a:r>
            <a:r>
              <a:rPr lang="en-US" sz="2400" dirty="0" err="1" smtClean="0"/>
              <a:t>MPI_Comm</a:t>
            </a:r>
            <a:r>
              <a:rPr lang="en-US" sz="2400" dirty="0" smtClean="0"/>
              <a:t> </a:t>
            </a:r>
            <a:r>
              <a:rPr lang="en-US" sz="2400" dirty="0" err="1" smtClean="0"/>
              <a:t>comm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All the processes collect data to all the other processes in the same communicator, and perform an operation on the data </a:t>
            </a:r>
            <a:endParaRPr lang="en-US" sz="2000" dirty="0"/>
          </a:p>
          <a:p>
            <a:pPr lvl="1"/>
            <a:r>
              <a:rPr lang="en-US" sz="2000" dirty="0" smtClean="0"/>
              <a:t>MPI_SUM, MPI_MIN, MPI_MAX, MPI_PROD, logical AND, OR, XOR, and a few more</a:t>
            </a:r>
          </a:p>
          <a:p>
            <a:pPr lvl="1"/>
            <a:r>
              <a:rPr lang="en-US" sz="2000" dirty="0" err="1" smtClean="0"/>
              <a:t>MPI_Op_create</a:t>
            </a:r>
            <a:r>
              <a:rPr lang="en-US" sz="2000" dirty="0" smtClean="0"/>
              <a:t>(): User defined operator</a:t>
            </a:r>
          </a:p>
          <a:p>
            <a:pPr marL="457200" lvl="1" indent="0">
              <a:buNone/>
            </a:pPr>
            <a:r>
              <a:rPr lang="en-US" sz="2000" dirty="0" smtClean="0"/>
              <a:t>- </a:t>
            </a:r>
            <a:r>
              <a:rPr lang="en-US" sz="1800" dirty="0"/>
              <a:t>If the result of the reduction operation is needed by all processes, MPI </a:t>
            </a:r>
            <a:r>
              <a:rPr lang="en-US" sz="1800" dirty="0" smtClean="0"/>
              <a:t>provides</a:t>
            </a:r>
            <a:r>
              <a:rPr lang="en-US" sz="1800" dirty="0"/>
              <a:t> </a:t>
            </a:r>
            <a:r>
              <a:rPr lang="en-US" sz="1800" dirty="0" err="1"/>
              <a:t>MPI_Allreduce</a:t>
            </a:r>
            <a:endParaRPr lang="en-US" sz="18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57200" y="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MPI: </a:t>
            </a:r>
            <a:r>
              <a:rPr lang="en-US" dirty="0" err="1" smtClean="0"/>
              <a:t>Allreduce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MPI: </a:t>
            </a:r>
            <a:r>
              <a:rPr lang="en-US" dirty="0" err="1"/>
              <a:t>Alltoall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MPI_Alltoall</a:t>
            </a:r>
            <a:r>
              <a:rPr lang="en-US" sz="2400" dirty="0">
                <a:latin typeface="Arial" charset="0"/>
              </a:rPr>
              <a:t>(void *</a:t>
            </a:r>
            <a:r>
              <a:rPr lang="en-US" sz="2400" dirty="0" err="1">
                <a:latin typeface="Arial" charset="0"/>
              </a:rPr>
              <a:t>sendbuf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sendcount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MPI_Datatype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sendtype</a:t>
            </a:r>
            <a:r>
              <a:rPr lang="en-US" sz="2400" dirty="0">
                <a:latin typeface="Arial" charset="0"/>
              </a:rPr>
              <a:t>, void *</a:t>
            </a:r>
            <a:r>
              <a:rPr lang="en-US" sz="2400" dirty="0" err="1">
                <a:latin typeface="Arial" charset="0"/>
              </a:rPr>
              <a:t>recvbuf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recvcount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MPI_Datatype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recvtype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MPI_Comm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comm</a:t>
            </a:r>
            <a:r>
              <a:rPr lang="en-US" sz="2400" dirty="0">
                <a:latin typeface="Arial" charset="0"/>
              </a:rPr>
              <a:t>)</a:t>
            </a:r>
          </a:p>
          <a:p>
            <a:pPr>
              <a:buFontTx/>
              <a:buNone/>
            </a:pPr>
            <a:endParaRPr lang="en-US" sz="900" dirty="0">
              <a:latin typeface="Arial" charset="0"/>
            </a:endParaRPr>
          </a:p>
          <a:p>
            <a:r>
              <a:rPr lang="en-US" dirty="0"/>
              <a:t>similar to </a:t>
            </a:r>
            <a:r>
              <a:rPr lang="en-US" dirty="0" err="1"/>
              <a:t>MPI_Allgather</a:t>
            </a:r>
            <a:r>
              <a:rPr lang="en-US" dirty="0"/>
              <a:t> except each process sends distinct data to each of the receivers.</a:t>
            </a:r>
          </a:p>
          <a:p>
            <a:r>
              <a:rPr lang="en-US" dirty="0"/>
              <a:t>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block sent from process i is received by process j and placed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block of </a:t>
            </a:r>
            <a:r>
              <a:rPr lang="en-US" i="1" dirty="0" err="1"/>
              <a:t>recvbuf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Collective Communication Operations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To compute prefix-sums, MPI provides: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MPI_Scan</a:t>
            </a:r>
            <a:r>
              <a:rPr lang="en-US" sz="1800" dirty="0" smtClean="0">
                <a:latin typeface="Courier New" pitchFamily="49" charset="0"/>
              </a:rPr>
              <a:t>(void *</a:t>
            </a:r>
            <a:r>
              <a:rPr lang="en-US" sz="1800" dirty="0" err="1" smtClean="0">
                <a:latin typeface="Courier New" pitchFamily="49" charset="0"/>
              </a:rPr>
              <a:t>sendbuf</a:t>
            </a:r>
            <a:r>
              <a:rPr lang="en-US" sz="1800" dirty="0" smtClean="0">
                <a:latin typeface="Courier New" pitchFamily="49" charset="0"/>
              </a:rPr>
              <a:t>, void *</a:t>
            </a:r>
            <a:r>
              <a:rPr lang="en-US" sz="1800" dirty="0" err="1" smtClean="0">
                <a:latin typeface="Courier New" pitchFamily="49" charset="0"/>
              </a:rPr>
              <a:t>recvbuf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count, 		</a:t>
            </a:r>
            <a:r>
              <a:rPr lang="en-US" sz="1800" dirty="0" err="1" smtClean="0">
                <a:latin typeface="Courier New" pitchFamily="49" charset="0"/>
              </a:rPr>
              <a:t>MPI_Datatype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datatype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MPI_Op</a:t>
            </a:r>
            <a:r>
              <a:rPr lang="en-US" sz="1800" dirty="0" smtClean="0">
                <a:latin typeface="Courier New" pitchFamily="49" charset="0"/>
              </a:rPr>
              <a:t> op, 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</a:rPr>
              <a:t>MPI_Comm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comm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pPr eaLnBrk="1" hangingPunct="1"/>
            <a:endParaRPr 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u="sng" smtClean="0"/>
              <a:t>MPI  Progam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MIMD in a SPMD framework</a:t>
            </a:r>
          </a:p>
        </p:txBody>
      </p:sp>
    </p:spTree>
    <p:extLst>
      <p:ext uri="{BB962C8B-B14F-4D97-AF65-F5344CB8AC3E}">
        <p14:creationId xmlns:p14="http://schemas.microsoft.com/office/powerpoint/2010/main" val="33756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Approximation of Pi</a:t>
            </a:r>
            <a:br>
              <a:rPr lang="en-US" dirty="0"/>
            </a:br>
            <a:r>
              <a:rPr lang="en-US" sz="3100" dirty="0" smtClean="0"/>
              <a:t>Compute </a:t>
            </a:r>
            <a:r>
              <a:rPr lang="en-US" sz="3100" dirty="0"/>
              <a:t>π value using p processors.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64" name="Picture 1028" descr="F:\mueller\tex\ncsu\classes\cluster\readings\figs\pi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79571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2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B49CA-F7F6-42D3-996E-7AA71FF2C997}" type="slidenum">
              <a:rPr lang="en-US"/>
              <a:pPr/>
              <a:t>61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#include "</a:t>
            </a:r>
            <a:r>
              <a:rPr lang="en-US" sz="1800" b="1" dirty="0" err="1">
                <a:latin typeface="Courier New" pitchFamily="49" charset="0"/>
              </a:rPr>
              <a:t>mpi.h</a:t>
            </a:r>
            <a:r>
              <a:rPr lang="en-US" sz="1800" b="1" dirty="0">
                <a:latin typeface="Courier New" pitchFamily="49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math.h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argc</a:t>
            </a:r>
            <a:r>
              <a:rPr lang="en-US" sz="1800" b="1" dirty="0">
                <a:latin typeface="Courier New" pitchFamily="49" charset="0"/>
              </a:rPr>
              <a:t>, char *</a:t>
            </a:r>
            <a:r>
              <a:rPr lang="en-US" sz="1800" b="1" dirty="0" err="1">
                <a:latin typeface="Courier New" pitchFamily="49" charset="0"/>
              </a:rPr>
              <a:t>argv</a:t>
            </a:r>
            <a:r>
              <a:rPr lang="en-US" sz="1800" b="1" dirty="0">
                <a:latin typeface="Courier New" pitchFamily="49" charset="0"/>
              </a:rPr>
              <a:t>[])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done = 0, n, </a:t>
            </a:r>
            <a:r>
              <a:rPr lang="en-US" sz="1800" b="1" dirty="0" err="1">
                <a:latin typeface="Courier New" pitchFamily="49" charset="0"/>
              </a:rPr>
              <a:t>myid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numprocs</a:t>
            </a:r>
            <a:r>
              <a:rPr lang="en-US" sz="1800" b="1" dirty="0">
                <a:latin typeface="Courier New" pitchFamily="49" charset="0"/>
              </a:rPr>
              <a:t>, i, </a:t>
            </a:r>
            <a:r>
              <a:rPr lang="en-US" sz="1800" b="1" dirty="0" err="1">
                <a:latin typeface="Courier New" pitchFamily="49" charset="0"/>
              </a:rPr>
              <a:t>rc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double PI25DT = 3.141592653589793238462643;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double </a:t>
            </a:r>
            <a:r>
              <a:rPr lang="en-US" sz="1800" b="1" dirty="0" err="1">
                <a:latin typeface="Courier New" pitchFamily="49" charset="0"/>
              </a:rPr>
              <a:t>mypi</a:t>
            </a:r>
            <a:r>
              <a:rPr lang="en-US" sz="1800" b="1" dirty="0">
                <a:latin typeface="Courier New" pitchFamily="49" charset="0"/>
              </a:rPr>
              <a:t>, pi, h, sum, x, a;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MPI_Init</a:t>
            </a:r>
            <a:r>
              <a:rPr lang="en-US" sz="1800" b="1" dirty="0">
                <a:latin typeface="Courier New" pitchFamily="49" charset="0"/>
              </a:rPr>
              <a:t>(&amp;</a:t>
            </a:r>
            <a:r>
              <a:rPr lang="en-US" sz="1800" b="1" dirty="0" err="1">
                <a:latin typeface="Courier New" pitchFamily="49" charset="0"/>
              </a:rPr>
              <a:t>argc</a:t>
            </a:r>
            <a:r>
              <a:rPr lang="en-US" sz="1800" b="1" dirty="0">
                <a:latin typeface="Courier New" pitchFamily="49" charset="0"/>
              </a:rPr>
              <a:t>,&amp;</a:t>
            </a:r>
            <a:r>
              <a:rPr lang="en-US" sz="1800" b="1" dirty="0" err="1">
                <a:latin typeface="Courier New" pitchFamily="49" charset="0"/>
              </a:rPr>
              <a:t>argv</a:t>
            </a:r>
            <a:r>
              <a:rPr lang="en-US" sz="1800" b="1" dirty="0">
                <a:latin typeface="Courier New" pitchFamily="49" charset="0"/>
              </a:rPr>
              <a:t>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MPI_Comm_size</a:t>
            </a:r>
            <a:r>
              <a:rPr lang="en-US" sz="1800" b="1" dirty="0">
                <a:latin typeface="Courier New" pitchFamily="49" charset="0"/>
              </a:rPr>
              <a:t>(MPI_COMM_WORLD,&amp;</a:t>
            </a:r>
            <a:r>
              <a:rPr lang="en-US" sz="1800" b="1" dirty="0" err="1">
                <a:latin typeface="Courier New" pitchFamily="49" charset="0"/>
              </a:rPr>
              <a:t>numprocs</a:t>
            </a:r>
            <a:r>
              <a:rPr lang="en-US" sz="1800" b="1" dirty="0">
                <a:latin typeface="Courier New" pitchFamily="49" charset="0"/>
              </a:rPr>
              <a:t>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MPI_Comm_rank</a:t>
            </a:r>
            <a:r>
              <a:rPr lang="en-US" sz="1800" b="1" dirty="0">
                <a:latin typeface="Courier New" pitchFamily="49" charset="0"/>
              </a:rPr>
              <a:t>(MPI_COMM_WORLD,&amp;</a:t>
            </a:r>
            <a:r>
              <a:rPr lang="en-US" sz="1800" b="1" dirty="0" err="1">
                <a:latin typeface="Courier New" pitchFamily="49" charset="0"/>
              </a:rPr>
              <a:t>myid</a:t>
            </a:r>
            <a:r>
              <a:rPr lang="en-US" sz="1800" b="1" dirty="0">
                <a:latin typeface="Courier New" pitchFamily="49" charset="0"/>
              </a:rPr>
              <a:t>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while (!done)  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if (</a:t>
            </a:r>
            <a:r>
              <a:rPr lang="en-US" sz="1800" b="1" dirty="0" err="1">
                <a:latin typeface="Courier New" pitchFamily="49" charset="0"/>
              </a:rPr>
              <a:t>myid</a:t>
            </a:r>
            <a:r>
              <a:rPr lang="en-US" sz="1800" b="1" dirty="0">
                <a:latin typeface="Courier New" pitchFamily="49" charset="0"/>
              </a:rPr>
              <a:t> == 0) 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("Enter the number of intervals: (0 quits) ");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</a:rPr>
              <a:t>("%</a:t>
            </a:r>
            <a:r>
              <a:rPr lang="en-US" sz="1800" b="1" dirty="0" err="1">
                <a:latin typeface="Courier New" pitchFamily="49" charset="0"/>
              </a:rPr>
              <a:t>d",&amp;n</a:t>
            </a:r>
            <a:r>
              <a:rPr lang="en-US" sz="1800" b="1" dirty="0">
                <a:latin typeface="Courier New" pitchFamily="49" charset="0"/>
              </a:rPr>
              <a:t>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}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MPI_Bcast</a:t>
            </a:r>
            <a:r>
              <a:rPr lang="en-US" sz="1800" b="1" dirty="0">
                <a:latin typeface="Courier New" pitchFamily="49" charset="0"/>
              </a:rPr>
              <a:t>(&amp;n, 1, MPI_INT, 0, MPI_COMM_WORLD);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19792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2C047-9E70-44F9-9D54-5E8318D5A1B7}" type="slidenum">
              <a:rPr lang="en-US"/>
              <a:pPr/>
              <a:t>62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h   = 1.0 / (double) n;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sum = 0.0;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for (i = </a:t>
            </a:r>
            <a:r>
              <a:rPr lang="en-US" sz="1800" b="1" dirty="0" err="1">
                <a:latin typeface="Courier New" pitchFamily="49" charset="0"/>
              </a:rPr>
              <a:t>myid</a:t>
            </a:r>
            <a:r>
              <a:rPr lang="en-US" sz="1800" b="1" dirty="0">
                <a:latin typeface="Courier New" pitchFamily="49" charset="0"/>
              </a:rPr>
              <a:t> + 1; i &lt;= n; i += </a:t>
            </a:r>
            <a:r>
              <a:rPr lang="en-US" sz="1800" b="1" dirty="0" err="1">
                <a:latin typeface="Courier New" pitchFamily="49" charset="0"/>
              </a:rPr>
              <a:t>numprocs</a:t>
            </a:r>
            <a:r>
              <a:rPr lang="en-US" sz="1800" b="1" dirty="0">
                <a:latin typeface="Courier New" pitchFamily="49" charset="0"/>
              </a:rPr>
              <a:t>) 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x = h * ((double)i - 0.5);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sum += 4.0 / (1.0 + x*x);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}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mypi</a:t>
            </a:r>
            <a:r>
              <a:rPr lang="en-US" sz="1800" b="1" dirty="0">
                <a:latin typeface="Courier New" pitchFamily="49" charset="0"/>
              </a:rPr>
              <a:t> = h * sum;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MPI_Reduce</a:t>
            </a:r>
            <a:r>
              <a:rPr lang="en-US" sz="1800" b="1" dirty="0">
                <a:latin typeface="Courier New" pitchFamily="49" charset="0"/>
              </a:rPr>
              <a:t>(&amp;</a:t>
            </a:r>
            <a:r>
              <a:rPr lang="en-US" sz="1800" b="1" dirty="0" err="1">
                <a:latin typeface="Courier New" pitchFamily="49" charset="0"/>
              </a:rPr>
              <a:t>mypi</a:t>
            </a:r>
            <a:r>
              <a:rPr lang="en-US" sz="1800" b="1" dirty="0">
                <a:latin typeface="Courier New" pitchFamily="49" charset="0"/>
              </a:rPr>
              <a:t>, &amp;pi, 1, MPI_DOUBLE, MPI_SUM, 0,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MPI_COMM_WORLD);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if (</a:t>
            </a:r>
            <a:r>
              <a:rPr lang="en-US" sz="1800" b="1" dirty="0" err="1">
                <a:latin typeface="Courier New" pitchFamily="49" charset="0"/>
              </a:rPr>
              <a:t>myid</a:t>
            </a:r>
            <a:r>
              <a:rPr lang="en-US" sz="1800" b="1" dirty="0">
                <a:latin typeface="Courier New" pitchFamily="49" charset="0"/>
              </a:rPr>
              <a:t> == 0)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("pi is approximately %.16f, Error is %.16f\n",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pi, </a:t>
            </a:r>
            <a:r>
              <a:rPr lang="en-US" sz="1800" b="1" dirty="0" err="1">
                <a:latin typeface="Courier New" pitchFamily="49" charset="0"/>
              </a:rPr>
              <a:t>fabs</a:t>
            </a:r>
            <a:r>
              <a:rPr lang="en-US" sz="1800" b="1" dirty="0">
                <a:latin typeface="Courier New" pitchFamily="49" charset="0"/>
              </a:rPr>
              <a:t>(pi - PI25DT));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MPI_Finalize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return 0;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</a:rPr>
              <a:t>								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142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MPI: </a:t>
            </a:r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08037"/>
            <a:ext cx="90678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MPI_Scan</a:t>
            </a:r>
            <a:r>
              <a:rPr lang="en-US" sz="2400" dirty="0">
                <a:latin typeface="Arial" charset="0"/>
              </a:rPr>
              <a:t>(void *</a:t>
            </a:r>
            <a:r>
              <a:rPr lang="en-US" sz="2400" dirty="0" err="1">
                <a:latin typeface="Arial" charset="0"/>
              </a:rPr>
              <a:t>sendbuf</a:t>
            </a:r>
            <a:r>
              <a:rPr lang="en-US" sz="2400" dirty="0">
                <a:latin typeface="Arial" charset="0"/>
              </a:rPr>
              <a:t>, void *</a:t>
            </a:r>
            <a:r>
              <a:rPr lang="en-US" sz="2400" dirty="0" err="1">
                <a:latin typeface="Arial" charset="0"/>
              </a:rPr>
              <a:t>recvbuf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int</a:t>
            </a:r>
            <a:r>
              <a:rPr lang="en-US" sz="2400" dirty="0">
                <a:latin typeface="Arial" charset="0"/>
              </a:rPr>
              <a:t> count, 		</a:t>
            </a:r>
            <a:r>
              <a:rPr lang="en-US" sz="2400" dirty="0" err="1">
                <a:latin typeface="Arial" charset="0"/>
              </a:rPr>
              <a:t>MPI_Datatype</a:t>
            </a:r>
            <a:r>
              <a:rPr lang="en-US" sz="2400" dirty="0">
                <a:latin typeface="Arial" charset="0"/>
              </a:rPr>
              <a:t> datatype, </a:t>
            </a:r>
            <a:r>
              <a:rPr lang="en-US" sz="2400" dirty="0" err="1">
                <a:latin typeface="Arial" charset="0"/>
              </a:rPr>
              <a:t>MPI_Op</a:t>
            </a:r>
            <a:r>
              <a:rPr lang="en-US" sz="2400" dirty="0">
                <a:latin typeface="Arial" charset="0"/>
              </a:rPr>
              <a:t> op,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			</a:t>
            </a:r>
            <a:r>
              <a:rPr lang="en-US" sz="2400" dirty="0" err="1">
                <a:latin typeface="Arial" charset="0"/>
              </a:rPr>
              <a:t>MPI_Comm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comm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900" dirty="0" smtClean="0">
              <a:latin typeface="Arial" charset="0"/>
            </a:endParaRPr>
          </a:p>
          <a:p>
            <a:pPr>
              <a:buFontTx/>
              <a:buNone/>
            </a:pP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CALCULATION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elapsed (wall-clock) time between two points in an MPI program can be computed using </a:t>
            </a:r>
            <a:r>
              <a:rPr lang="en-US" sz="2800" dirty="0" err="1"/>
              <a:t>MPI_Wtime</a:t>
            </a:r>
            <a:endParaRPr lang="en-US" sz="2800" b="1" dirty="0" smtClean="0"/>
          </a:p>
          <a:p>
            <a:r>
              <a:rPr lang="en-US" sz="2800" b="1" dirty="0" err="1" smtClean="0"/>
              <a:t>MPI_Wtime</a:t>
            </a:r>
            <a:endParaRPr lang="en-US" sz="2800" b="1" dirty="0"/>
          </a:p>
          <a:p>
            <a:r>
              <a:rPr lang="en-US" sz="2800" dirty="0"/>
              <a:t>Returns an elapsed time on the calling processor </a:t>
            </a:r>
            <a:endParaRPr lang="en-US" sz="2800" dirty="0" smtClean="0"/>
          </a:p>
          <a:p>
            <a:r>
              <a:rPr lang="en-US" sz="2800" dirty="0" smtClean="0"/>
              <a:t>double </a:t>
            </a:r>
            <a:r>
              <a:rPr lang="en-US" sz="2800" dirty="0" err="1"/>
              <a:t>MPI_Wtime</a:t>
            </a:r>
            <a:r>
              <a:rPr lang="en-US" sz="2800" dirty="0"/>
              <a:t>( void ); </a:t>
            </a:r>
            <a:endParaRPr lang="en-US" sz="2800" dirty="0" smtClean="0"/>
          </a:p>
          <a:p>
            <a:r>
              <a:rPr lang="en-US" sz="2800" b="1" dirty="0" smtClean="0"/>
              <a:t>Return </a:t>
            </a:r>
            <a:r>
              <a:rPr lang="en-US" sz="2800" b="1" dirty="0"/>
              <a:t>value</a:t>
            </a:r>
          </a:p>
          <a:p>
            <a:r>
              <a:rPr lang="en-US" sz="2800" dirty="0"/>
              <a:t>Time in </a:t>
            </a:r>
            <a:r>
              <a:rPr lang="en-US" sz="2800" dirty="0" smtClean="0"/>
              <a:t>seconds. </a:t>
            </a:r>
            <a:endParaRPr lang="en-US" sz="2800" dirty="0"/>
          </a:p>
          <a:p>
            <a:r>
              <a:rPr lang="en-US" sz="2800" b="1" dirty="0"/>
              <a:t>Remarks</a:t>
            </a:r>
          </a:p>
          <a:p>
            <a:r>
              <a:rPr lang="en-US" sz="2800" dirty="0"/>
              <a:t>MPI_WTIME returns a floating-point number of </a:t>
            </a:r>
            <a:r>
              <a:rPr lang="en-US" sz="2800" dirty="0" smtClean="0"/>
              <a:t>seconds.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times returned are local to the node that called them. </a:t>
            </a:r>
          </a:p>
        </p:txBody>
      </p:sp>
    </p:spTree>
    <p:extLst>
      <p:ext uri="{BB962C8B-B14F-4D97-AF65-F5344CB8AC3E}">
        <p14:creationId xmlns:p14="http://schemas.microsoft.com/office/powerpoint/2010/main" val="854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46854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#include</a:t>
            </a:r>
            <a:r>
              <a:rPr lang="en-US" sz="1600" dirty="0"/>
              <a:t> "</a:t>
            </a:r>
            <a:r>
              <a:rPr lang="en-US" sz="1600" dirty="0" err="1"/>
              <a:t>mpi.h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#include &lt;</a:t>
            </a:r>
            <a:r>
              <a:rPr lang="en-US" sz="1600" dirty="0" err="1"/>
              <a:t>windows.h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#include 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#include&lt;</a:t>
            </a:r>
            <a:r>
              <a:rPr lang="en-US" sz="1600" dirty="0" err="1" smtClean="0"/>
              <a:t>conio.h</a:t>
            </a:r>
            <a:r>
              <a:rPr lang="en-US" sz="1600" dirty="0" smtClean="0"/>
              <a:t>&gt;</a:t>
            </a:r>
            <a:endParaRPr lang="en-US" sz="3200" dirty="0" smtClean="0"/>
          </a:p>
          <a:p>
            <a:r>
              <a:rPr lang="en-US" sz="2400" dirty="0" err="1" smtClean="0"/>
              <a:t>int</a:t>
            </a:r>
            <a:r>
              <a:rPr lang="en-US" sz="2400" dirty="0"/>
              <a:t> main( </a:t>
            </a: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argc</a:t>
            </a:r>
            <a:r>
              <a:rPr lang="en-US" sz="2400" dirty="0"/>
              <a:t>, char *</a:t>
            </a:r>
            <a:r>
              <a:rPr lang="en-US" sz="2400" dirty="0" err="1"/>
              <a:t>argv</a:t>
            </a:r>
            <a:r>
              <a:rPr lang="en-US" sz="2400" dirty="0"/>
              <a:t>[] 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   double t1, t2;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>
                <a:hlinkClick r:id="rId2"/>
              </a:rPr>
              <a:t>MPI_Init</a:t>
            </a:r>
            <a:r>
              <a:rPr lang="en-US" sz="2400" dirty="0"/>
              <a:t>( 0, 0 </a:t>
            </a:r>
            <a:r>
              <a:rPr lang="en-US" sz="2400" dirty="0" smtClean="0"/>
              <a:t>);</a:t>
            </a:r>
          </a:p>
          <a:p>
            <a:r>
              <a:rPr lang="en-US" sz="3200" dirty="0" smtClean="0"/>
              <a:t>    t1</a:t>
            </a:r>
            <a:r>
              <a:rPr lang="en-US" sz="3200" dirty="0"/>
              <a:t> = </a:t>
            </a:r>
            <a:r>
              <a:rPr lang="en-US" sz="3200" dirty="0" err="1">
                <a:hlinkClick r:id="rId3"/>
              </a:rPr>
              <a:t>MPI_Wtime</a:t>
            </a:r>
            <a:r>
              <a:rPr lang="en-US" sz="3200" dirty="0" smtClean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Sleep(1000);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t2</a:t>
            </a:r>
            <a:r>
              <a:rPr lang="en-US" sz="3200" dirty="0"/>
              <a:t> = </a:t>
            </a:r>
            <a:r>
              <a:rPr lang="en-US" sz="3200" dirty="0" err="1">
                <a:hlinkClick r:id="rId3"/>
              </a:rPr>
              <a:t>MPI_Wtime</a:t>
            </a:r>
            <a:r>
              <a:rPr lang="en-US" sz="3200" dirty="0" smtClean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printf</a:t>
            </a:r>
            <a:r>
              <a:rPr lang="en-US" sz="3200" dirty="0"/>
              <a:t>("</a:t>
            </a:r>
            <a:r>
              <a:rPr lang="en-US" sz="3200" dirty="0" err="1">
                <a:hlinkClick r:id="rId3"/>
              </a:rPr>
              <a:t>MPI_Wtime</a:t>
            </a:r>
            <a:r>
              <a:rPr lang="en-US" sz="3200" dirty="0"/>
              <a:t> measured a 1 second sleep to be: 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					        %</a:t>
            </a:r>
            <a:r>
              <a:rPr lang="en-US" sz="3200" dirty="0"/>
              <a:t>1.2f\n", t2-t1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fflush</a:t>
            </a:r>
            <a:r>
              <a:rPr lang="en-US" sz="3200" dirty="0" smtClean="0"/>
              <a:t>(</a:t>
            </a:r>
            <a:r>
              <a:rPr lang="en-US" sz="3200" dirty="0" err="1" smtClean="0"/>
              <a:t>stdout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getch</a:t>
            </a:r>
            <a:r>
              <a:rPr lang="en-US" sz="3200" dirty="0" smtClean="0"/>
              <a:t>();           </a:t>
            </a:r>
            <a:r>
              <a:rPr lang="en-US" sz="3200" dirty="0"/>
              <a:t>    </a:t>
            </a:r>
            <a:r>
              <a:rPr lang="en-US" sz="3200" dirty="0" err="1">
                <a:hlinkClick r:id="rId4"/>
              </a:rPr>
              <a:t>MPI_Finalize</a:t>
            </a:r>
            <a:r>
              <a:rPr lang="en-US" sz="3200" dirty="0"/>
              <a:t>( );</a:t>
            </a:r>
            <a:br>
              <a:rPr lang="en-US" sz="3200" dirty="0"/>
            </a:br>
            <a:r>
              <a:rPr lang="en-US" sz="3200" dirty="0"/>
              <a:t>    return 0</a:t>
            </a:r>
            <a:r>
              <a:rPr lang="en-US" sz="3200" dirty="0" smtClean="0"/>
              <a:t>;      }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31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Handling MPI Errors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error handler is called every time an MPI error is detected within the communicator. </a:t>
            </a:r>
          </a:p>
          <a:p>
            <a:r>
              <a:rPr lang="en-US" sz="3200" dirty="0"/>
              <a:t> There is </a:t>
            </a:r>
            <a:r>
              <a:rPr lang="en-US" sz="3200" dirty="0" smtClean="0"/>
              <a:t>a predefined</a:t>
            </a:r>
            <a:r>
              <a:rPr lang="en-US" sz="3200" dirty="0"/>
              <a:t>  error handler, which is called </a:t>
            </a:r>
            <a:r>
              <a:rPr lang="en-US" sz="3200" b="1" dirty="0"/>
              <a:t>MPI_ERRORS_RETURN</a:t>
            </a:r>
            <a:r>
              <a:rPr lang="en-US" sz="3200" dirty="0"/>
              <a:t>. </a:t>
            </a:r>
          </a:p>
          <a:p>
            <a:r>
              <a:rPr lang="en-US" sz="3200" dirty="0" smtClean="0"/>
              <a:t>error </a:t>
            </a:r>
            <a:r>
              <a:rPr lang="en-US" sz="3200" dirty="0"/>
              <a:t>handler can be used by </a:t>
            </a:r>
            <a:r>
              <a:rPr lang="en-US" sz="3200" dirty="0" smtClean="0"/>
              <a:t>calling function </a:t>
            </a:r>
            <a:r>
              <a:rPr lang="en-US" sz="3200" dirty="0"/>
              <a:t> </a:t>
            </a:r>
            <a:r>
              <a:rPr lang="en-US" sz="3200" b="1" dirty="0" err="1" smtClean="0"/>
              <a:t>MPI_Errhandler_set</a:t>
            </a:r>
            <a:r>
              <a:rPr lang="en-US" sz="32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MPI_Errhandler_set</a:t>
            </a:r>
            <a:r>
              <a:rPr lang="en-US" sz="2400" dirty="0" smtClean="0"/>
              <a:t>(MPI_COMM_WORLD</a:t>
            </a:r>
            <a:r>
              <a:rPr lang="en-US" sz="2400" dirty="0"/>
              <a:t>, MPI_ERRORS_RETURN); </a:t>
            </a:r>
          </a:p>
          <a:p>
            <a:endParaRPr lang="en-US" sz="3200" dirty="0" smtClean="0"/>
          </a:p>
          <a:p>
            <a:r>
              <a:rPr lang="en-US" sz="3200" dirty="0" smtClean="0"/>
              <a:t>Once </a:t>
            </a:r>
            <a:r>
              <a:rPr lang="en-US" sz="3200" dirty="0"/>
              <a:t>you've done this in your MPI code, the program will </a:t>
            </a:r>
            <a:r>
              <a:rPr lang="en-US" sz="3200" dirty="0" smtClean="0"/>
              <a:t>no </a:t>
            </a:r>
            <a:r>
              <a:rPr lang="en-US" sz="3200" dirty="0"/>
              <a:t>longer abort on having detected an MPI error, instead the error will be returned and you will have to handle it. </a:t>
            </a:r>
          </a:p>
        </p:txBody>
      </p:sp>
    </p:spTree>
    <p:extLst>
      <p:ext uri="{BB962C8B-B14F-4D97-AF65-F5344CB8AC3E}">
        <p14:creationId xmlns:p14="http://schemas.microsoft.com/office/powerpoint/2010/main" val="26891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Handling MPI </a:t>
            </a:r>
            <a:r>
              <a:rPr lang="en-US" sz="3200" b="1" dirty="0" smtClean="0"/>
              <a:t>Errors (Contd..) </a:t>
            </a:r>
            <a:endParaRPr lang="en-US" sz="3200" b="1" dirty="0"/>
          </a:p>
          <a:p>
            <a:r>
              <a:rPr lang="en-US" sz="3200" dirty="0"/>
              <a:t>The returned error code  is implementation specific.</a:t>
            </a:r>
          </a:p>
          <a:p>
            <a:r>
              <a:rPr lang="en-US" sz="3200" dirty="0"/>
              <a:t>The only error code that MPI standard  itself  defines is </a:t>
            </a:r>
            <a:r>
              <a:rPr lang="en-US" sz="3200" b="1" dirty="0"/>
              <a:t>MPI_SUCCESS</a:t>
            </a:r>
            <a:r>
              <a:rPr lang="en-US" sz="3200" dirty="0"/>
              <a:t>, i.e., no error. </a:t>
            </a:r>
          </a:p>
          <a:p>
            <a:endParaRPr lang="en-US" sz="3200" dirty="0" smtClean="0"/>
          </a:p>
          <a:p>
            <a:r>
              <a:rPr lang="en-US" sz="3200" dirty="0" smtClean="0"/>
              <a:t>MPI </a:t>
            </a:r>
            <a:r>
              <a:rPr lang="en-US" sz="3200" dirty="0"/>
              <a:t>standard defines </a:t>
            </a:r>
            <a:r>
              <a:rPr lang="en-US" sz="3200" dirty="0" smtClean="0"/>
              <a:t>so </a:t>
            </a:r>
            <a:r>
              <a:rPr lang="en-US" sz="3200" dirty="0"/>
              <a:t>called  </a:t>
            </a:r>
            <a:r>
              <a:rPr lang="en-US" sz="3200" i="1" dirty="0"/>
              <a:t>error classes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Every </a:t>
            </a:r>
            <a:r>
              <a:rPr lang="en-US" sz="3200" dirty="0"/>
              <a:t>error code, </a:t>
            </a:r>
            <a:r>
              <a:rPr lang="en-US" sz="3200" dirty="0" smtClean="0"/>
              <a:t>must </a:t>
            </a:r>
            <a:r>
              <a:rPr lang="en-US" sz="3200" dirty="0"/>
              <a:t>belong to some error class, and the error class for a given error code can be obtained by </a:t>
            </a:r>
            <a:r>
              <a:rPr lang="en-US" sz="3200" dirty="0" smtClean="0"/>
              <a:t>calling function</a:t>
            </a:r>
            <a:r>
              <a:rPr lang="en-US" sz="3200" dirty="0"/>
              <a:t> </a:t>
            </a:r>
            <a:r>
              <a:rPr lang="en-US" sz="3200" b="1" dirty="0" err="1" smtClean="0"/>
              <a:t>MPI_Error_class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Error </a:t>
            </a:r>
            <a:r>
              <a:rPr lang="en-US" sz="3200" dirty="0"/>
              <a:t>classes can be converted to comprehensible error messages by calling </a:t>
            </a:r>
            <a:r>
              <a:rPr lang="en-US" sz="3200" dirty="0" err="1" smtClean="0"/>
              <a:t>MPI_Error_string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/>
              <a:t>Meaning of an error code can be extracted by calling function  </a:t>
            </a:r>
            <a:r>
              <a:rPr lang="en-US" sz="3200" b="1" dirty="0" err="1"/>
              <a:t>MPI_Error_string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939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071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mpi.h</a:t>
            </a:r>
            <a:r>
              <a:rPr lang="en-US" sz="2400" dirty="0"/>
              <a:t>"</a:t>
            </a:r>
          </a:p>
          <a:p>
            <a:r>
              <a:rPr lang="en-US" sz="2400" dirty="0"/>
              <a:t>   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ErrorHadler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error_code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</a:t>
            </a:r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argc,char</a:t>
            </a:r>
            <a:r>
              <a:rPr lang="en-US" sz="2400" dirty="0"/>
              <a:t>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 C=3;</a:t>
            </a:r>
          </a:p>
          <a:p>
            <a:r>
              <a:rPr lang="en-US" sz="2400" dirty="0"/>
              <a:t>   	</a:t>
            </a:r>
            <a:r>
              <a:rPr lang="en-US" sz="2400" dirty="0" err="1"/>
              <a:t>int</a:t>
            </a:r>
            <a:r>
              <a:rPr lang="en-US" sz="2400" dirty="0"/>
              <a:t>  </a:t>
            </a:r>
            <a:r>
              <a:rPr lang="en-US" sz="2400" dirty="0" err="1"/>
              <a:t>numtasks</a:t>
            </a:r>
            <a:r>
              <a:rPr lang="en-US" sz="2400" dirty="0"/>
              <a:t>, rank, </a:t>
            </a:r>
            <a:r>
              <a:rPr lang="en-US" sz="2400" dirty="0" err="1"/>
              <a:t>len</a:t>
            </a:r>
            <a:r>
              <a:rPr lang="en-US" sz="2400" dirty="0"/>
              <a:t>, </a:t>
            </a:r>
            <a:r>
              <a:rPr lang="en-US" sz="2400" dirty="0" err="1"/>
              <a:t>error_code</a:t>
            </a:r>
            <a:r>
              <a:rPr lang="en-US" sz="2400" dirty="0"/>
              <a:t>; </a:t>
            </a:r>
          </a:p>
          <a:p>
            <a:r>
              <a:rPr lang="en-US" sz="2400" dirty="0"/>
              <a:t>   	</a:t>
            </a:r>
            <a:r>
              <a:rPr lang="en-US" sz="2400" dirty="0" err="1" smtClean="0"/>
              <a:t>error_code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MPI_Init</a:t>
            </a:r>
            <a:r>
              <a:rPr lang="en-US" sz="2400" dirty="0"/>
              <a:t>(&amp;</a:t>
            </a:r>
            <a:r>
              <a:rPr lang="en-US" sz="2400" dirty="0" err="1"/>
              <a:t>argc</a:t>
            </a:r>
            <a:r>
              <a:rPr lang="en-US" sz="2400" dirty="0"/>
              <a:t>,&amp;</a:t>
            </a:r>
            <a:r>
              <a:rPr lang="en-US" sz="2400" dirty="0" err="1"/>
              <a:t>argv</a:t>
            </a:r>
            <a:r>
              <a:rPr lang="en-US" sz="2400" dirty="0"/>
              <a:t>);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MPI_Errhandler_set</a:t>
            </a:r>
            <a:r>
              <a:rPr lang="en-US" sz="2400" dirty="0"/>
              <a:t>(MPI_COMM_WORLD, MPI_ERRORS_RETURN);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MPI_Comm_rank</a:t>
            </a:r>
            <a:r>
              <a:rPr lang="en-US" sz="2400" dirty="0" smtClean="0"/>
              <a:t>(</a:t>
            </a:r>
            <a:r>
              <a:rPr lang="en-US" sz="2400" dirty="0" err="1" smtClean="0"/>
              <a:t>MPI_COMM_WORLD</a:t>
            </a:r>
            <a:r>
              <a:rPr lang="en-US" sz="2400" dirty="0" err="1"/>
              <a:t>,&amp;rank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error_code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MPI_Comm_size</a:t>
            </a:r>
            <a:r>
              <a:rPr lang="en-US" sz="2400" dirty="0"/>
              <a:t>(C</a:t>
            </a:r>
            <a:r>
              <a:rPr lang="en-US" sz="2400" dirty="0" smtClean="0"/>
              <a:t>, &amp;</a:t>
            </a:r>
            <a:r>
              <a:rPr lang="en-US" sz="2400" dirty="0" err="1"/>
              <a:t>numtasks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ErrorHadler</a:t>
            </a:r>
            <a:r>
              <a:rPr lang="en-US" sz="2400" dirty="0" smtClean="0"/>
              <a:t>(</a:t>
            </a:r>
            <a:r>
              <a:rPr lang="en-US" sz="2400" dirty="0" err="1" smtClean="0"/>
              <a:t>error_code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("Number of tasks= %d My rank= %d </a:t>
            </a:r>
            <a:r>
              <a:rPr lang="en-US" sz="2400" dirty="0" smtClean="0"/>
              <a:t>\</a:t>
            </a:r>
            <a:r>
              <a:rPr lang="en-US" sz="2400" dirty="0"/>
              <a:t>n", </a:t>
            </a:r>
            <a:r>
              <a:rPr lang="en-US" sz="2400" dirty="0" err="1" smtClean="0"/>
              <a:t>numtasks,rank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smtClean="0"/>
              <a:t>           </a:t>
            </a:r>
            <a:r>
              <a:rPr lang="en-US" sz="2400" dirty="0" err="1"/>
              <a:t>MPI_Finalize</a:t>
            </a:r>
            <a:r>
              <a:rPr lang="en-US" sz="2400" dirty="0"/>
              <a:t>();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6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9600" y="53161"/>
            <a:ext cx="1022315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#</a:t>
            </a:r>
            <a:r>
              <a:rPr lang="en-US" sz="2400" dirty="0"/>
              <a:t>include "</a:t>
            </a:r>
            <a:r>
              <a:rPr lang="en-US" sz="2400" dirty="0" err="1"/>
              <a:t>mpi.h</a:t>
            </a:r>
            <a:r>
              <a:rPr lang="en-US" sz="2400" dirty="0"/>
              <a:t>"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   </a:t>
            </a: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        #</a:t>
            </a:r>
            <a:r>
              <a:rPr lang="en-US" sz="2400" dirty="0"/>
              <a:t>include&lt;</a:t>
            </a:r>
            <a:r>
              <a:rPr lang="en-US" sz="2400" dirty="0" err="1"/>
              <a:t>conio.h</a:t>
            </a:r>
            <a:r>
              <a:rPr lang="en-US" sz="2400" dirty="0"/>
              <a:t>&gt;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ErrorHadler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error_code</a:t>
            </a:r>
            <a:r>
              <a:rPr lang="en-US" sz="2400" dirty="0"/>
              <a:t>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if </a:t>
            </a:r>
            <a:r>
              <a:rPr lang="en-US" sz="2400" dirty="0"/>
              <a:t>(</a:t>
            </a:r>
            <a:r>
              <a:rPr lang="en-US" sz="2400" dirty="0" err="1"/>
              <a:t>error_code</a:t>
            </a:r>
            <a:r>
              <a:rPr lang="en-US" sz="2400" dirty="0"/>
              <a:t> != MPI_SUCCESS) </a:t>
            </a:r>
            <a:endParaRPr lang="en-US" sz="2400" dirty="0" smtClean="0"/>
          </a:p>
          <a:p>
            <a:r>
              <a:rPr lang="en-US" sz="2400" dirty="0"/>
              <a:t>	 </a:t>
            </a:r>
            <a:r>
              <a:rPr lang="en-US" sz="2400" dirty="0" smtClean="0"/>
              <a:t>    {</a:t>
            </a:r>
            <a:endParaRPr lang="en-US" sz="2400" dirty="0"/>
          </a:p>
          <a:p>
            <a:r>
              <a:rPr lang="en-US" sz="2400" dirty="0"/>
              <a:t>   	 </a:t>
            </a:r>
            <a:r>
              <a:rPr lang="en-US" sz="2400" dirty="0" smtClean="0"/>
              <a:t>       char </a:t>
            </a:r>
            <a:r>
              <a:rPr lang="en-US" sz="2400" dirty="0" err="1"/>
              <a:t>error_string</a:t>
            </a:r>
            <a:r>
              <a:rPr lang="en-US" sz="2400" dirty="0"/>
              <a:t>[BUFSIZ];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length_of_error_string</a:t>
            </a:r>
            <a:r>
              <a:rPr lang="en-US" sz="2400" dirty="0"/>
              <a:t>, </a:t>
            </a:r>
            <a:r>
              <a:rPr lang="en-US" sz="2400" dirty="0" err="1"/>
              <a:t>error_class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MPI_Error_class</a:t>
            </a:r>
            <a:r>
              <a:rPr lang="en-US" sz="2400" dirty="0" smtClean="0"/>
              <a:t>(</a:t>
            </a:r>
            <a:r>
              <a:rPr lang="en-US" sz="2400" dirty="0" err="1" smtClean="0"/>
              <a:t>error_code</a:t>
            </a:r>
            <a:r>
              <a:rPr lang="en-US" sz="2400" dirty="0"/>
              <a:t>, &amp;</a:t>
            </a:r>
            <a:r>
              <a:rPr lang="en-US" sz="2400" dirty="0" err="1"/>
              <a:t>error_class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MPI_Error_string</a:t>
            </a:r>
            <a:r>
              <a:rPr lang="en-US" sz="2400" dirty="0" smtClean="0"/>
              <a:t>(</a:t>
            </a:r>
            <a:r>
              <a:rPr lang="en-US" sz="2400" dirty="0" err="1" smtClean="0"/>
              <a:t>error_class</a:t>
            </a:r>
            <a:r>
              <a:rPr lang="en-US" sz="2400" dirty="0"/>
              <a:t>, </a:t>
            </a:r>
            <a:r>
              <a:rPr lang="en-US" sz="2400" dirty="0" err="1"/>
              <a:t>error_string</a:t>
            </a:r>
            <a:r>
              <a:rPr lang="en-US" sz="2400" dirty="0"/>
              <a:t>, &amp;</a:t>
            </a:r>
            <a:r>
              <a:rPr lang="en-US" sz="2400" dirty="0" err="1"/>
              <a:t>length_of_error_string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stderr</a:t>
            </a:r>
            <a:r>
              <a:rPr lang="en-US" sz="2400" dirty="0"/>
              <a:t>, "  %s %d\n",  </a:t>
            </a:r>
            <a:r>
              <a:rPr lang="en-US" sz="2400" dirty="0" err="1"/>
              <a:t>error_string,length_of_error_string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MPI_Error_string</a:t>
            </a:r>
            <a:r>
              <a:rPr lang="en-US" sz="2400" dirty="0" smtClean="0"/>
              <a:t>(</a:t>
            </a:r>
            <a:r>
              <a:rPr lang="en-US" sz="2400" dirty="0" err="1" smtClean="0"/>
              <a:t>error_code</a:t>
            </a:r>
            <a:r>
              <a:rPr lang="en-US" sz="2400" dirty="0"/>
              <a:t>, </a:t>
            </a:r>
            <a:r>
              <a:rPr lang="en-US" sz="2400" dirty="0" err="1"/>
              <a:t>error_string</a:t>
            </a:r>
            <a:r>
              <a:rPr lang="en-US" sz="2400" dirty="0"/>
              <a:t>, &amp;</a:t>
            </a:r>
            <a:r>
              <a:rPr lang="en-US" sz="2400" dirty="0" err="1"/>
              <a:t>length_of_error_string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stderr</a:t>
            </a:r>
            <a:r>
              <a:rPr lang="en-US" sz="2400" dirty="0"/>
              <a:t>, "HELLO_ERRORCODE %s\n",  </a:t>
            </a:r>
            <a:r>
              <a:rPr lang="en-US" sz="2400" dirty="0" err="1"/>
              <a:t>error_string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               }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7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message-passing programming model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/>
              <a:t>each processor has a local memory to which it has exclusive access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number of processes </a:t>
            </a:r>
            <a:r>
              <a:rPr lang="en-US" sz="3200" dirty="0" smtClean="0"/>
              <a:t>is </a:t>
            </a:r>
            <a:r>
              <a:rPr lang="en-US" sz="3200" dirty="0"/>
              <a:t>fixed when starting the program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Each </a:t>
            </a:r>
            <a:r>
              <a:rPr lang="en-US" sz="3200" dirty="0"/>
              <a:t>of the processes could execute a different program (</a:t>
            </a:r>
            <a:r>
              <a:rPr lang="en-US" sz="3200" dirty="0" smtClean="0"/>
              <a:t>MPMD).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8325"/>
            <a:ext cx="914400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en-US" sz="3200" b="1" dirty="0"/>
              <a:t>Message-Passing Compare and Exchange</a:t>
            </a:r>
          </a:p>
          <a:p>
            <a:pPr algn="ctr"/>
            <a:endParaRPr lang="en-US" altLang="en-US" sz="3200" b="1" dirty="0"/>
          </a:p>
          <a:p>
            <a:pPr algn="ctr"/>
            <a:r>
              <a:rPr lang="en-US" altLang="en-US" sz="2800" b="1" dirty="0"/>
              <a:t>Version 1</a:t>
            </a:r>
          </a:p>
          <a:p>
            <a:pPr algn="ctr"/>
            <a:endParaRPr lang="en-US" altLang="en-US" sz="2800" b="1" dirty="0"/>
          </a:p>
          <a:p>
            <a:pPr algn="ctr"/>
            <a:r>
              <a:rPr lang="en-US" altLang="en-US" i="1" dirty="0"/>
              <a:t>P</a:t>
            </a:r>
            <a:r>
              <a:rPr lang="en-US" altLang="en-US" dirty="0"/>
              <a:t>1 sends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P</a:t>
            </a:r>
            <a:r>
              <a:rPr lang="en-US" altLang="en-US" dirty="0"/>
              <a:t>2, which compares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and sends back </a:t>
            </a:r>
            <a:r>
              <a:rPr lang="en-US" altLang="en-US" i="1" dirty="0"/>
              <a:t>B </a:t>
            </a:r>
            <a:r>
              <a:rPr lang="en-US" altLang="en-US" dirty="0"/>
              <a:t>to </a:t>
            </a:r>
            <a:r>
              <a:rPr lang="en-US" altLang="en-US" i="1" dirty="0"/>
              <a:t>P</a:t>
            </a:r>
            <a:r>
              <a:rPr lang="en-US" altLang="en-US" dirty="0"/>
              <a:t>1 if </a:t>
            </a:r>
            <a:r>
              <a:rPr lang="en-US" altLang="en-US" i="1" dirty="0"/>
              <a:t>A </a:t>
            </a:r>
            <a:r>
              <a:rPr lang="en-US" altLang="en-US" dirty="0"/>
              <a:t>is larger than </a:t>
            </a:r>
            <a:r>
              <a:rPr lang="en-US" altLang="en-US" i="1" dirty="0"/>
              <a:t>B </a:t>
            </a:r>
            <a:r>
              <a:rPr lang="en-US" altLang="en-US" dirty="0"/>
              <a:t>(otherwise it sends back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P</a:t>
            </a:r>
            <a:r>
              <a:rPr lang="en-US" altLang="en-US" dirty="0"/>
              <a:t>1):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6325"/>
            <a:ext cx="7848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29831"/>
            <a:ext cx="83820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3231"/>
            <a:ext cx="91440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altLang="en-US" sz="3600" b="1" dirty="0"/>
              <a:t>Alternative Message Passing Method</a:t>
            </a:r>
          </a:p>
          <a:p>
            <a:pPr algn="ctr"/>
            <a:endParaRPr lang="en-US" altLang="en-US" sz="2800" b="1" dirty="0"/>
          </a:p>
          <a:p>
            <a:pPr algn="ctr"/>
            <a:r>
              <a:rPr lang="en-US" altLang="en-US" sz="2800" b="1" dirty="0"/>
              <a:t>Version 2</a:t>
            </a:r>
          </a:p>
          <a:p>
            <a:pPr algn="ctr"/>
            <a:endParaRPr lang="en-US" altLang="en-US" sz="2800" b="1" dirty="0"/>
          </a:p>
          <a:p>
            <a:pPr algn="just"/>
            <a:r>
              <a:rPr lang="en-US" altLang="en-US" dirty="0"/>
              <a:t>For </a:t>
            </a:r>
            <a:r>
              <a:rPr lang="en-US" altLang="en-US" i="1" dirty="0"/>
              <a:t>P</a:t>
            </a:r>
            <a:r>
              <a:rPr lang="en-US" altLang="en-US" dirty="0"/>
              <a:t>1 to send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P</a:t>
            </a:r>
            <a:r>
              <a:rPr lang="en-US" altLang="en-US" dirty="0"/>
              <a:t>2 and </a:t>
            </a:r>
            <a:r>
              <a:rPr lang="en-US" altLang="en-US" i="1" dirty="0"/>
              <a:t>P</a:t>
            </a:r>
            <a:r>
              <a:rPr lang="en-US" altLang="en-US" dirty="0"/>
              <a:t>2 to send </a:t>
            </a:r>
            <a:r>
              <a:rPr lang="en-US" altLang="en-US" i="1" dirty="0"/>
              <a:t>B </a:t>
            </a:r>
            <a:r>
              <a:rPr lang="en-US" altLang="en-US" dirty="0"/>
              <a:t>to </a:t>
            </a:r>
            <a:r>
              <a:rPr lang="en-US" altLang="en-US" i="1" dirty="0"/>
              <a:t>P</a:t>
            </a:r>
            <a:r>
              <a:rPr lang="en-US" altLang="en-US" dirty="0"/>
              <a:t>1. Then both processes perform compare operations. </a:t>
            </a:r>
            <a:r>
              <a:rPr lang="en-US" altLang="en-US" i="1" dirty="0"/>
              <a:t>P</a:t>
            </a:r>
            <a:r>
              <a:rPr lang="en-US" altLang="en-US" dirty="0"/>
              <a:t>1 keeps the larger of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 </a:t>
            </a:r>
            <a:r>
              <a:rPr lang="en-US" altLang="en-US" dirty="0"/>
              <a:t>and </a:t>
            </a:r>
            <a:r>
              <a:rPr lang="en-US" altLang="en-US" i="1" dirty="0"/>
              <a:t>P</a:t>
            </a:r>
            <a:r>
              <a:rPr lang="en-US" altLang="en-US" dirty="0"/>
              <a:t>2 keeps the smaller of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24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0" y="0"/>
            <a:ext cx="899160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800" b="1" dirty="0">
                <a:solidFill>
                  <a:srgbClr val="FF0000"/>
                </a:solidFill>
              </a:rPr>
              <a:t>ODD-EVEN TRANSPOSITION SORTING:-</a:t>
            </a:r>
            <a:endParaRPr lang="en-US" altLang="en-US" sz="4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4800" dirty="0" smtClean="0"/>
              <a:t>This </a:t>
            </a:r>
            <a:r>
              <a:rPr lang="en-US" altLang="en-US" sz="4800" dirty="0"/>
              <a:t>is designed for processor array model in which the processing elements are organized in one-dimensional mesh.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sz="4800" dirty="0"/>
              <a:t>Let A=(</a:t>
            </a:r>
            <a:r>
              <a:rPr lang="en-US" altLang="en-US" sz="4800" i="1" dirty="0"/>
              <a:t>a</a:t>
            </a:r>
            <a:r>
              <a:rPr lang="en-US" altLang="en-US" sz="4800" baseline="-25000" dirty="0"/>
              <a:t>0</a:t>
            </a:r>
            <a:r>
              <a:rPr lang="en-US" altLang="en-US" sz="4800" dirty="0"/>
              <a:t>,</a:t>
            </a:r>
            <a:r>
              <a:rPr lang="en-US" altLang="en-US" sz="4800" i="1" dirty="0"/>
              <a:t>a</a:t>
            </a:r>
            <a:r>
              <a:rPr lang="en-US" altLang="en-US" sz="4800" baseline="-25000" dirty="0"/>
              <a:t>1</a:t>
            </a:r>
            <a:r>
              <a:rPr lang="en-US" altLang="en-US" sz="4800" dirty="0"/>
              <a:t>,….,</a:t>
            </a:r>
            <a:r>
              <a:rPr lang="en-US" altLang="en-US" sz="4800" i="1" dirty="0"/>
              <a:t>a</a:t>
            </a:r>
            <a:r>
              <a:rPr lang="en-US" altLang="en-US" sz="4800" i="1" baseline="-25000" dirty="0"/>
              <a:t>n</a:t>
            </a:r>
            <a:r>
              <a:rPr lang="en-US" altLang="en-US" sz="4800" baseline="-25000" dirty="0"/>
              <a:t>-1</a:t>
            </a:r>
            <a:r>
              <a:rPr lang="en-US" altLang="en-US" sz="4800" dirty="0"/>
              <a:t>) is the set of </a:t>
            </a:r>
            <a:r>
              <a:rPr lang="en-US" altLang="en-US" sz="4800" i="1" dirty="0"/>
              <a:t>n</a:t>
            </a:r>
            <a:r>
              <a:rPr lang="en-US" altLang="en-US" sz="4800" dirty="0"/>
              <a:t> elements to be sorted.</a:t>
            </a:r>
          </a:p>
        </p:txBody>
      </p:sp>
    </p:spTree>
    <p:extLst>
      <p:ext uri="{BB962C8B-B14F-4D97-AF65-F5344CB8AC3E}">
        <p14:creationId xmlns:p14="http://schemas.microsoft.com/office/powerpoint/2010/main" val="42782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7630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/>
              <a:t>Each PE (totally </a:t>
            </a:r>
            <a:r>
              <a:rPr lang="en-US" altLang="en-US" sz="4400" i="1"/>
              <a:t>n</a:t>
            </a:r>
            <a:r>
              <a:rPr lang="en-US" altLang="en-US" sz="4400"/>
              <a:t> PEs) contain two local variables :</a:t>
            </a:r>
            <a:r>
              <a:rPr lang="en-US" altLang="en-US" sz="4400" i="1"/>
              <a:t>a</a:t>
            </a:r>
            <a:r>
              <a:rPr lang="en-US" altLang="en-US" sz="4400"/>
              <a:t> and </a:t>
            </a:r>
            <a:r>
              <a:rPr lang="en-US" altLang="en-US" sz="4400" i="1"/>
              <a:t>t</a:t>
            </a:r>
            <a:r>
              <a:rPr lang="en-US" altLang="en-US" sz="4400"/>
              <a:t> ; </a:t>
            </a:r>
            <a:r>
              <a:rPr lang="en-US" altLang="en-US" sz="4400" i="1"/>
              <a:t>a</a:t>
            </a:r>
            <a:r>
              <a:rPr lang="en-US" altLang="en-US" sz="4400"/>
              <a:t> unique element of array A and a variable </a:t>
            </a:r>
            <a:r>
              <a:rPr lang="en-US" altLang="en-US" sz="4400" i="1"/>
              <a:t>t</a:t>
            </a:r>
            <a:r>
              <a:rPr lang="en-US" altLang="en-US" sz="4400"/>
              <a:t> containing a value retrieved from a neighboring PE.</a:t>
            </a:r>
          </a:p>
          <a:p>
            <a:pPr eaLnBrk="1" hangingPunct="1"/>
            <a:endParaRPr lang="en-US" altLang="en-US" sz="4400"/>
          </a:p>
          <a:p>
            <a:pPr eaLnBrk="1" hangingPunct="1"/>
            <a:r>
              <a:rPr lang="en-US" altLang="en-US" sz="4400"/>
              <a:t>Algorithm performs (</a:t>
            </a:r>
            <a:r>
              <a:rPr lang="en-US" altLang="en-US" sz="4400" i="1"/>
              <a:t>n / </a:t>
            </a:r>
            <a:r>
              <a:rPr lang="en-US" altLang="en-US" sz="4400"/>
              <a:t>2) iterations and each iteration will have two phases:</a:t>
            </a:r>
          </a:p>
        </p:txBody>
      </p:sp>
    </p:spTree>
    <p:extLst>
      <p:ext uri="{BB962C8B-B14F-4D97-AF65-F5344CB8AC3E}">
        <p14:creationId xmlns:p14="http://schemas.microsoft.com/office/powerpoint/2010/main" val="32361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66FF33"/>
                </a:solidFill>
              </a:rPr>
              <a:t>1st Phase:</a:t>
            </a:r>
            <a:r>
              <a:rPr lang="en-US" altLang="en-US" sz="4400"/>
              <a:t> called </a:t>
            </a:r>
            <a:r>
              <a:rPr lang="en-US" altLang="en-US" sz="4400" b="1"/>
              <a:t>odd-even exchange</a:t>
            </a:r>
            <a:r>
              <a:rPr lang="en-US" altLang="en-US" sz="4400"/>
              <a:t>, value of </a:t>
            </a:r>
            <a:r>
              <a:rPr lang="en-US" altLang="en-US" sz="4400" i="1"/>
              <a:t>a</a:t>
            </a:r>
            <a:r>
              <a:rPr lang="en-US" altLang="en-US" sz="4400"/>
              <a:t> in every odd numbered processor (except processor </a:t>
            </a:r>
            <a:r>
              <a:rPr lang="en-US" altLang="en-US" sz="4400" i="1"/>
              <a:t>n</a:t>
            </a:r>
            <a:r>
              <a:rPr lang="en-US" altLang="en-US" sz="4400"/>
              <a:t>-1) is compared with the value of </a:t>
            </a:r>
            <a:r>
              <a:rPr lang="en-US" altLang="en-US" sz="4400" i="1"/>
              <a:t>a</a:t>
            </a:r>
            <a:r>
              <a:rPr lang="en-US" altLang="en-US" sz="4400"/>
              <a:t> stored in successor processor. </a:t>
            </a:r>
          </a:p>
          <a:p>
            <a:pPr eaLnBrk="1" hangingPunct="1"/>
            <a:r>
              <a:rPr lang="en-US" altLang="en-US" sz="4400"/>
              <a:t>Values are exchanged if lower numbered processor contains the larger value.</a:t>
            </a:r>
          </a:p>
        </p:txBody>
      </p:sp>
    </p:spTree>
    <p:extLst>
      <p:ext uri="{BB962C8B-B14F-4D97-AF65-F5344CB8AC3E}">
        <p14:creationId xmlns:p14="http://schemas.microsoft.com/office/powerpoint/2010/main" val="3646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76200" y="66675"/>
            <a:ext cx="89154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66FF33"/>
                </a:solidFill>
              </a:rPr>
              <a:t>2nd Phase:</a:t>
            </a:r>
            <a:r>
              <a:rPr lang="en-US" altLang="en-US" sz="4400"/>
              <a:t> called </a:t>
            </a:r>
            <a:r>
              <a:rPr lang="en-US" altLang="en-US" sz="4400" b="1"/>
              <a:t>even-odd exchange</a:t>
            </a:r>
            <a:r>
              <a:rPr lang="en-US" altLang="en-US" sz="4400"/>
              <a:t>, value of </a:t>
            </a:r>
            <a:r>
              <a:rPr lang="en-US" altLang="en-US" sz="4400" i="1"/>
              <a:t>a</a:t>
            </a:r>
            <a:r>
              <a:rPr lang="en-US" altLang="en-US" sz="4400"/>
              <a:t> in every even  numbered processor is compared with the value of </a:t>
            </a:r>
            <a:r>
              <a:rPr lang="en-US" altLang="en-US" sz="4400" i="1"/>
              <a:t>a</a:t>
            </a:r>
            <a:r>
              <a:rPr lang="en-US" altLang="en-US" sz="4400"/>
              <a:t> stored in successor processor. </a:t>
            </a:r>
          </a:p>
          <a:p>
            <a:pPr eaLnBrk="1" hangingPunct="1"/>
            <a:r>
              <a:rPr lang="en-US" altLang="en-US" sz="4400"/>
              <a:t>Values are exchanged if lower numbered processor contains the larger value.</a:t>
            </a:r>
          </a:p>
          <a:p>
            <a:pPr eaLnBrk="1" hangingPunct="1"/>
            <a:r>
              <a:rPr lang="en-US" altLang="en-US" sz="4400"/>
              <a:t>	After </a:t>
            </a:r>
            <a:r>
              <a:rPr lang="en-US" altLang="en-US" sz="4400" i="1"/>
              <a:t>n</a:t>
            </a:r>
            <a:r>
              <a:rPr lang="en-US" altLang="en-US" sz="4400"/>
              <a:t>/2 iterations the values are observed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731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allAtOnc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533400" y="0"/>
            <a:ext cx="86106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Odd-even transposition sort(one dimensional mesh processor array):</a:t>
            </a:r>
            <a:endParaRPr lang="pt-BR" altLang="en-US" sz="2000" b="1" dirty="0"/>
          </a:p>
          <a:p>
            <a:pPr eaLnBrk="1" hangingPunct="1"/>
            <a:r>
              <a:rPr lang="pt-BR" altLang="en-US" sz="2000" b="1" dirty="0"/>
              <a:t>parameter </a:t>
            </a:r>
            <a:r>
              <a:rPr lang="pt-BR" altLang="en-US" sz="2000" b="1" i="1" dirty="0"/>
              <a:t>n</a:t>
            </a:r>
          </a:p>
          <a:p>
            <a:pPr eaLnBrk="1" hangingPunct="1"/>
            <a:r>
              <a:rPr lang="pt-BR" altLang="en-US" sz="2000" b="1" dirty="0"/>
              <a:t>global </a:t>
            </a:r>
            <a:r>
              <a:rPr lang="pt-BR" altLang="en-US" sz="2000" b="1" i="1" dirty="0"/>
              <a:t>i</a:t>
            </a:r>
          </a:p>
          <a:p>
            <a:pPr eaLnBrk="1" hangingPunct="1"/>
            <a:r>
              <a:rPr lang="pt-BR" altLang="en-US" sz="2000" b="1" dirty="0"/>
              <a:t>local </a:t>
            </a:r>
            <a:r>
              <a:rPr lang="pt-BR" altLang="en-US" sz="2000" b="1" i="1" dirty="0"/>
              <a:t>a,t</a:t>
            </a:r>
          </a:p>
          <a:p>
            <a:pPr eaLnBrk="1" hangingPunct="1"/>
            <a:r>
              <a:rPr lang="pt-BR" altLang="en-US" sz="2000" b="1" dirty="0"/>
              <a:t>{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for(</a:t>
            </a:r>
            <a:r>
              <a:rPr lang="en-US" altLang="en-US" sz="2000" b="1" i="1" dirty="0" err="1"/>
              <a:t>i</a:t>
            </a:r>
            <a:r>
              <a:rPr lang="en-US" altLang="en-US" sz="2000" b="1" dirty="0"/>
              <a:t>=1; </a:t>
            </a:r>
            <a:r>
              <a:rPr lang="en-US" altLang="en-US" sz="2000" b="1" i="1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/>
              <a:t>≤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/2; </a:t>
            </a:r>
            <a:r>
              <a:rPr lang="en-US" altLang="en-US" sz="2000" b="1" i="1" dirty="0" err="1"/>
              <a:t>i</a:t>
            </a:r>
            <a:r>
              <a:rPr lang="en-US" altLang="en-US" sz="2000" b="1" dirty="0"/>
              <a:t>++)</a:t>
            </a:r>
          </a:p>
          <a:p>
            <a:pPr eaLnBrk="1" hangingPunct="1"/>
            <a:r>
              <a:rPr lang="en-US" altLang="en-US" sz="2000" b="1" dirty="0"/>
              <a:t>    { for all </a:t>
            </a:r>
            <a:r>
              <a:rPr lang="en-US" altLang="en-US" sz="2000" b="1" dirty="0" err="1"/>
              <a:t>P</a:t>
            </a:r>
            <a:r>
              <a:rPr lang="en-US" altLang="en-US" sz="2000" b="1" i="1" baseline="-25000" dirty="0" err="1"/>
              <a:t>j</a:t>
            </a:r>
            <a:r>
              <a:rPr lang="en-US" altLang="en-US" sz="2000" b="1" dirty="0"/>
              <a:t> , where 0 ≤ </a:t>
            </a:r>
            <a:r>
              <a:rPr lang="en-US" altLang="en-US" sz="2000" b="1" i="1" dirty="0"/>
              <a:t>j </a:t>
            </a:r>
            <a:r>
              <a:rPr lang="en-US" altLang="en-US" sz="2000" b="1" dirty="0"/>
              <a:t>≤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-1 do</a:t>
            </a:r>
          </a:p>
          <a:p>
            <a:pPr eaLnBrk="1" hangingPunct="1"/>
            <a:r>
              <a:rPr lang="en-US" altLang="en-US" sz="2000" b="1" dirty="0"/>
              <a:t>       {</a:t>
            </a:r>
          </a:p>
          <a:p>
            <a:pPr eaLnBrk="1" hangingPunct="1"/>
            <a:r>
              <a:rPr lang="en-US" altLang="en-US" sz="2000" b="1" dirty="0"/>
              <a:t>	if </a:t>
            </a:r>
            <a:r>
              <a:rPr lang="en-US" altLang="en-US" sz="2000" b="1" i="1" dirty="0"/>
              <a:t>j </a:t>
            </a:r>
            <a:r>
              <a:rPr lang="en-US" altLang="en-US" sz="2000" b="1" dirty="0"/>
              <a:t>&lt;(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-1) and odd(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) then</a:t>
            </a:r>
          </a:p>
          <a:p>
            <a:pPr eaLnBrk="1" hangingPunct="1"/>
            <a:r>
              <a:rPr lang="en-US" altLang="en-US" sz="2000" b="1" dirty="0"/>
              <a:t>	{</a:t>
            </a:r>
          </a:p>
          <a:p>
            <a:pPr eaLnBrk="1" hangingPunct="1"/>
            <a:r>
              <a:rPr lang="en-US" altLang="en-US" sz="2000" b="1" dirty="0"/>
              <a:t>	    </a:t>
            </a:r>
            <a:r>
              <a:rPr lang="en-US" altLang="en-US" sz="2000" b="1" i="1" dirty="0" err="1"/>
              <a:t>t</a:t>
            </a:r>
            <a:r>
              <a:rPr lang="en-US" altLang="en-US" sz="2000" b="1" dirty="0" err="1"/>
              <a:t>←successor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    successor(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)←max(</a:t>
            </a:r>
            <a:r>
              <a:rPr lang="en-US" altLang="en-US" sz="2000" b="1" i="1" dirty="0" err="1"/>
              <a:t>a</a:t>
            </a:r>
            <a:r>
              <a:rPr lang="en-US" altLang="en-US" sz="2000" b="1" dirty="0" err="1"/>
              <a:t>,</a:t>
            </a:r>
            <a:r>
              <a:rPr lang="en-US" altLang="en-US" sz="2000" b="1" i="1" dirty="0" err="1"/>
              <a:t>t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    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 ←min(</a:t>
            </a:r>
            <a:r>
              <a:rPr lang="en-US" altLang="en-US" sz="2000" b="1" i="1" dirty="0" err="1"/>
              <a:t>a</a:t>
            </a:r>
            <a:r>
              <a:rPr lang="en-US" altLang="en-US" sz="2000" b="1" dirty="0" err="1"/>
              <a:t>,</a:t>
            </a:r>
            <a:r>
              <a:rPr lang="en-US" altLang="en-US" sz="2000" b="1" i="1" dirty="0" err="1"/>
              <a:t>t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}</a:t>
            </a:r>
          </a:p>
          <a:p>
            <a:pPr eaLnBrk="1" hangingPunct="1"/>
            <a:r>
              <a:rPr lang="en-US" altLang="en-US" sz="2000" b="1" dirty="0"/>
              <a:t>	if even(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) then</a:t>
            </a:r>
          </a:p>
          <a:p>
            <a:pPr eaLnBrk="1" hangingPunct="1"/>
            <a:r>
              <a:rPr lang="en-US" altLang="en-US" sz="2000" b="1" dirty="0"/>
              <a:t>	{</a:t>
            </a:r>
          </a:p>
          <a:p>
            <a:pPr eaLnBrk="1" hangingPunct="1"/>
            <a:r>
              <a:rPr lang="en-US" altLang="en-US" sz="2000" b="1" dirty="0"/>
              <a:t>	    </a:t>
            </a:r>
            <a:r>
              <a:rPr lang="en-US" altLang="en-US" sz="2000" b="1" i="1" dirty="0" err="1"/>
              <a:t>t</a:t>
            </a:r>
            <a:r>
              <a:rPr lang="en-US" altLang="en-US" sz="2000" b="1" dirty="0" err="1"/>
              <a:t>←successor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    successor(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)←max(</a:t>
            </a:r>
            <a:r>
              <a:rPr lang="en-US" altLang="en-US" sz="2000" b="1" i="1" dirty="0" err="1"/>
              <a:t>a</a:t>
            </a:r>
            <a:r>
              <a:rPr lang="en-US" altLang="en-US" sz="2000" b="1" dirty="0" err="1"/>
              <a:t>,</a:t>
            </a:r>
            <a:r>
              <a:rPr lang="en-US" altLang="en-US" sz="2000" b="1" i="1" dirty="0" err="1"/>
              <a:t>t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    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 ←min(</a:t>
            </a:r>
            <a:r>
              <a:rPr lang="en-US" altLang="en-US" sz="2000" b="1" i="1" dirty="0" err="1"/>
              <a:t>a</a:t>
            </a:r>
            <a:r>
              <a:rPr lang="en-US" altLang="en-US" sz="2000" b="1" dirty="0" err="1"/>
              <a:t>,</a:t>
            </a:r>
            <a:r>
              <a:rPr lang="en-US" altLang="en-US" sz="2000" b="1" i="1" dirty="0" err="1"/>
              <a:t>t</a:t>
            </a:r>
            <a:r>
              <a:rPr lang="en-US" altLang="en-US" sz="2000" b="1" dirty="0"/>
              <a:t>);</a:t>
            </a:r>
          </a:p>
          <a:p>
            <a:pPr eaLnBrk="1" hangingPunct="1"/>
            <a:r>
              <a:rPr lang="en-US" altLang="en-US" sz="2000" b="1" dirty="0"/>
              <a:t>	}</a:t>
            </a:r>
          </a:p>
          <a:p>
            <a:pPr eaLnBrk="1" hangingPunct="1"/>
            <a:r>
              <a:rPr lang="en-US" altLang="en-US" sz="2000" b="1" dirty="0"/>
              <a:t>     }</a:t>
            </a:r>
          </a:p>
          <a:p>
            <a:pPr eaLnBrk="1" hangingPunct="1"/>
            <a:r>
              <a:rPr lang="en-US" altLang="en-US" sz="2000" b="1" dirty="0"/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247411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5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5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5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5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58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05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58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58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058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058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058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058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00"/>
                </a:solidFill>
              </a:rPr>
              <a:t>Parallelizing </a:t>
            </a:r>
            <a:r>
              <a:rPr lang="en-US" altLang="en-US" sz="3600" b="1" dirty="0" err="1">
                <a:solidFill>
                  <a:srgbClr val="000000"/>
                </a:solidFill>
              </a:rPr>
              <a:t>Mergesort</a:t>
            </a:r>
            <a:endParaRPr lang="en-US" altLang="en-US" sz="36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36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Using tree allocation of processes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010400" cy="4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0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Multiplication in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CC0000"/>
                </a:solidFill>
              </a:rPr>
              <a:t>Message Passing Work Allocation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Manager Process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Worker Process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08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09" y="76200"/>
            <a:ext cx="9069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Message-passing </a:t>
            </a:r>
            <a:r>
              <a:rPr lang="en-US" sz="3200" dirty="0"/>
              <a:t>program can exchange local data by using communication </a:t>
            </a:r>
            <a:r>
              <a:rPr lang="en-US" sz="3200" dirty="0" smtClean="0"/>
              <a:t>operations.</a:t>
            </a:r>
          </a:p>
          <a:p>
            <a:r>
              <a:rPr lang="en-US" sz="3200" dirty="0"/>
              <a:t>MPI </a:t>
            </a:r>
            <a:r>
              <a:rPr lang="en-US" sz="3200" dirty="0" smtClean="0"/>
              <a:t>consists </a:t>
            </a:r>
            <a:r>
              <a:rPr lang="en-US" sz="3200" dirty="0"/>
              <a:t>of a collection of </a:t>
            </a:r>
            <a:r>
              <a:rPr lang="en-US" sz="3200" dirty="0" smtClean="0"/>
              <a:t>processes.</a:t>
            </a:r>
          </a:p>
          <a:p>
            <a:r>
              <a:rPr lang="en-US" sz="3200" dirty="0" smtClean="0"/>
              <a:t>Processes in MPI are heavy-weighted and single threaded with separate address spaces.</a:t>
            </a:r>
          </a:p>
          <a:p>
            <a:r>
              <a:rPr lang="en-US" sz="3200" dirty="0" smtClean="0"/>
              <a:t>On </a:t>
            </a:r>
            <a:r>
              <a:rPr lang="en-US" sz="3200" dirty="0"/>
              <a:t>many parallel systems, an MPI program can be started from the command line.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0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3126</Words>
  <Application>Microsoft Office PowerPoint</Application>
  <PresentationFormat>On-screen Show (4:3)</PresentationFormat>
  <Paragraphs>628</Paragraphs>
  <Slides>78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Courier</vt:lpstr>
      <vt:lpstr>Courier New</vt:lpstr>
      <vt:lpstr>Helvetica</vt:lpstr>
      <vt:lpstr>新細明體</vt:lpstr>
      <vt:lpstr>Tahoma</vt:lpstr>
      <vt:lpstr>Times New Roman</vt:lpstr>
      <vt:lpstr>Wingdings</vt:lpstr>
      <vt:lpstr>Office Theme</vt:lpstr>
      <vt:lpstr>MPI PROGRAMMING compiled by  Dr. N. Gopalakrishna Kini Prof., Dept of CSE MIT, Manipal</vt:lpstr>
      <vt:lpstr>PowerPoint Presentation</vt:lpstr>
      <vt:lpstr>Key Concepts of MPI</vt:lpstr>
      <vt:lpstr>PowerPoint Presentation</vt:lpstr>
      <vt:lpstr>MPI  Program Organization</vt:lpstr>
      <vt:lpstr>MPI  Progam Organization</vt:lpstr>
      <vt:lpstr>PowerPoint Presentation</vt:lpstr>
      <vt:lpstr>Message Passing Work Allocation</vt:lpstr>
      <vt:lpstr>PowerPoint Presentation</vt:lpstr>
      <vt:lpstr>General MPI Program Structure </vt:lpstr>
      <vt:lpstr>MPI Naming Conventions</vt:lpstr>
      <vt:lpstr>MPI Routines and Return Values</vt:lpstr>
      <vt:lpstr>MPI Routines and Return Values</vt:lpstr>
      <vt:lpstr>PowerPoint Presentation</vt:lpstr>
      <vt:lpstr>Special MPI Datatypes (C)</vt:lpstr>
      <vt:lpstr>Include files</vt:lpstr>
      <vt:lpstr>Initializing MPI</vt:lpstr>
      <vt:lpstr>Communicators</vt:lpstr>
      <vt:lpstr>Communicators</vt:lpstr>
      <vt:lpstr>Getting Communicator Information: Rank</vt:lpstr>
      <vt:lpstr>Getting Communicator Information: Size</vt:lpstr>
      <vt:lpstr>Terminating MPI</vt:lpstr>
      <vt:lpstr>Sample Program: Hello World!</vt:lpstr>
      <vt:lpstr>Sample Program: Hello World!</vt:lpstr>
      <vt:lpstr>Sample Program: Output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P2P: Blocking Send/Recv</vt:lpstr>
      <vt:lpstr>P2P: Blocking Call Semantics</vt:lpstr>
      <vt:lpstr>Example</vt:lpstr>
      <vt:lpstr>Example</vt:lpstr>
      <vt:lpstr>Example</vt:lpstr>
      <vt:lpstr>PowerPoint Presentation</vt:lpstr>
      <vt:lpstr>Avoiding Deadlocks</vt:lpstr>
      <vt:lpstr>PowerPoint Presentation</vt:lpstr>
      <vt:lpstr>Buffering in MPI</vt:lpstr>
      <vt:lpstr>Avoiding Deadlocks </vt:lpstr>
      <vt:lpstr>Collective Communication and Computation Operations </vt:lpstr>
      <vt:lpstr>MPI: Collective Communications</vt:lpstr>
      <vt:lpstr>MPI_Barrier (barrier synchronization operation )</vt:lpstr>
      <vt:lpstr>PowerPoint Presentation</vt:lpstr>
      <vt:lpstr>MPI: Global Communications</vt:lpstr>
      <vt:lpstr>Collective Message Passing w/MPI</vt:lpstr>
      <vt:lpstr>Broadcast</vt:lpstr>
      <vt:lpstr>MPI: Reduction Operations</vt:lpstr>
      <vt:lpstr>Reduction</vt:lpstr>
      <vt:lpstr>Predefined Reduction Operations </vt:lpstr>
      <vt:lpstr>Gather</vt:lpstr>
      <vt:lpstr>MPI: Scatter</vt:lpstr>
      <vt:lpstr>Gather to All</vt:lpstr>
      <vt:lpstr>Reduction to All</vt:lpstr>
      <vt:lpstr>MPI: Alltoall</vt:lpstr>
      <vt:lpstr>Collective Communication Operations </vt:lpstr>
      <vt:lpstr>Approximation of Pi Compute π value using p processors.  </vt:lpstr>
      <vt:lpstr>Example:  PI in C -1</vt:lpstr>
      <vt:lpstr>Example:  PI in C - 2</vt:lpstr>
      <vt:lpstr>MPI: 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Multiplication in 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147</cp:revision>
  <dcterms:created xsi:type="dcterms:W3CDTF">2013-08-25T06:38:34Z</dcterms:created>
  <dcterms:modified xsi:type="dcterms:W3CDTF">2019-08-31T06:17:46Z</dcterms:modified>
</cp:coreProperties>
</file>