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83"/>
  </p:notesMasterIdLst>
  <p:sldIdLst>
    <p:sldId id="256" r:id="rId4"/>
    <p:sldId id="340" r:id="rId5"/>
    <p:sldId id="341" r:id="rId6"/>
    <p:sldId id="257" r:id="rId7"/>
    <p:sldId id="334" r:id="rId8"/>
    <p:sldId id="335" r:id="rId9"/>
    <p:sldId id="336" r:id="rId10"/>
    <p:sldId id="337" r:id="rId11"/>
    <p:sldId id="338" r:id="rId12"/>
    <p:sldId id="324" r:id="rId13"/>
    <p:sldId id="325" r:id="rId14"/>
    <p:sldId id="327" r:id="rId15"/>
    <p:sldId id="328" r:id="rId16"/>
    <p:sldId id="329" r:id="rId17"/>
    <p:sldId id="330" r:id="rId18"/>
    <p:sldId id="331" r:id="rId19"/>
    <p:sldId id="332" r:id="rId20"/>
    <p:sldId id="261" r:id="rId21"/>
    <p:sldId id="262" r:id="rId22"/>
    <p:sldId id="263" r:id="rId23"/>
    <p:sldId id="306" r:id="rId24"/>
    <p:sldId id="264" r:id="rId25"/>
    <p:sldId id="307" r:id="rId26"/>
    <p:sldId id="265" r:id="rId27"/>
    <p:sldId id="308" r:id="rId28"/>
    <p:sldId id="266" r:id="rId29"/>
    <p:sldId id="309" r:id="rId30"/>
    <p:sldId id="267" r:id="rId31"/>
    <p:sldId id="310" r:id="rId32"/>
    <p:sldId id="268" r:id="rId33"/>
    <p:sldId id="318" r:id="rId34"/>
    <p:sldId id="342" r:id="rId35"/>
    <p:sldId id="339" r:id="rId36"/>
    <p:sldId id="269" r:id="rId37"/>
    <p:sldId id="270" r:id="rId38"/>
    <p:sldId id="366" r:id="rId39"/>
    <p:sldId id="271" r:id="rId40"/>
    <p:sldId id="272" r:id="rId41"/>
    <p:sldId id="311" r:id="rId42"/>
    <p:sldId id="273" r:id="rId43"/>
    <p:sldId id="312" r:id="rId44"/>
    <p:sldId id="274" r:id="rId45"/>
    <p:sldId id="313" r:id="rId46"/>
    <p:sldId id="275" r:id="rId47"/>
    <p:sldId id="276" r:id="rId48"/>
    <p:sldId id="315" r:id="rId49"/>
    <p:sldId id="316" r:id="rId50"/>
    <p:sldId id="278" r:id="rId51"/>
    <p:sldId id="347" r:id="rId52"/>
    <p:sldId id="349" r:id="rId53"/>
    <p:sldId id="280" r:id="rId54"/>
    <p:sldId id="281" r:id="rId55"/>
    <p:sldId id="351" r:id="rId56"/>
    <p:sldId id="283" r:id="rId57"/>
    <p:sldId id="355" r:id="rId58"/>
    <p:sldId id="284" r:id="rId59"/>
    <p:sldId id="285" r:id="rId60"/>
    <p:sldId id="286" r:id="rId61"/>
    <p:sldId id="287" r:id="rId62"/>
    <p:sldId id="346" r:id="rId63"/>
    <p:sldId id="395" r:id="rId64"/>
    <p:sldId id="288" r:id="rId65"/>
    <p:sldId id="348" r:id="rId66"/>
    <p:sldId id="289" r:id="rId67"/>
    <p:sldId id="291" r:id="rId68"/>
    <p:sldId id="292" r:id="rId69"/>
    <p:sldId id="294" r:id="rId70"/>
    <p:sldId id="295" r:id="rId71"/>
    <p:sldId id="296" r:id="rId72"/>
    <p:sldId id="297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96" r:id="rId81"/>
    <p:sldId id="397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0157" autoAdjust="0"/>
  </p:normalViewPr>
  <p:slideViewPr>
    <p:cSldViewPr>
      <p:cViewPr varScale="1">
        <p:scale>
          <a:sx n="56" d="100"/>
          <a:sy n="56" d="100"/>
        </p:scale>
        <p:origin x="17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ACC75-A8F0-4D77-9D3D-59DE781C1607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2A20-9F9E-4021-B8A1-2788A384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875C3-C337-42C8-9D48-98CAD36727E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6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28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1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7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2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3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875C3-C337-42C8-9D48-98CAD36727E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84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3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06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4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3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9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4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26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8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2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1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1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3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3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0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2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9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9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9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8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80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92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7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4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4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7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3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3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51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94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12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75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8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261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75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86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52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46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18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82A20-9F9E-4021-B8A1-2788A38428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6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4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 defTabSz="457177"/>
            <a:endParaRPr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4" y="1537448"/>
            <a:ext cx="7826281" cy="1627093"/>
          </a:xfrm>
        </p:spPr>
        <p:txBody>
          <a:bodyPr vert="horz" lIns="91435" tIns="45718" rIns="91435" bIns="45718" rtlCol="0" anchor="b" anchorCtr="0">
            <a:noAutofit/>
          </a:bodyPr>
          <a:lstStyle>
            <a:lvl1pPr algn="ctr" defTabSz="914353" rtl="0" eaLnBrk="1" latinLnBrk="0" hangingPunct="1">
              <a:spcBef>
                <a:spcPct val="0"/>
              </a:spcBef>
              <a:buNone/>
              <a:defRPr sz="4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4" y="3218330"/>
            <a:ext cx="7826281" cy="860611"/>
          </a:xfrm>
        </p:spPr>
        <p:txBody>
          <a:bodyPr vert="horz" lIns="91435" tIns="45718" rIns="91435" bIns="45718" rtlCol="0">
            <a:normAutofit/>
          </a:bodyPr>
          <a:lstStyle>
            <a:lvl1pPr marL="0" indent="0" algn="ctr" defTabSz="914353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Arial"/>
                <a:ea typeface="+mn-ea"/>
                <a:cs typeface="Arial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99F6A3D9-FCDB-4140-8603-E974C511E3DB}" type="datetime1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08-Oct-19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75000"/>
                  </a:prstClr>
                </a:solidFill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6292582-9FC8-4B1B-8456-B27CC842DEE2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3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AE87-6BA2-4742-8293-A35292BA6D85}" type="datetime1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08-Oct-19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Arial" pitchFamily="34" charset="0"/>
                <a:cs typeface="Arial" pitchFamily="34" charset="0"/>
              </a:rPr>
              <a:t>Perhaad Mistry &amp; Dana Schaa, Northeastern </a:t>
            </a:r>
            <a:r>
              <a:rPr lang="en-US" dirty="0" err="1" smtClean="0">
                <a:solidFill>
                  <a:prstClr val="white">
                    <a:lumMod val="75000"/>
                  </a:prstClr>
                </a:solidFill>
                <a:latin typeface="Arial" pitchFamily="34" charset="0"/>
                <a:cs typeface="Arial" pitchFamily="34" charset="0"/>
              </a:rPr>
              <a:t>Univ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  <a:latin typeface="Arial" pitchFamily="34" charset="0"/>
                <a:cs typeface="Arial" pitchFamily="34" charset="0"/>
              </a:rPr>
              <a:t> Computer Architecture Research Lab, with Ben Gaster, AMD © 2011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280417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5" tIns="45718" rIns="91435" bIns="45718" rtlCol="0" anchor="ctr"/>
          <a:lstStyle/>
          <a:p>
            <a:pPr algn="ctr" defTabSz="457177"/>
            <a:endParaRPr>
              <a:solidFill>
                <a:prstClr val="white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80417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5" tIns="45718" rIns="91435" bIns="45718" rtlCol="0" anchor="ctr"/>
          <a:lstStyle/>
          <a:p>
            <a:pPr algn="ctr" defTabSz="457177"/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9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C8AB-B957-4727-95B3-75A722C8D77B}" type="datetime1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08-Oct-19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75000"/>
                  </a:prstClr>
                </a:solidFill>
              </a:rPr>
              <a:t>Perhaad Mistry &amp; Dana Schaa, Northeastern Univ Computer Architecture Research Lab, with Ben Gaster, AMD © 2011</a:t>
            </a:r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9FF-B491-5447-AAF3-18F1A7B5A0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280416" y="1199444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177"/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2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0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9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86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31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3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6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46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0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62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49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09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6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8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3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7EC6-3100-4D4F-85D5-C2397F4D4310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FCB6-A4FF-466A-B9EE-E04CCCE2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007202"/>
          </a:xfrm>
          <a:prstGeom prst="rect">
            <a:avLst/>
          </a:prstGeom>
        </p:spPr>
        <p:txBody>
          <a:bodyPr vert="horz" lIns="91435" tIns="45718" rIns="91435" bIns="45718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284112"/>
            <a:ext cx="7878788" cy="4955324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1" y="6356351"/>
            <a:ext cx="2133600" cy="365125"/>
          </a:xfrm>
          <a:prstGeom prst="rect">
            <a:avLst/>
          </a:prstGeom>
        </p:spPr>
        <p:txBody>
          <a:bodyPr vert="horz" lIns="0" tIns="45718" rIns="0" bIns="45718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177"/>
            <a:fld id="{963F01C4-F068-4F82-8044-1BD73FCB3A1B}" type="datetime1">
              <a:rPr lang="en-US" smtClean="0">
                <a:solidFill>
                  <a:prstClr val="white">
                    <a:lumMod val="75000"/>
                  </a:prstClr>
                </a:solidFill>
              </a:rPr>
              <a:pPr defTabSz="457177"/>
              <a:t>08-Oct-19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7" y="6356351"/>
            <a:ext cx="2895600" cy="365125"/>
          </a:xfrm>
          <a:prstGeom prst="rect">
            <a:avLst/>
          </a:prstGeom>
        </p:spPr>
        <p:txBody>
          <a:bodyPr vert="horz" lIns="0" tIns="45718" rIns="0" bIns="45718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177">
              <a:defRPr/>
            </a:pPr>
            <a:r>
              <a:rPr lang="en-US" smtClean="0">
                <a:solidFill>
                  <a:prstClr val="white">
                    <a:lumMod val="75000"/>
                  </a:prstClr>
                </a:solidFill>
                <a:latin typeface="Arial" pitchFamily="34" charset="0"/>
                <a:cs typeface="Arial" pitchFamily="34" charset="0"/>
              </a:rPr>
              <a:t>Perhaad Mistry &amp; Dana Schaa, Northeastern Univ Computer Architecture Research Lab, with Ben Gaster, AMD © 2011</a:t>
            </a:r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1" y="6356351"/>
            <a:ext cx="762000" cy="365125"/>
          </a:xfrm>
          <a:prstGeom prst="rect">
            <a:avLst/>
          </a:prstGeom>
        </p:spPr>
        <p:txBody>
          <a:bodyPr vert="horz" lIns="0" tIns="45718" rIns="0" bIns="45718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177"/>
            <a:fld id="{1C2E671B-E6CC-5344-823B-5C81BE00F7D7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 defTabSz="457177"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9232" indent="-349232" algn="l" defTabSz="914353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968325" indent="-282560" algn="l" defTabSz="914353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263585" indent="-295260" algn="l" defTabSz="914353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1546146" indent="-282560" algn="l" defTabSz="914353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B6CC-DEA1-4A5B-932A-C443E92B51A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08-Oct-19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5A9C-5866-4DDB-8623-0580C933F2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9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H</a:t>
            </a:r>
            <a:r>
              <a:rPr lang="en-US" sz="4800" dirty="0" smtClean="0"/>
              <a:t>eterogeneous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Computing with</a:t>
            </a:r>
            <a:br>
              <a:rPr lang="en-US" sz="4800" dirty="0"/>
            </a:br>
            <a:r>
              <a:rPr lang="en-US" sz="4800" dirty="0"/>
              <a:t>OpenCL</a:t>
            </a:r>
          </a:p>
        </p:txBody>
      </p:sp>
    </p:spTree>
    <p:extLst>
      <p:ext uri="{BB962C8B-B14F-4D97-AF65-F5344CB8AC3E}">
        <p14:creationId xmlns:p14="http://schemas.microsoft.com/office/powerpoint/2010/main" val="4038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55" y="41374"/>
            <a:ext cx="90640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/>
              <a:t>Threads and Shared Memory</a:t>
            </a:r>
          </a:p>
          <a:p>
            <a:pPr algn="just"/>
            <a:r>
              <a:rPr lang="en-US" sz="3600" dirty="0" smtClean="0"/>
              <a:t>Multiple </a:t>
            </a:r>
            <a:r>
              <a:rPr lang="en-US" sz="3600" dirty="0"/>
              <a:t>subprograms that maintain their own </a:t>
            </a:r>
            <a:r>
              <a:rPr lang="en-US" sz="3600" dirty="0" smtClean="0"/>
              <a:t>independent control </a:t>
            </a:r>
            <a:r>
              <a:rPr lang="en-US" sz="3600" dirty="0"/>
              <a:t>flow </a:t>
            </a:r>
            <a:r>
              <a:rPr lang="en-US" sz="3600" dirty="0" smtClean="0"/>
              <a:t> &amp;……These subprograms are </a:t>
            </a:r>
            <a:r>
              <a:rPr lang="en-US" sz="3600" dirty="0"/>
              <a:t>defined as threads. </a:t>
            </a:r>
            <a:endParaRPr lang="en-US" sz="3600" dirty="0" smtClean="0"/>
          </a:p>
          <a:p>
            <a:pPr algn="just"/>
            <a:r>
              <a:rPr lang="en-US" sz="3600" dirty="0" smtClean="0"/>
              <a:t>Communication </a:t>
            </a:r>
            <a:r>
              <a:rPr lang="en-US" sz="3600" dirty="0"/>
              <a:t>between threads </a:t>
            </a:r>
            <a:r>
              <a:rPr lang="en-US" sz="3600" dirty="0" smtClean="0"/>
              <a:t>is in </a:t>
            </a:r>
            <a:r>
              <a:rPr lang="en-US" sz="3600" dirty="0"/>
              <a:t>the same address space. </a:t>
            </a:r>
            <a:endParaRPr lang="en-US" sz="3600" dirty="0" smtClean="0"/>
          </a:p>
          <a:p>
            <a:pPr algn="just"/>
            <a:r>
              <a:rPr lang="en-US" sz="3600" dirty="0" smtClean="0"/>
              <a:t>Each </a:t>
            </a:r>
            <a:r>
              <a:rPr lang="en-US" sz="3600" dirty="0"/>
              <a:t>thread has its own pool of </a:t>
            </a:r>
            <a:r>
              <a:rPr lang="en-US" sz="3600" dirty="0" smtClean="0"/>
              <a:t>local memory.</a:t>
            </a:r>
          </a:p>
          <a:p>
            <a:pPr algn="just"/>
            <a:r>
              <a:rPr lang="en-US" sz="3600" dirty="0"/>
              <a:t>Each thread benefits from a global view of </a:t>
            </a:r>
            <a:r>
              <a:rPr lang="en-US" sz="3600" dirty="0" smtClean="0"/>
              <a:t>memory</a:t>
            </a:r>
          </a:p>
          <a:p>
            <a:pPr algn="just"/>
            <a:r>
              <a:rPr lang="en-US" sz="3600" dirty="0" smtClean="0"/>
              <a:t>Threads </a:t>
            </a:r>
            <a:r>
              <a:rPr lang="en-US" sz="3600" dirty="0"/>
              <a:t>communicate with each other through global memory. 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260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76200"/>
            <a:ext cx="9143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600" dirty="0">
                <a:solidFill>
                  <a:prstClr val="black"/>
                </a:solidFill>
              </a:rPr>
              <a:t>Execution of </a:t>
            </a:r>
            <a:r>
              <a:rPr lang="en-US" sz="3600" dirty="0" smtClean="0">
                <a:solidFill>
                  <a:prstClr val="black"/>
                </a:solidFill>
              </a:rPr>
              <a:t>the program </a:t>
            </a:r>
            <a:r>
              <a:rPr lang="en-US" sz="3600" dirty="0">
                <a:solidFill>
                  <a:prstClr val="black"/>
                </a:solidFill>
              </a:rPr>
              <a:t>begins </a:t>
            </a:r>
            <a:r>
              <a:rPr lang="en-US" sz="3600" dirty="0" smtClean="0">
                <a:solidFill>
                  <a:prstClr val="black"/>
                </a:solidFill>
              </a:rPr>
              <a:t> serial </a:t>
            </a:r>
            <a:r>
              <a:rPr lang="en-US" sz="3600" dirty="0">
                <a:solidFill>
                  <a:prstClr val="black"/>
                </a:solidFill>
              </a:rPr>
              <a:t>work and then continues by creating a number of tasks </a:t>
            </a:r>
            <a:r>
              <a:rPr lang="en-US" sz="3600" dirty="0" smtClean="0">
                <a:solidFill>
                  <a:prstClr val="black"/>
                </a:solidFill>
              </a:rPr>
              <a:t> and </a:t>
            </a:r>
            <a:r>
              <a:rPr lang="en-US" sz="3600" dirty="0">
                <a:solidFill>
                  <a:prstClr val="black"/>
                </a:solidFill>
              </a:rPr>
              <a:t>run by the </a:t>
            </a:r>
            <a:r>
              <a:rPr lang="en-US" sz="3600" dirty="0" smtClean="0">
                <a:solidFill>
                  <a:prstClr val="black"/>
                </a:solidFill>
              </a:rPr>
              <a:t>OS concurrently </a:t>
            </a:r>
            <a:r>
              <a:rPr lang="en-US" sz="3600" dirty="0">
                <a:solidFill>
                  <a:prstClr val="black"/>
                </a:solidFill>
              </a:rPr>
              <a:t>using threads.</a:t>
            </a:r>
          </a:p>
          <a:p>
            <a:pPr lvl="0" algn="just"/>
            <a:r>
              <a:rPr lang="en-US" sz="3600" dirty="0" smtClean="0">
                <a:solidFill>
                  <a:prstClr val="black"/>
                </a:solidFill>
              </a:rPr>
              <a:t>A </a:t>
            </a:r>
            <a:r>
              <a:rPr lang="en-US" sz="3600" dirty="0">
                <a:solidFill>
                  <a:prstClr val="black"/>
                </a:solidFill>
              </a:rPr>
              <a:t>memory consistency model is defined to manage load and store ordering. </a:t>
            </a:r>
            <a:r>
              <a:rPr lang="en-US" sz="3600" dirty="0" smtClean="0">
                <a:solidFill>
                  <a:prstClr val="black"/>
                </a:solidFill>
              </a:rPr>
              <a:t> </a:t>
            </a:r>
          </a:p>
          <a:p>
            <a:pPr lvl="0" algn="just"/>
            <a:r>
              <a:rPr lang="en-US" sz="3600" dirty="0" smtClean="0">
                <a:solidFill>
                  <a:prstClr val="black"/>
                </a:solidFill>
              </a:rPr>
              <a:t>locks/semaphores </a:t>
            </a:r>
            <a:r>
              <a:rPr lang="en-US" sz="3600" dirty="0">
                <a:solidFill>
                  <a:prstClr val="black"/>
                </a:solidFill>
              </a:rPr>
              <a:t>are commonly used to control access to shared </a:t>
            </a:r>
            <a:r>
              <a:rPr lang="en-US" sz="3600" dirty="0" smtClean="0">
                <a:solidFill>
                  <a:prstClr val="black"/>
                </a:solidFill>
              </a:rPr>
              <a:t>memory. </a:t>
            </a:r>
          </a:p>
          <a:p>
            <a:pPr lvl="0" algn="just"/>
            <a:r>
              <a:rPr lang="en-US" sz="3600" dirty="0" smtClean="0">
                <a:solidFill>
                  <a:prstClr val="black"/>
                </a:solidFill>
              </a:rPr>
              <a:t>A </a:t>
            </a:r>
            <a:r>
              <a:rPr lang="en-US" sz="3600" dirty="0">
                <a:solidFill>
                  <a:prstClr val="black"/>
                </a:solidFill>
              </a:rPr>
              <a:t>key feature of the shared memory model is the fact that the programmer is not responsible for managing data </a:t>
            </a:r>
            <a:r>
              <a:rPr lang="en-US" sz="3600" dirty="0" smtClean="0">
                <a:solidFill>
                  <a:prstClr val="black"/>
                </a:solidFill>
              </a:rPr>
              <a:t>movement.  </a:t>
            </a:r>
          </a:p>
        </p:txBody>
      </p:sp>
    </p:spTree>
    <p:extLst>
      <p:ext uri="{BB962C8B-B14F-4D97-AF65-F5344CB8AC3E}">
        <p14:creationId xmlns:p14="http://schemas.microsoft.com/office/powerpoint/2010/main" val="31347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1" y="75486"/>
            <a:ext cx="91059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b="1" i="1" u="sng" dirty="0" err="1" smtClean="0">
                <a:solidFill>
                  <a:prstClr val="black"/>
                </a:solidFill>
              </a:rPr>
              <a:t>OpenCL</a:t>
            </a:r>
            <a:r>
              <a:rPr lang="en-US" sz="2800" b="1" i="1" u="sng" dirty="0" smtClean="0">
                <a:solidFill>
                  <a:prstClr val="black"/>
                </a:solidFill>
              </a:rPr>
              <a:t> supports execution on shared memory devices.</a:t>
            </a:r>
          </a:p>
          <a:p>
            <a:pPr lvl="0" algn="just"/>
            <a:endParaRPr lang="en-US" sz="2800" b="1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3600" b="1" dirty="0" smtClean="0">
                <a:solidFill>
                  <a:prstClr val="black"/>
                </a:solidFill>
              </a:rPr>
              <a:t>Message-Passing </a:t>
            </a:r>
            <a:r>
              <a:rPr lang="en-US" sz="3600" b="1" dirty="0">
                <a:solidFill>
                  <a:prstClr val="black"/>
                </a:solidFill>
              </a:rPr>
              <a:t>Communication</a:t>
            </a:r>
          </a:p>
          <a:p>
            <a:pPr lvl="0" algn="just"/>
            <a:r>
              <a:rPr lang="en-US" sz="3200" dirty="0">
                <a:solidFill>
                  <a:prstClr val="black"/>
                </a:solidFill>
              </a:rPr>
              <a:t>The message-passing communication model enables explicit intercommunication of a set of concurrent tasks that may use memory during computation. 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</a:p>
          <a:p>
            <a:pPr algn="just"/>
            <a:r>
              <a:rPr lang="en-US" sz="3200" dirty="0" smtClean="0"/>
              <a:t>Tasks exchange data... </a:t>
            </a:r>
          </a:p>
          <a:p>
            <a:pPr algn="just"/>
            <a:r>
              <a:rPr lang="en-US" sz="3200" dirty="0" smtClean="0"/>
              <a:t>Cooperative operations to be performed by each process. A send  must have a matching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90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32" y="58222"/>
            <a:ext cx="90558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Message-passing </a:t>
            </a:r>
            <a:r>
              <a:rPr lang="en-US" sz="2800" dirty="0">
                <a:solidFill>
                  <a:prstClr val="black"/>
                </a:solidFill>
              </a:rPr>
              <a:t>implementations commonly comprise a library of hardware-independent </a:t>
            </a:r>
            <a:r>
              <a:rPr lang="en-US" sz="2800" dirty="0" smtClean="0">
                <a:solidFill>
                  <a:prstClr val="black"/>
                </a:solidFill>
              </a:rPr>
              <a:t>routines.</a:t>
            </a:r>
            <a:endParaRPr lang="en-US" sz="2800" dirty="0">
              <a:solidFill>
                <a:prstClr val="black"/>
              </a:solidFill>
            </a:endParaRP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programmer is responsible for explicitly managing communication </a:t>
            </a:r>
            <a:r>
              <a:rPr lang="en-US" sz="2800" dirty="0" smtClean="0">
                <a:solidFill>
                  <a:prstClr val="black"/>
                </a:solidFill>
              </a:rPr>
              <a:t>between tasks</a:t>
            </a:r>
            <a:r>
              <a:rPr lang="en-US" sz="2800" dirty="0">
                <a:solidFill>
                  <a:prstClr val="black"/>
                </a:solidFill>
              </a:rPr>
              <a:t>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MPI is currently the most popular message-passing middleware.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pPr lvl="0" algn="just"/>
            <a:r>
              <a:rPr lang="en-US" sz="2800" b="1" dirty="0">
                <a:solidFill>
                  <a:prstClr val="black"/>
                </a:solidFill>
              </a:rPr>
              <a:t>Different Grains of </a:t>
            </a:r>
            <a:r>
              <a:rPr lang="en-US" sz="2800" b="1" dirty="0" smtClean="0">
                <a:solidFill>
                  <a:prstClr val="black"/>
                </a:solidFill>
              </a:rPr>
              <a:t>Parallelism 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In </a:t>
            </a:r>
            <a:r>
              <a:rPr lang="en-US" sz="2800" dirty="0">
                <a:solidFill>
                  <a:prstClr val="black"/>
                </a:solidFill>
              </a:rPr>
              <a:t>parallel computing, granularity is a measure of the ratio of computation to communication.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 It </a:t>
            </a:r>
            <a:r>
              <a:rPr lang="en-US" sz="2800" dirty="0">
                <a:solidFill>
                  <a:prstClr val="black"/>
                </a:solidFill>
              </a:rPr>
              <a:t>is </a:t>
            </a:r>
            <a:r>
              <a:rPr lang="en-US" sz="2800" dirty="0" smtClean="0">
                <a:solidFill>
                  <a:prstClr val="black"/>
                </a:solidFill>
              </a:rPr>
              <a:t>important that </a:t>
            </a:r>
            <a:r>
              <a:rPr lang="en-US" sz="2800" dirty="0">
                <a:solidFill>
                  <a:prstClr val="black"/>
                </a:solidFill>
              </a:rPr>
              <a:t>the parallel programmer selects the right granularity in order to </a:t>
            </a:r>
            <a:r>
              <a:rPr lang="en-US" sz="2800" dirty="0" smtClean="0">
                <a:solidFill>
                  <a:prstClr val="black"/>
                </a:solidFill>
              </a:rPr>
              <a:t>gain </a:t>
            </a:r>
            <a:r>
              <a:rPr lang="en-US" sz="2800" dirty="0">
                <a:solidFill>
                  <a:prstClr val="black"/>
                </a:solidFill>
              </a:rPr>
              <a:t>the full </a:t>
            </a:r>
            <a:r>
              <a:rPr lang="en-US" sz="2800" dirty="0" smtClean="0">
                <a:solidFill>
                  <a:prstClr val="black"/>
                </a:solidFill>
              </a:rPr>
              <a:t>benefits of </a:t>
            </a:r>
            <a:r>
              <a:rPr lang="en-US" sz="2800" dirty="0">
                <a:solidFill>
                  <a:prstClr val="black"/>
                </a:solidFill>
              </a:rPr>
              <a:t>the underlying platform because choosing the right grain size can help to </a:t>
            </a:r>
            <a:r>
              <a:rPr lang="en-US" sz="2800" dirty="0" smtClean="0">
                <a:solidFill>
                  <a:prstClr val="black"/>
                </a:solidFill>
              </a:rPr>
              <a:t>expose additional </a:t>
            </a:r>
            <a:r>
              <a:rPr lang="en-US" sz="2800" dirty="0">
                <a:solidFill>
                  <a:prstClr val="black"/>
                </a:solidFill>
              </a:rPr>
              <a:t>degrees of parallelism.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Sometimes this selection is referred to as “</a:t>
            </a:r>
            <a:r>
              <a:rPr lang="en-US" sz="2800" dirty="0" smtClean="0">
                <a:solidFill>
                  <a:prstClr val="black"/>
                </a:solidFill>
              </a:rPr>
              <a:t>chunking”.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423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“Chunking”, determines the </a:t>
            </a:r>
            <a:r>
              <a:rPr lang="en-US" sz="2800" dirty="0">
                <a:solidFill>
                  <a:prstClr val="black"/>
                </a:solidFill>
              </a:rPr>
              <a:t>amount of data to assign to each task. Selecting the right chunk size can </a:t>
            </a:r>
            <a:r>
              <a:rPr lang="en-US" sz="2800" dirty="0" smtClean="0">
                <a:solidFill>
                  <a:prstClr val="black"/>
                </a:solidFill>
              </a:rPr>
              <a:t>provide </a:t>
            </a:r>
            <a:r>
              <a:rPr lang="en-US" sz="2800" dirty="0">
                <a:solidFill>
                  <a:prstClr val="black"/>
                </a:solidFill>
              </a:rPr>
              <a:t>for further acceleration on parallel hardware. Next, we consider some of the trade-offs associated with identifying the right grain size.</a:t>
            </a:r>
          </a:p>
          <a:p>
            <a:pPr lvl="0" algn="just"/>
            <a:r>
              <a:rPr lang="en-US" sz="2800" b="1" dirty="0">
                <a:solidFill>
                  <a:prstClr val="black"/>
                </a:solidFill>
              </a:rPr>
              <a:t>Fine-grained parallelism 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• Low arithmetic intensity.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•May </a:t>
            </a:r>
            <a:r>
              <a:rPr lang="en-US" sz="2800" dirty="0">
                <a:solidFill>
                  <a:prstClr val="black"/>
                </a:solidFill>
              </a:rPr>
              <a:t>not have </a:t>
            </a:r>
            <a:r>
              <a:rPr lang="en-US" sz="2800" dirty="0" smtClean="0">
                <a:solidFill>
                  <a:prstClr val="black"/>
                </a:solidFill>
              </a:rPr>
              <a:t>enough work </a:t>
            </a:r>
            <a:r>
              <a:rPr lang="en-US" sz="2800" dirty="0">
                <a:solidFill>
                  <a:prstClr val="black"/>
                </a:solidFill>
              </a:rPr>
              <a:t>to hide long-duration asynchronous communication.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• Facilitates load balancing by providing a larger number of more manageable (i.e., smaller) work units.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• If the granularity is too fine, it is possible that the overhead required for communication and synchronization between tasks can actually produce a slower parallel implementation than the original serial execution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1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b="1" dirty="0">
                <a:solidFill>
                  <a:prstClr val="black"/>
                </a:solidFill>
              </a:rPr>
              <a:t>Coarse-grained parallelism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• High arithmetic intensity.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• Complete applications can serve as the grain of parallelism.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• More difficult to load balance efficiently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sz="1050" dirty="0">
              <a:solidFill>
                <a:prstClr val="black"/>
              </a:solidFill>
            </a:endParaRPr>
          </a:p>
          <a:p>
            <a:pPr algn="just"/>
            <a:r>
              <a:rPr lang="en-US" sz="2800" dirty="0" smtClean="0">
                <a:solidFill>
                  <a:prstClr val="black"/>
                </a:solidFill>
              </a:rPr>
              <a:t>The most efficient granularity is dependent on the algorithm and the hardware environment in which it is run. </a:t>
            </a:r>
          </a:p>
          <a:p>
            <a:pPr algn="just"/>
            <a:r>
              <a:rPr lang="en-US" sz="2800" dirty="0" smtClean="0">
                <a:solidFill>
                  <a:prstClr val="black"/>
                </a:solidFill>
              </a:rPr>
              <a:t>In most cases, if the overhead associated with communication and synchronization is high relative to the time of the computation task at hand, it will generally be advantageous to work at a coarser granularity. </a:t>
            </a:r>
          </a:p>
          <a:p>
            <a:pPr algn="just"/>
            <a:r>
              <a:rPr lang="en-US" sz="2800" dirty="0" smtClean="0">
                <a:solidFill>
                  <a:prstClr val="black"/>
                </a:solidFill>
              </a:rPr>
              <a:t>Fine-grained parallelism can help to reduce overheads due to load imbalance or memory delays. </a:t>
            </a:r>
            <a:endParaRPr lang="en-US" sz="2800" dirty="0" smtClean="0"/>
          </a:p>
          <a:p>
            <a:pPr algn="just"/>
            <a:r>
              <a:rPr lang="en-US" sz="2800" dirty="0" smtClean="0"/>
              <a:t>Fine-grained </a:t>
            </a:r>
            <a:r>
              <a:rPr lang="en-US" sz="2800" dirty="0"/>
              <a:t>parallelism can even occur at </a:t>
            </a:r>
            <a:r>
              <a:rPr lang="en-US" sz="2800" dirty="0" smtClean="0"/>
              <a:t>an instruction </a:t>
            </a:r>
            <a:r>
              <a:rPr lang="en-US" sz="2800" dirty="0"/>
              <a:t>level (this approach is used in very long instruction word (VLIW) </a:t>
            </a:r>
            <a:r>
              <a:rPr lang="en-US" sz="2800" dirty="0" smtClean="0"/>
              <a:t>and superscalar </a:t>
            </a:r>
            <a:r>
              <a:rPr lang="en-US" sz="2800" dirty="0"/>
              <a:t>architectures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67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0"/>
            <a:ext cx="9143999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600" b="1" dirty="0">
                <a:solidFill>
                  <a:prstClr val="black"/>
                </a:solidFill>
              </a:rPr>
              <a:t>Data Sharing and Synchronization </a:t>
            </a:r>
            <a:endParaRPr lang="en-US" sz="3600" b="1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As </a:t>
            </a:r>
            <a:r>
              <a:rPr lang="en-US" sz="3200" dirty="0">
                <a:solidFill>
                  <a:prstClr val="black"/>
                </a:solidFill>
              </a:rPr>
              <a:t>long as the runtime system or operating system has access to adequate execution resources, they can be run concurrently and even in parallel. 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</a:p>
          <a:p>
            <a:pPr lvl="0" algn="just"/>
            <a:r>
              <a:rPr lang="en-US" sz="3200" dirty="0" smtClean="0">
                <a:solidFill>
                  <a:prstClr val="black"/>
                </a:solidFill>
              </a:rPr>
              <a:t>we </a:t>
            </a:r>
            <a:r>
              <a:rPr lang="en-US" sz="3200" dirty="0">
                <a:solidFill>
                  <a:prstClr val="black"/>
                </a:solidFill>
              </a:rPr>
              <a:t>would have to introduce some form of synchronization into the system, and parallel execution—at least across the synchronization </a:t>
            </a:r>
            <a:r>
              <a:rPr lang="en-US" sz="3200" dirty="0" smtClean="0">
                <a:solidFill>
                  <a:prstClr val="black"/>
                </a:solidFill>
              </a:rPr>
              <a:t>point.</a:t>
            </a:r>
            <a:endParaRPr lang="en-US" sz="3200" dirty="0">
              <a:solidFill>
                <a:prstClr val="black"/>
              </a:solidFill>
            </a:endParaRPr>
          </a:p>
          <a:p>
            <a:pPr lvl="0" algn="just"/>
            <a:r>
              <a:rPr lang="en-US" sz="3200" dirty="0" smtClean="0">
                <a:solidFill>
                  <a:prstClr val="black"/>
                </a:solidFill>
              </a:rPr>
              <a:t>Data </a:t>
            </a:r>
            <a:r>
              <a:rPr lang="en-US" sz="3200" dirty="0">
                <a:solidFill>
                  <a:prstClr val="black"/>
                </a:solidFill>
              </a:rPr>
              <a:t>sharing and synchronization play a critical role. Examples of data sharing in concurrent programs include </a:t>
            </a:r>
          </a:p>
          <a:p>
            <a:pPr lvl="0" algn="just"/>
            <a:r>
              <a:rPr lang="en-US" sz="3200" dirty="0" smtClean="0">
                <a:solidFill>
                  <a:prstClr val="black"/>
                </a:solidFill>
              </a:rPr>
              <a:t>	- </a:t>
            </a:r>
            <a:r>
              <a:rPr lang="en-US" sz="3200" dirty="0">
                <a:solidFill>
                  <a:prstClr val="black"/>
                </a:solidFill>
              </a:rPr>
              <a:t>the input of a task is dependent on the result of another </a:t>
            </a:r>
            <a:r>
              <a:rPr lang="en-US" sz="3200" dirty="0" smtClean="0">
                <a:solidFill>
                  <a:prstClr val="black"/>
                </a:solidFill>
              </a:rPr>
              <a:t> task.</a:t>
            </a:r>
          </a:p>
          <a:p>
            <a:pPr algn="just"/>
            <a:r>
              <a:rPr lang="en-US" sz="3200" dirty="0">
                <a:solidFill>
                  <a:prstClr val="black"/>
                </a:solidFill>
              </a:rPr>
              <a:t>	-</a:t>
            </a:r>
            <a:r>
              <a:rPr lang="en-US" sz="3200" dirty="0" smtClean="0">
                <a:solidFill>
                  <a:prstClr val="black"/>
                </a:solidFill>
              </a:rPr>
              <a:t>When </a:t>
            </a:r>
            <a:r>
              <a:rPr lang="en-US" sz="3200" dirty="0">
                <a:solidFill>
                  <a:prstClr val="black"/>
                </a:solidFill>
              </a:rPr>
              <a:t>intermediate results are combined together.</a:t>
            </a:r>
          </a:p>
          <a:p>
            <a:pPr lvl="0" algn="just"/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"/>
            <a:ext cx="9143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Ideally</a:t>
            </a:r>
            <a:r>
              <a:rPr lang="en-US" sz="2800" dirty="0">
                <a:solidFill>
                  <a:prstClr val="black"/>
                </a:solidFill>
              </a:rPr>
              <a:t>, we would only attempt to parallelize portions of an application that are </a:t>
            </a:r>
            <a:r>
              <a:rPr lang="en-US" sz="2800" dirty="0" smtClean="0">
                <a:solidFill>
                  <a:prstClr val="black"/>
                </a:solidFill>
              </a:rPr>
              <a:t>free </a:t>
            </a:r>
            <a:r>
              <a:rPr lang="en-US" sz="2800" dirty="0">
                <a:solidFill>
                  <a:prstClr val="black"/>
                </a:solidFill>
              </a:rPr>
              <a:t>o</a:t>
            </a:r>
            <a:r>
              <a:rPr lang="en-US" sz="2800" dirty="0" smtClean="0">
                <a:solidFill>
                  <a:prstClr val="black"/>
                </a:solidFill>
              </a:rPr>
              <a:t>f </a:t>
            </a:r>
            <a:r>
              <a:rPr lang="en-US" sz="2800" dirty="0">
                <a:solidFill>
                  <a:prstClr val="black"/>
                </a:solidFill>
              </a:rPr>
              <a:t>data dependencies, but this is not always possible.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Explicit </a:t>
            </a:r>
            <a:r>
              <a:rPr lang="en-US" sz="2800" dirty="0">
                <a:solidFill>
                  <a:prstClr val="black"/>
                </a:solidFill>
              </a:rPr>
              <a:t>synchronization primitives such as barriers or locks may be used to support synchronization when </a:t>
            </a:r>
            <a:r>
              <a:rPr lang="en-US" sz="2800" dirty="0" smtClean="0">
                <a:solidFill>
                  <a:prstClr val="black"/>
                </a:solidFill>
              </a:rPr>
              <a:t>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 2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err="1"/>
              <a:t>OpenCL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15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OpenCL</a:t>
            </a:r>
            <a:r>
              <a:rPr lang="en-US" sz="3600" b="1" dirty="0"/>
              <a:t> Standard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 err="1"/>
              <a:t>Khronos</a:t>
            </a:r>
            <a:r>
              <a:rPr lang="en-US" sz="3200" dirty="0"/>
              <a:t> </a:t>
            </a:r>
            <a:r>
              <a:rPr lang="en-US" sz="3200" dirty="0" smtClean="0"/>
              <a:t>group has </a:t>
            </a:r>
            <a:r>
              <a:rPr lang="en-US" sz="3200" dirty="0"/>
              <a:t>developed </a:t>
            </a:r>
            <a:r>
              <a:rPr lang="en-US" sz="3200" dirty="0" smtClean="0"/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 smtClean="0"/>
              <a:t>.   </a:t>
            </a:r>
          </a:p>
          <a:p>
            <a:pPr algn="just"/>
            <a:r>
              <a:rPr lang="en-US" sz="3200" dirty="0" smtClean="0"/>
              <a:t>Using </a:t>
            </a:r>
            <a:r>
              <a:rPr lang="en-US" sz="3200" dirty="0"/>
              <a:t>the core </a:t>
            </a:r>
            <a:r>
              <a:rPr lang="en-US" sz="3200" dirty="0" smtClean="0"/>
              <a:t>language and </a:t>
            </a:r>
            <a:r>
              <a:rPr lang="en-US" sz="3200" dirty="0"/>
              <a:t>correctly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the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</a:t>
            </a:r>
            <a:r>
              <a:rPr lang="en-US" sz="3200" dirty="0" smtClean="0"/>
              <a:t>. 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model </a:t>
            </a:r>
            <a:r>
              <a:rPr lang="en-US" sz="3200" dirty="0" smtClean="0"/>
              <a:t>set by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creates </a:t>
            </a:r>
            <a:r>
              <a:rPr lang="en-US" sz="3200" dirty="0" smtClean="0"/>
              <a:t>portable</a:t>
            </a:r>
            <a:r>
              <a:rPr lang="en-US" sz="3200" dirty="0"/>
              <a:t>, vendor- and device-independent </a:t>
            </a:r>
            <a:r>
              <a:rPr lang="en-US" sz="3200" dirty="0" smtClean="0"/>
              <a:t>programs.</a:t>
            </a:r>
          </a:p>
          <a:p>
            <a:pPr algn="just"/>
            <a:r>
              <a:rPr lang="en-US" sz="3200" u="dash" dirty="0" smtClean="0"/>
              <a:t>The </a:t>
            </a:r>
            <a:r>
              <a:rPr lang="en-US" sz="3200" u="dash" dirty="0" err="1"/>
              <a:t>OpenCL</a:t>
            </a:r>
            <a:r>
              <a:rPr lang="en-US" sz="3200" u="dash" dirty="0"/>
              <a:t> API is a C with a </a:t>
            </a:r>
            <a:r>
              <a:rPr lang="en-US" sz="3200" u="dash" dirty="0" smtClean="0"/>
              <a:t>C++Wrapper </a:t>
            </a:r>
            <a:r>
              <a:rPr lang="en-US" sz="3200" u="dash" dirty="0"/>
              <a:t>API that is defined in terms of the </a:t>
            </a:r>
            <a:r>
              <a:rPr lang="en-US" sz="3200" u="dash" dirty="0" smtClean="0"/>
              <a:t>C API.</a:t>
            </a:r>
          </a:p>
          <a:p>
            <a:pPr algn="just"/>
            <a:r>
              <a:rPr lang="en-US" sz="3200" dirty="0" err="1" smtClean="0"/>
              <a:t>OpenCL</a:t>
            </a:r>
            <a:r>
              <a:rPr lang="en-US" sz="3200" dirty="0" smtClean="0"/>
              <a:t> </a:t>
            </a:r>
            <a:r>
              <a:rPr lang="en-US" sz="3200" dirty="0"/>
              <a:t>C is </a:t>
            </a:r>
            <a:r>
              <a:rPr lang="en-US" sz="3200" dirty="0" smtClean="0"/>
              <a:t>a restricted </a:t>
            </a:r>
            <a:r>
              <a:rPr lang="en-US" sz="3200" dirty="0"/>
              <a:t>version of </a:t>
            </a:r>
            <a:r>
              <a:rPr lang="en-US" sz="3200" dirty="0" smtClean="0"/>
              <a:t>the C, with </a:t>
            </a:r>
            <a:r>
              <a:rPr lang="en-US" sz="3200" dirty="0"/>
              <a:t>extensions appropriate for </a:t>
            </a:r>
            <a:r>
              <a:rPr lang="en-US" sz="3200" dirty="0" smtClean="0"/>
              <a:t>executing data-parallel </a:t>
            </a:r>
            <a:r>
              <a:rPr lang="en-US" sz="3200" dirty="0"/>
              <a:t>code on a variety of heterogeneous </a:t>
            </a:r>
            <a:r>
              <a:rPr lang="en-US" sz="3200" dirty="0" smtClean="0"/>
              <a:t> devices.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7576"/>
            <a:ext cx="8686800" cy="10072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Heterogeneous computing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Heterogeneous computing</a:t>
            </a:r>
            <a:r>
              <a:rPr lang="en-US" dirty="0">
                <a:solidFill>
                  <a:schemeClr val="bg1"/>
                </a:solidFill>
              </a:rPr>
              <a:t> systems refer to electronic </a:t>
            </a:r>
            <a:r>
              <a:rPr lang="en-US" dirty="0" smtClean="0">
                <a:solidFill>
                  <a:schemeClr val="bg1"/>
                </a:solidFill>
              </a:rPr>
              <a:t>systems.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computational unit could be a </a:t>
            </a:r>
            <a:r>
              <a:rPr lang="en-US" dirty="0" smtClean="0">
                <a:solidFill>
                  <a:schemeClr val="bg1"/>
                </a:solidFill>
              </a:rPr>
              <a:t> GPP, </a:t>
            </a:r>
            <a:r>
              <a:rPr lang="en-US" dirty="0">
                <a:solidFill>
                  <a:schemeClr val="bg1"/>
                </a:solidFill>
              </a:rPr>
              <a:t>a special-purpose </a:t>
            </a:r>
            <a:r>
              <a:rPr lang="en-US" dirty="0" smtClean="0">
                <a:solidFill>
                  <a:schemeClr val="bg1"/>
                </a:solidFill>
              </a:rPr>
              <a:t>processor or  GPU, </a:t>
            </a:r>
            <a:r>
              <a:rPr lang="en-US" dirty="0">
                <a:solidFill>
                  <a:schemeClr val="bg1"/>
                </a:solidFill>
              </a:rPr>
              <a:t>a co-processor, </a:t>
            </a:r>
            <a:r>
              <a:rPr lang="en-US" dirty="0" smtClean="0">
                <a:solidFill>
                  <a:schemeClr val="bg1"/>
                </a:solidFill>
              </a:rPr>
              <a:t>or  FPGA.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Another term sometimes seen for this type of computing is </a:t>
            </a:r>
            <a:r>
              <a:rPr lang="en-US" dirty="0" smtClean="0">
                <a:solidFill>
                  <a:schemeClr val="bg1"/>
                </a:solidFill>
              </a:rPr>
              <a:t>“Hybrid computing“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GPU programs are called </a:t>
            </a:r>
            <a:r>
              <a:rPr lang="en-US" i="1" dirty="0" smtClean="0">
                <a:solidFill>
                  <a:schemeClr val="bg1"/>
                </a:solidFill>
              </a:rPr>
              <a:t>kernels.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8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</a:t>
            </a:r>
            <a:r>
              <a:rPr lang="en-US" sz="3600" b="1" dirty="0" err="1"/>
              <a:t>OpenCL</a:t>
            </a:r>
            <a:r>
              <a:rPr lang="en-US" sz="3600" b="1" dirty="0"/>
              <a:t> </a:t>
            </a:r>
            <a:r>
              <a:rPr lang="en-US" sz="3600" b="1" dirty="0" smtClean="0"/>
              <a:t>Specification:</a:t>
            </a:r>
          </a:p>
          <a:p>
            <a:pPr algn="just"/>
            <a:r>
              <a:rPr lang="en-US" sz="2800" dirty="0" smtClean="0"/>
              <a:t> is </a:t>
            </a:r>
            <a:r>
              <a:rPr lang="en-US" sz="2800" dirty="0"/>
              <a:t>defined in four </a:t>
            </a:r>
            <a:r>
              <a:rPr lang="en-US" sz="2800" dirty="0" smtClean="0"/>
              <a:t>parts</a:t>
            </a:r>
            <a:r>
              <a:rPr lang="en-US" sz="2800" dirty="0"/>
              <a:t> </a:t>
            </a:r>
            <a:r>
              <a:rPr lang="en-US" sz="2800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sz="2800" i="1" dirty="0" smtClean="0"/>
              <a:t>Platform </a:t>
            </a:r>
            <a:r>
              <a:rPr lang="en-US" sz="2800" i="1" dirty="0"/>
              <a:t>model</a:t>
            </a:r>
            <a:r>
              <a:rPr lang="en-US" sz="2800" dirty="0"/>
              <a:t>: Specifies that there is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US" sz="2800" dirty="0"/>
              <a:t> processor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coordinating execution </a:t>
            </a:r>
            <a:r>
              <a:rPr lang="en-US" sz="2800" dirty="0"/>
              <a:t>(</a:t>
            </a:r>
            <a:r>
              <a:rPr lang="en-US" sz="2800" dirty="0" smtClean="0"/>
              <a:t>the host</a:t>
            </a:r>
            <a:r>
              <a:rPr lang="en-US" sz="2800" dirty="0"/>
              <a:t>) and one or more processors capable of executing </a:t>
            </a:r>
            <a:r>
              <a:rPr lang="en-US" sz="2800" dirty="0" err="1"/>
              <a:t>OpenCL</a:t>
            </a:r>
            <a:r>
              <a:rPr lang="en-US" sz="2800" dirty="0"/>
              <a:t> C code (the devices</a:t>
            </a:r>
            <a:r>
              <a:rPr lang="en-US" sz="2800" dirty="0" smtClean="0"/>
              <a:t>). </a:t>
            </a:r>
          </a:p>
          <a:p>
            <a:pPr marL="344488" indent="-344488" algn="just"/>
            <a:r>
              <a:rPr lang="en-US" sz="2800" i="1" dirty="0" smtClean="0"/>
              <a:t>2</a:t>
            </a:r>
            <a:r>
              <a:rPr lang="en-US" sz="2800" i="1" dirty="0"/>
              <a:t>. Execution model</a:t>
            </a:r>
            <a:r>
              <a:rPr lang="en-US" sz="2800" dirty="0"/>
              <a:t>: Defines how the </a:t>
            </a:r>
            <a:r>
              <a:rPr lang="en-US" sz="2800" dirty="0" err="1"/>
              <a:t>OpenCL</a:t>
            </a:r>
            <a:r>
              <a:rPr lang="en-US" sz="2800" dirty="0"/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configured</a:t>
            </a:r>
            <a:r>
              <a:rPr lang="en-US" sz="2800" dirty="0" smtClean="0"/>
              <a:t>. </a:t>
            </a:r>
          </a:p>
          <a:p>
            <a:pPr marL="344488" indent="-344488" algn="just"/>
            <a:r>
              <a:rPr lang="en-US" sz="2800" dirty="0"/>
              <a:t> </a:t>
            </a:r>
            <a:r>
              <a:rPr lang="en-US" sz="2800" dirty="0" smtClean="0"/>
              <a:t>    This </a:t>
            </a:r>
            <a:r>
              <a:rPr lang="en-US" sz="2800" dirty="0"/>
              <a:t>includes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up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</a:t>
            </a:r>
            <a:r>
              <a:rPr lang="en-US" sz="2800" dirty="0"/>
              <a:t>on the </a:t>
            </a:r>
            <a:r>
              <a:rPr lang="en-US" sz="2800" dirty="0" smtClean="0"/>
              <a:t>host.</a:t>
            </a: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0"/>
            <a:ext cx="899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/>
              <a:t>OpenCL</a:t>
            </a:r>
            <a:r>
              <a:rPr lang="en-US" sz="2800" b="1" dirty="0"/>
              <a:t> </a:t>
            </a:r>
            <a:r>
              <a:rPr lang="en-US" sz="2800" b="1" dirty="0" smtClean="0"/>
              <a:t>Specification (Contd..):</a:t>
            </a:r>
            <a:endParaRPr lang="en-US" sz="2800" dirty="0"/>
          </a:p>
          <a:p>
            <a:pPr marL="395288" indent="-395288" algn="just"/>
            <a:r>
              <a:rPr lang="en-US" sz="2800" i="1" dirty="0"/>
              <a:t>3. Memory model</a:t>
            </a:r>
            <a:r>
              <a:rPr lang="en-US" sz="2800" dirty="0"/>
              <a:t>: Defines 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memory hierarchy </a:t>
            </a:r>
            <a:r>
              <a:rPr lang="en-US" sz="2800" dirty="0"/>
              <a:t>that kernels use, </a:t>
            </a:r>
            <a:r>
              <a:rPr lang="en-US" sz="2800" dirty="0" smtClean="0"/>
              <a:t>regardless of </a:t>
            </a:r>
            <a:r>
              <a:rPr lang="en-US" sz="2800" dirty="0"/>
              <a:t>the </a:t>
            </a:r>
            <a:r>
              <a:rPr lang="en-US" sz="2800" dirty="0" smtClean="0"/>
              <a:t>actual memory </a:t>
            </a:r>
            <a:r>
              <a:rPr lang="en-US" sz="2800" dirty="0"/>
              <a:t>architecture. </a:t>
            </a:r>
            <a:endParaRPr lang="en-US" sz="2800" dirty="0" smtClean="0"/>
          </a:p>
          <a:p>
            <a:pPr marL="395288" indent="-395288" algn="just"/>
            <a:r>
              <a:rPr lang="en-US" sz="2800" dirty="0" smtClean="0"/>
              <a:t>     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model </a:t>
            </a:r>
            <a:r>
              <a:rPr lang="en-US" sz="2800" dirty="0" smtClean="0"/>
              <a:t>closely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resemble</a:t>
            </a:r>
            <a:r>
              <a:rPr lang="en-US" sz="2800" dirty="0" smtClean="0"/>
              <a:t>s </a:t>
            </a:r>
            <a:r>
              <a:rPr lang="en-US" sz="2800" dirty="0"/>
              <a:t>current GPU memory </a:t>
            </a:r>
            <a:r>
              <a:rPr lang="en-US" sz="2800" dirty="0" smtClean="0"/>
              <a:t>hierarchies.</a:t>
            </a:r>
          </a:p>
          <a:p>
            <a:pPr marL="395288" indent="-395288" algn="just"/>
            <a:r>
              <a:rPr lang="en-US" sz="2800" dirty="0" smtClean="0"/>
              <a:t>     The </a:t>
            </a:r>
            <a:r>
              <a:rPr lang="en-US" sz="2800" dirty="0"/>
              <a:t>runtime and driver will map these abstract memory spaces to the physical hierarchy.</a:t>
            </a:r>
          </a:p>
          <a:p>
            <a:pPr marL="341313" indent="-341313" algn="just"/>
            <a:r>
              <a:rPr lang="en-US" sz="2800" dirty="0"/>
              <a:t>4. </a:t>
            </a:r>
            <a:r>
              <a:rPr lang="en-US" sz="2800" i="1" dirty="0"/>
              <a:t>Programming model</a:t>
            </a:r>
            <a:r>
              <a:rPr lang="en-US" sz="2800" dirty="0"/>
              <a:t>: Defines how 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 model is mapped</a:t>
            </a:r>
            <a:r>
              <a:rPr lang="en-US" sz="2800" dirty="0"/>
              <a:t> to </a:t>
            </a:r>
            <a:r>
              <a:rPr lang="en-US" sz="2800" dirty="0" smtClean="0"/>
              <a:t>physical hardware.  </a:t>
            </a:r>
          </a:p>
          <a:p>
            <a:pPr marL="341313" indent="-341313" algn="just"/>
            <a:r>
              <a:rPr lang="en-US" sz="2800" dirty="0" smtClean="0"/>
              <a:t>    Finally</a:t>
            </a:r>
            <a:r>
              <a:rPr lang="en-US" sz="2800" dirty="0"/>
              <a:t>, </a:t>
            </a:r>
            <a:r>
              <a:rPr lang="en-US" sz="2800" dirty="0" smtClean="0"/>
              <a:t>execute </a:t>
            </a:r>
            <a:r>
              <a:rPr lang="en-US" sz="2800" dirty="0"/>
              <a:t>the kernel must be created and mapped to actual GPU </a:t>
            </a:r>
            <a:r>
              <a:rPr lang="en-US" sz="2800" dirty="0" smtClean="0"/>
              <a:t>hardware.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"/>
            <a:ext cx="90678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Kernels </a:t>
            </a:r>
            <a:r>
              <a:rPr lang="en-US" sz="3600" b="1" dirty="0"/>
              <a:t>and the </a:t>
            </a:r>
            <a:r>
              <a:rPr lang="en-US" sz="3600" b="1" dirty="0" err="1"/>
              <a:t>OpenCL</a:t>
            </a:r>
            <a:r>
              <a:rPr lang="en-US" sz="3600" b="1" dirty="0"/>
              <a:t> Execution Model</a:t>
            </a:r>
          </a:p>
          <a:p>
            <a:pPr algn="just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Kernels</a:t>
            </a:r>
            <a:r>
              <a:rPr lang="en-US" sz="3200" dirty="0"/>
              <a:t> are the parts of an </a:t>
            </a:r>
            <a:r>
              <a:rPr lang="en-US" sz="3200" dirty="0" err="1"/>
              <a:t>OpenCL</a:t>
            </a:r>
            <a:r>
              <a:rPr lang="en-US" sz="3200" dirty="0"/>
              <a:t> </a:t>
            </a:r>
            <a:r>
              <a:rPr lang="en-US" sz="3200" dirty="0" smtClean="0"/>
              <a:t>program.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 err="1" smtClean="0"/>
              <a:t>OpenCL</a:t>
            </a:r>
            <a:r>
              <a:rPr lang="en-US" sz="3200" dirty="0" smtClean="0"/>
              <a:t> </a:t>
            </a:r>
            <a:r>
              <a:rPr lang="en-US" sz="3200" dirty="0"/>
              <a:t>API enables an application to create a context </a:t>
            </a:r>
            <a:r>
              <a:rPr lang="en-US" sz="3200" dirty="0" smtClean="0"/>
              <a:t>+ describing the movement of data + the </a:t>
            </a:r>
            <a:r>
              <a:rPr lang="en-US" sz="3200" dirty="0"/>
              <a:t>execution of kernel </a:t>
            </a:r>
            <a:r>
              <a:rPr lang="en-US" sz="3200" dirty="0" smtClean="0"/>
              <a:t>. </a:t>
            </a:r>
            <a:endParaRPr lang="en-US" sz="3200" dirty="0"/>
          </a:p>
          <a:p>
            <a:pPr algn="just"/>
            <a:r>
              <a:rPr lang="en-US" sz="3200" dirty="0" smtClean="0"/>
              <a:t>An </a:t>
            </a:r>
            <a:r>
              <a:rPr lang="en-US" sz="3200" dirty="0" err="1"/>
              <a:t>OpenCL</a:t>
            </a:r>
            <a:r>
              <a:rPr lang="en-US" sz="3200" dirty="0"/>
              <a:t> kernel is syntactically </a:t>
            </a:r>
            <a:r>
              <a:rPr lang="en-US" sz="3200" dirty="0" smtClean="0"/>
              <a:t>similar to </a:t>
            </a:r>
            <a:r>
              <a:rPr lang="en-US" sz="3200" dirty="0"/>
              <a:t>a standard C </a:t>
            </a:r>
            <a:r>
              <a:rPr lang="en-US" sz="3200" dirty="0" smtClean="0"/>
              <a:t>function . </a:t>
            </a:r>
          </a:p>
          <a:p>
            <a:pPr algn="just"/>
            <a:r>
              <a:rPr lang="en-US" sz="3200" dirty="0" smtClean="0"/>
              <a:t>When </a:t>
            </a:r>
            <a:r>
              <a:rPr lang="en-US" sz="3200" dirty="0"/>
              <a:t>developing concurrent </a:t>
            </a:r>
            <a:r>
              <a:rPr lang="en-US" sz="3200" dirty="0" smtClean="0"/>
              <a:t>programs for </a:t>
            </a:r>
            <a:r>
              <a:rPr lang="en-US" sz="3200" dirty="0"/>
              <a:t>a CPU using OS threading APIs or </a:t>
            </a:r>
            <a:r>
              <a:rPr lang="en-US" sz="3200" dirty="0" err="1"/>
              <a:t>OpenMP</a:t>
            </a:r>
            <a:r>
              <a:rPr lang="en-US" sz="3200" dirty="0"/>
              <a:t>, </a:t>
            </a:r>
            <a:r>
              <a:rPr lang="en-US" sz="3200" dirty="0" smtClean="0"/>
              <a:t> the programmer considers </a:t>
            </a:r>
            <a:r>
              <a:rPr lang="en-US" sz="3200" dirty="0"/>
              <a:t>the physical resources available </a:t>
            </a:r>
            <a:r>
              <a:rPr lang="en-US" sz="3200" dirty="0" smtClean="0"/>
              <a:t>and </a:t>
            </a:r>
            <a:r>
              <a:rPr lang="en-US" sz="3200" dirty="0"/>
              <a:t>the overhead </a:t>
            </a:r>
            <a:r>
              <a:rPr lang="en-US" sz="3200" dirty="0" smtClean="0"/>
              <a:t>of </a:t>
            </a:r>
            <a:r>
              <a:rPr lang="en-US" sz="3200" dirty="0"/>
              <a:t>creating and switching between threads when their number substantially </a:t>
            </a:r>
            <a:r>
              <a:rPr lang="en-US" sz="3200" dirty="0" smtClean="0"/>
              <a:t>exceeds. </a:t>
            </a: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290"/>
            <a:ext cx="9067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Kernels </a:t>
            </a:r>
            <a:r>
              <a:rPr lang="en-US" sz="2800" b="1" dirty="0"/>
              <a:t>and the </a:t>
            </a:r>
            <a:r>
              <a:rPr lang="en-US" sz="2800" b="1" dirty="0" err="1"/>
              <a:t>OpenCL</a:t>
            </a:r>
            <a:r>
              <a:rPr lang="en-US" sz="2800" b="1" dirty="0"/>
              <a:t> Execution </a:t>
            </a:r>
            <a:r>
              <a:rPr lang="en-US" sz="2800" b="1" dirty="0" smtClean="0"/>
              <a:t>Model (Contd..)</a:t>
            </a:r>
            <a:endParaRPr lang="en-US" sz="2800" dirty="0" smtClean="0"/>
          </a:p>
          <a:p>
            <a:pPr algn="just"/>
            <a:r>
              <a:rPr lang="en-US" sz="3200" dirty="0" smtClean="0"/>
              <a:t>With </a:t>
            </a:r>
            <a:r>
              <a:rPr lang="en-US" sz="3200" dirty="0" err="1"/>
              <a:t>OpenCL</a:t>
            </a:r>
            <a:r>
              <a:rPr lang="en-US" sz="3200" dirty="0"/>
              <a:t>, the goal is often to represent parallelism </a:t>
            </a:r>
            <a:r>
              <a:rPr lang="en-US" sz="3200" dirty="0" smtClean="0"/>
              <a:t>programmatically.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generalization of the </a:t>
            </a:r>
            <a:r>
              <a:rPr lang="en-US" sz="3200" dirty="0" err="1" smtClean="0"/>
              <a:t>OpenCL</a:t>
            </a:r>
            <a:r>
              <a:rPr lang="en-US" sz="3200" dirty="0" smtClean="0"/>
              <a:t> interface </a:t>
            </a:r>
            <a:r>
              <a:rPr lang="en-US" sz="3200" dirty="0"/>
              <a:t>and the </a:t>
            </a:r>
            <a:r>
              <a:rPr lang="en-US" sz="3200" dirty="0" smtClean="0"/>
              <a:t>kernel </a:t>
            </a:r>
            <a:r>
              <a:rPr lang="en-US" sz="3200" dirty="0"/>
              <a:t>language allows efficient mapping to a wide </a:t>
            </a:r>
            <a:r>
              <a:rPr lang="en-US" sz="3200" dirty="0" smtClean="0"/>
              <a:t>range of </a:t>
            </a:r>
            <a:r>
              <a:rPr lang="en-US" sz="3200" dirty="0"/>
              <a:t>hardware. </a:t>
            </a:r>
            <a:endParaRPr lang="en-US" sz="3200" dirty="0" smtClean="0"/>
          </a:p>
          <a:p>
            <a:pPr algn="just"/>
            <a:r>
              <a:rPr lang="en-US" sz="3200" dirty="0" smtClean="0"/>
              <a:t>A </a:t>
            </a:r>
            <a:r>
              <a:rPr lang="en-US" sz="3200" dirty="0"/>
              <a:t>serial C implementation, a threaded </a:t>
            </a:r>
            <a:r>
              <a:rPr lang="en-US" sz="3200" dirty="0" smtClean="0"/>
              <a:t>C implementation</a:t>
            </a:r>
            <a:r>
              <a:rPr lang="en-US" sz="3200" dirty="0"/>
              <a:t>, and an </a:t>
            </a:r>
            <a:r>
              <a:rPr lang="en-US" sz="3200" dirty="0" err="1"/>
              <a:t>OpenCL</a:t>
            </a:r>
            <a:r>
              <a:rPr lang="en-US" sz="3200" dirty="0"/>
              <a:t> implementation.</a:t>
            </a:r>
          </a:p>
          <a:p>
            <a:pPr algn="just"/>
            <a:r>
              <a:rPr lang="en-US" sz="3200" dirty="0"/>
              <a:t>The code for a </a:t>
            </a:r>
            <a:r>
              <a:rPr lang="en-US" sz="3200" i="1" dirty="0"/>
              <a:t>serial C implementation </a:t>
            </a:r>
            <a:r>
              <a:rPr lang="en-US" sz="3200" dirty="0"/>
              <a:t>of the vector addition executes a loop </a:t>
            </a:r>
            <a:r>
              <a:rPr lang="en-US" sz="3200" dirty="0" smtClean="0"/>
              <a:t>with as </a:t>
            </a:r>
            <a:r>
              <a:rPr lang="en-US" sz="3200" dirty="0"/>
              <a:t>many iterations as there are elements to compute. 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26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1" y="0"/>
            <a:ext cx="90678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// </a:t>
            </a:r>
            <a:r>
              <a:rPr lang="en-US" sz="3200" dirty="0"/>
              <a:t>Perform an element-wise addition of A and B and store in C.</a:t>
            </a:r>
          </a:p>
          <a:p>
            <a:r>
              <a:rPr lang="en-US" sz="3200" dirty="0"/>
              <a:t>/</a:t>
            </a:r>
            <a:r>
              <a:rPr lang="en-US" sz="3200" dirty="0" smtClean="0"/>
              <a:t>/ </a:t>
            </a:r>
            <a:r>
              <a:rPr lang="en-US" sz="3200" dirty="0"/>
              <a:t>There are N elements per array.</a:t>
            </a:r>
          </a:p>
          <a:p>
            <a:pPr algn="ctr"/>
            <a:r>
              <a:rPr lang="en-US" sz="2800" dirty="0"/>
              <a:t>void </a:t>
            </a:r>
            <a:r>
              <a:rPr lang="en-US" sz="2800" dirty="0" err="1" smtClean="0"/>
              <a:t>vecadd</a:t>
            </a:r>
            <a:r>
              <a:rPr lang="en-US" sz="2800" dirty="0" smtClean="0"/>
              <a:t> (</a:t>
            </a:r>
            <a:r>
              <a:rPr lang="en-US" sz="2800" dirty="0" err="1"/>
              <a:t>int</a:t>
            </a:r>
            <a:r>
              <a:rPr lang="en-US" sz="2800" dirty="0"/>
              <a:t> *C, </a:t>
            </a:r>
            <a:r>
              <a:rPr lang="en-US" sz="2800" dirty="0" err="1"/>
              <a:t>int</a:t>
            </a:r>
            <a:r>
              <a:rPr lang="en-US" sz="2800" dirty="0"/>
              <a:t>* A, </a:t>
            </a:r>
            <a:r>
              <a:rPr lang="en-US" sz="2800" dirty="0" err="1"/>
              <a:t>int</a:t>
            </a:r>
            <a:r>
              <a:rPr lang="en-US" sz="2800" dirty="0"/>
              <a:t> *B,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smtClean="0"/>
              <a:t>N)</a:t>
            </a:r>
          </a:p>
          <a:p>
            <a:r>
              <a:rPr lang="en-US" sz="2800" dirty="0" smtClean="0"/>
              <a:t>			{</a:t>
            </a:r>
          </a:p>
          <a:p>
            <a:r>
              <a:rPr lang="nn-NO" sz="2800" dirty="0" smtClean="0"/>
              <a:t>  			    for(int i = 0; i &lt; N; i++) </a:t>
            </a:r>
          </a:p>
          <a:p>
            <a:r>
              <a:rPr lang="nn-NO" sz="2800" dirty="0" smtClean="0"/>
              <a:t>   			        {</a:t>
            </a:r>
            <a:endParaRPr lang="nn-NO" sz="2800" dirty="0"/>
          </a:p>
          <a:p>
            <a:r>
              <a:rPr lang="en-US" sz="2800" dirty="0" smtClean="0"/>
              <a:t>       			            C[i</a:t>
            </a:r>
            <a:r>
              <a:rPr lang="en-US" sz="2800" dirty="0"/>
              <a:t>] </a:t>
            </a:r>
            <a:r>
              <a:rPr lang="en-US" sz="2800" dirty="0" smtClean="0"/>
              <a:t>= </a:t>
            </a:r>
            <a:r>
              <a:rPr lang="en-US" sz="2800" dirty="0"/>
              <a:t>A[i] + B[i];</a:t>
            </a:r>
          </a:p>
          <a:p>
            <a:r>
              <a:rPr lang="en-US" sz="2800" dirty="0" smtClean="0"/>
              <a:t>  			        }</a:t>
            </a:r>
            <a:endParaRPr lang="en-US" sz="2800" dirty="0"/>
          </a:p>
          <a:p>
            <a:r>
              <a:rPr lang="en-US" sz="2800" dirty="0" smtClean="0"/>
              <a:t>			}</a:t>
            </a:r>
          </a:p>
          <a:p>
            <a:endParaRPr lang="en-US" sz="2200" dirty="0"/>
          </a:p>
          <a:p>
            <a:pPr algn="just"/>
            <a:r>
              <a:rPr lang="en-US" sz="3200" dirty="0" smtClean="0"/>
              <a:t>For a simple multi-core device, we could either use a low-level coarse-grained multithreaded version, would require dividing the work (i.e., loop iterations) between the threads. </a:t>
            </a: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1" y="0"/>
            <a:ext cx="9067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Because there </a:t>
            </a:r>
            <a:r>
              <a:rPr lang="en-US" sz="3200" dirty="0"/>
              <a:t>may be a large number of loop iterations and the work per iteration is small, </a:t>
            </a:r>
            <a:r>
              <a:rPr lang="en-US" sz="3200" dirty="0" smtClean="0"/>
              <a:t>we need </a:t>
            </a:r>
            <a:r>
              <a:rPr lang="en-US" sz="3200" dirty="0"/>
              <a:t>to chunk the loop iterations into a larger </a:t>
            </a:r>
            <a:r>
              <a:rPr lang="en-US" sz="3200" dirty="0" smtClean="0"/>
              <a:t>granularity. The </a:t>
            </a:r>
            <a:r>
              <a:rPr lang="en-US" sz="3200" dirty="0"/>
              <a:t>code for the multithreaded </a:t>
            </a:r>
            <a:r>
              <a:rPr lang="en-US" sz="3200" dirty="0" smtClean="0"/>
              <a:t>version is:</a:t>
            </a:r>
            <a:endParaRPr lang="en-US" sz="800" dirty="0"/>
          </a:p>
          <a:p>
            <a:r>
              <a:rPr lang="sv-SE" sz="2800" dirty="0" smtClean="0"/>
              <a:t>	void vecadd (</a:t>
            </a:r>
            <a:r>
              <a:rPr lang="sv-SE" sz="2800" dirty="0"/>
              <a:t>int *C, int* A, int *B, int N, int N</a:t>
            </a:r>
            <a:r>
              <a:rPr lang="sv-SE" sz="2800" baseline="-25000" dirty="0"/>
              <a:t>P</a:t>
            </a:r>
            <a:r>
              <a:rPr lang="sv-SE" sz="2800" dirty="0"/>
              <a:t>, int tid</a:t>
            </a:r>
            <a:r>
              <a:rPr lang="sv-SE" sz="2800" dirty="0" smtClean="0"/>
              <a:t>)</a:t>
            </a:r>
          </a:p>
          <a:p>
            <a:r>
              <a:rPr lang="sv-SE" sz="2800" dirty="0" smtClean="0"/>
              <a:t> 	{</a:t>
            </a:r>
            <a:endParaRPr lang="sv-SE" sz="2800" dirty="0"/>
          </a:p>
          <a:p>
            <a:r>
              <a:rPr lang="en-US" sz="2800" dirty="0" smtClean="0"/>
              <a:t>    	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ept</a:t>
            </a:r>
            <a:r>
              <a:rPr lang="en-US" sz="2800" dirty="0"/>
              <a:t> </a:t>
            </a:r>
            <a:r>
              <a:rPr lang="en-US" sz="2800" dirty="0" smtClean="0"/>
              <a:t>= </a:t>
            </a:r>
            <a:r>
              <a:rPr lang="en-US" sz="2800" dirty="0"/>
              <a:t>N/N</a:t>
            </a:r>
            <a:r>
              <a:rPr lang="en-US" sz="2800" baseline="-25000" dirty="0"/>
              <a:t>P</a:t>
            </a:r>
            <a:r>
              <a:rPr lang="en-US" sz="2800" dirty="0"/>
              <a:t>; // elements per thread</a:t>
            </a:r>
          </a:p>
          <a:p>
            <a:r>
              <a:rPr lang="en-US" sz="2800" dirty="0" smtClean="0"/>
              <a:t>    	   for 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i </a:t>
            </a:r>
            <a:r>
              <a:rPr lang="en-US" sz="2800" dirty="0" smtClean="0"/>
              <a:t>= </a:t>
            </a:r>
            <a:r>
              <a:rPr lang="en-US" sz="2800" dirty="0" err="1"/>
              <a:t>tid</a:t>
            </a:r>
            <a:r>
              <a:rPr lang="en-US" sz="2800" dirty="0"/>
              <a:t>*</a:t>
            </a:r>
            <a:r>
              <a:rPr lang="en-US" sz="2800" dirty="0" err="1"/>
              <a:t>ept</a:t>
            </a:r>
            <a:r>
              <a:rPr lang="en-US" sz="2800" dirty="0"/>
              <a:t>; i &lt; (tid+1)*</a:t>
            </a:r>
            <a:r>
              <a:rPr lang="en-US" sz="2800" dirty="0" err="1"/>
              <a:t>ept</a:t>
            </a:r>
            <a:r>
              <a:rPr lang="en-US" sz="2800" dirty="0"/>
              <a:t>; i++)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	      {</a:t>
            </a:r>
            <a:endParaRPr lang="en-US" sz="2800" dirty="0"/>
          </a:p>
          <a:p>
            <a:r>
              <a:rPr lang="en-US" sz="2800" dirty="0" smtClean="0"/>
              <a:t>          	          C[i] = </a:t>
            </a:r>
            <a:r>
              <a:rPr lang="en-US" sz="2800" dirty="0"/>
              <a:t>A[i] + B[i];</a:t>
            </a:r>
          </a:p>
          <a:p>
            <a:r>
              <a:rPr lang="en-US" sz="2800" dirty="0" smtClean="0"/>
              <a:t>       	      }</a:t>
            </a: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83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564"/>
            <a:ext cx="906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 smtClean="0"/>
              <a:t>OpenCL</a:t>
            </a:r>
            <a:r>
              <a:rPr lang="en-US" sz="3200" dirty="0" smtClean="0"/>
              <a:t> is closer to </a:t>
            </a:r>
            <a:r>
              <a:rPr lang="en-US" sz="3200" dirty="0" err="1" smtClean="0"/>
              <a:t>OpenMP</a:t>
            </a:r>
            <a:r>
              <a:rPr lang="en-US" sz="3200" dirty="0" smtClean="0"/>
              <a:t> than the threading.</a:t>
            </a:r>
          </a:p>
          <a:p>
            <a:pPr algn="just"/>
            <a:r>
              <a:rPr lang="en-US" sz="3200" dirty="0" smtClean="0"/>
              <a:t>The unit of concurrent execution in </a:t>
            </a:r>
            <a:r>
              <a:rPr lang="en-US" sz="3200" dirty="0" err="1" smtClean="0"/>
              <a:t>OpenCL</a:t>
            </a:r>
            <a:r>
              <a:rPr lang="en-US" sz="3200" dirty="0" smtClean="0"/>
              <a:t>  is a work-item.</a:t>
            </a:r>
          </a:p>
          <a:p>
            <a:pPr algn="just"/>
            <a:r>
              <a:rPr lang="en-US" sz="3200" dirty="0" smtClean="0"/>
              <a:t>Each work-item executes the kernel function body. </a:t>
            </a:r>
          </a:p>
          <a:p>
            <a:pPr algn="just"/>
            <a:r>
              <a:rPr lang="en-US" sz="3200" dirty="0" smtClean="0"/>
              <a:t>We map a single iteration to a work-item.</a:t>
            </a:r>
          </a:p>
          <a:p>
            <a:pPr algn="just"/>
            <a:r>
              <a:rPr lang="en-US" sz="3200" dirty="0" smtClean="0"/>
              <a:t>We tell the </a:t>
            </a:r>
            <a:r>
              <a:rPr lang="en-US" sz="3200" dirty="0" err="1" smtClean="0"/>
              <a:t>OpenCL</a:t>
            </a:r>
            <a:r>
              <a:rPr lang="en-US" sz="3200" dirty="0" smtClean="0"/>
              <a:t> runtime to generate as many work-items as elements in the input and output arrays and allow the </a:t>
            </a:r>
            <a:r>
              <a:rPr lang="en-US" sz="3200" dirty="0" err="1" smtClean="0"/>
              <a:t>OpenCL</a:t>
            </a:r>
            <a:r>
              <a:rPr lang="en-US" sz="3200" dirty="0" smtClean="0"/>
              <a:t> to map those work-items to the underlying hardware, (CPU / GPU cores). </a:t>
            </a: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510" y="39806"/>
            <a:ext cx="9144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When an </a:t>
            </a:r>
            <a:r>
              <a:rPr lang="en-US" sz="3200" dirty="0" err="1"/>
              <a:t>OpenCL</a:t>
            </a:r>
            <a:r>
              <a:rPr lang="en-US" sz="3200" dirty="0"/>
              <a:t> </a:t>
            </a:r>
            <a:r>
              <a:rPr lang="en-US" sz="3200" dirty="0" smtClean="0"/>
              <a:t>allow </a:t>
            </a:r>
            <a:r>
              <a:rPr lang="en-US" sz="3200" dirty="0"/>
              <a:t>a work-item to identify itself. </a:t>
            </a:r>
            <a:endParaRPr lang="en-US" sz="3200" dirty="0" smtClean="0"/>
          </a:p>
          <a:p>
            <a:pPr algn="just"/>
            <a:r>
              <a:rPr lang="en-US" sz="3200" dirty="0" smtClean="0"/>
              <a:t>Below, </a:t>
            </a:r>
            <a:r>
              <a:rPr lang="en-US" sz="3200" dirty="0"/>
              <a:t>the call to </a:t>
            </a:r>
            <a:r>
              <a:rPr lang="en-US" sz="3200" dirty="0" err="1"/>
              <a:t>get_global_id</a:t>
            </a:r>
            <a:r>
              <a:rPr lang="en-US" sz="3200" dirty="0"/>
              <a:t>(0) allows the programmer to make use of the position of the current work-item :</a:t>
            </a:r>
            <a:endParaRPr lang="en-US" sz="3200" dirty="0" smtClean="0"/>
          </a:p>
          <a:p>
            <a:pPr algn="just"/>
            <a:endParaRPr lang="en-US" sz="2800" dirty="0"/>
          </a:p>
          <a:p>
            <a:r>
              <a:rPr lang="en-US" sz="3600" dirty="0">
                <a:latin typeface="AngsanaUPC" pitchFamily="18" charset="-34"/>
                <a:cs typeface="AngsanaUPC" pitchFamily="18" charset="-34"/>
              </a:rPr>
              <a:t>	</a:t>
            </a:r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_ _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kernel void 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vecadd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 (__global 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int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 *C, __global 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int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* A, __global 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int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 *B) </a:t>
            </a:r>
          </a:p>
          <a:p>
            <a:r>
              <a:rPr lang="en-US" sz="3600" dirty="0">
                <a:latin typeface="AngsanaUPC" pitchFamily="18" charset="-34"/>
                <a:cs typeface="AngsanaUPC" pitchFamily="18" charset="-34"/>
              </a:rPr>
              <a:t>   	         {</a:t>
            </a:r>
          </a:p>
          <a:p>
            <a:r>
              <a:rPr lang="en-US" sz="3600" dirty="0">
                <a:latin typeface="AngsanaUPC" pitchFamily="18" charset="-34"/>
                <a:cs typeface="AngsanaUPC" pitchFamily="18" charset="-34"/>
              </a:rPr>
              <a:t>      	           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int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tid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 = 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get_global_id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(0); </a:t>
            </a:r>
            <a:r>
              <a:rPr lang="en-US" sz="3600" dirty="0" smtClean="0">
                <a:latin typeface="AngsanaUPC" pitchFamily="18" charset="-34"/>
                <a:cs typeface="AngsanaUPC" pitchFamily="18" charset="-34"/>
              </a:rPr>
              <a:t> // 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OpenCL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 intrinsic function</a:t>
            </a:r>
          </a:p>
          <a:p>
            <a:r>
              <a:rPr lang="en-US" sz="3600" dirty="0">
                <a:latin typeface="AngsanaUPC" pitchFamily="18" charset="-34"/>
                <a:cs typeface="AngsanaUPC" pitchFamily="18" charset="-34"/>
              </a:rPr>
              <a:t>	           C[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tid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] = A[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tid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] + B[</a:t>
            </a:r>
            <a:r>
              <a:rPr lang="en-US" sz="3600" dirty="0" err="1">
                <a:latin typeface="AngsanaUPC" pitchFamily="18" charset="-34"/>
                <a:cs typeface="AngsanaUPC" pitchFamily="18" charset="-34"/>
              </a:rPr>
              <a:t>tid</a:t>
            </a:r>
            <a:r>
              <a:rPr lang="en-US" sz="3600" dirty="0">
                <a:latin typeface="AngsanaUPC" pitchFamily="18" charset="-34"/>
                <a:cs typeface="AngsanaUPC" pitchFamily="18" charset="-34"/>
              </a:rPr>
              <a:t>];</a:t>
            </a:r>
          </a:p>
          <a:p>
            <a:r>
              <a:rPr lang="en-US" sz="3600" dirty="0">
                <a:latin typeface="AngsanaUPC" pitchFamily="18" charset="-34"/>
                <a:cs typeface="AngsanaUPC" pitchFamily="18" charset="-34"/>
              </a:rPr>
              <a:t>    	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848" y="35598"/>
            <a:ext cx="90871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/>
              <a:t>OpenCL</a:t>
            </a:r>
            <a:r>
              <a:rPr lang="en-US" sz="3600" dirty="0" smtClean="0"/>
              <a:t> </a:t>
            </a:r>
            <a:r>
              <a:rPr lang="en-US" sz="3600" dirty="0"/>
              <a:t>describes execution in fine-grained </a:t>
            </a:r>
            <a:r>
              <a:rPr lang="en-US" sz="3600" dirty="0" smtClean="0"/>
              <a:t>work-items.</a:t>
            </a:r>
          </a:p>
          <a:p>
            <a:pPr algn="just"/>
            <a:r>
              <a:rPr lang="en-US" sz="3600" dirty="0" smtClean="0"/>
              <a:t>It can dispatch work-items </a:t>
            </a:r>
            <a:r>
              <a:rPr lang="en-US" sz="3600" dirty="0"/>
              <a:t>on </a:t>
            </a:r>
            <a:r>
              <a:rPr lang="en-US" sz="3600" dirty="0" smtClean="0"/>
              <a:t> hardware support threading. </a:t>
            </a:r>
          </a:p>
          <a:p>
            <a:pPr algn="just"/>
            <a:r>
              <a:rPr lang="en-US" sz="3600" dirty="0" smtClean="0"/>
              <a:t>When </a:t>
            </a:r>
            <a:r>
              <a:rPr lang="en-US" sz="3600" dirty="0"/>
              <a:t>a kernel is executed</a:t>
            </a:r>
            <a:r>
              <a:rPr lang="en-US" sz="3600" dirty="0" smtClean="0"/>
              <a:t>, the </a:t>
            </a:r>
            <a:r>
              <a:rPr lang="en-US" sz="3600" dirty="0"/>
              <a:t>programmer specifies the number of </a:t>
            </a:r>
            <a:r>
              <a:rPr lang="en-US" sz="3600" dirty="0" smtClean="0"/>
              <a:t>work-items.</a:t>
            </a:r>
          </a:p>
          <a:p>
            <a:pPr algn="just"/>
            <a:r>
              <a:rPr lang="en-US" sz="3600" dirty="0" smtClean="0"/>
              <a:t>An </a:t>
            </a:r>
            <a:r>
              <a:rPr lang="en-US" sz="3600" dirty="0" err="1"/>
              <a:t>NDRange</a:t>
            </a:r>
            <a:r>
              <a:rPr lang="en-US" sz="3600" dirty="0"/>
              <a:t> is a one-, two-, or </a:t>
            </a:r>
            <a:r>
              <a:rPr lang="en-US" sz="3600" dirty="0" smtClean="0"/>
              <a:t>three-dimensional index </a:t>
            </a:r>
            <a:r>
              <a:rPr lang="en-US" sz="3600" dirty="0"/>
              <a:t>space of </a:t>
            </a:r>
            <a:r>
              <a:rPr lang="en-US" sz="3600" dirty="0" smtClean="0"/>
              <a:t>work-items.</a:t>
            </a:r>
          </a:p>
          <a:p>
            <a:pPr algn="just"/>
            <a:r>
              <a:rPr lang="en-US" sz="3600" dirty="0" smtClean="0"/>
              <a:t>The </a:t>
            </a:r>
            <a:r>
              <a:rPr lang="en-US" sz="3600" dirty="0"/>
              <a:t>dimensions of the </a:t>
            </a:r>
            <a:r>
              <a:rPr lang="en-US" sz="3600" dirty="0" err="1"/>
              <a:t>NDRange</a:t>
            </a:r>
            <a:r>
              <a:rPr lang="en-US" sz="3600" dirty="0"/>
              <a:t> are specified as an N-element </a:t>
            </a:r>
            <a:r>
              <a:rPr lang="en-US" sz="3600" dirty="0" smtClean="0"/>
              <a:t>array of </a:t>
            </a:r>
            <a:r>
              <a:rPr lang="en-US" sz="3600" dirty="0"/>
              <a:t>type </a:t>
            </a:r>
            <a:r>
              <a:rPr lang="en-US" sz="3600" dirty="0" err="1" smtClean="0"/>
              <a:t>size_t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1079"/>
            <a:ext cx="9144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                  </a:t>
            </a:r>
            <a:r>
              <a:rPr lang="en-US" sz="4000" dirty="0" err="1" smtClean="0">
                <a:latin typeface="AngsanaUPC" pitchFamily="18" charset="-34"/>
                <a:cs typeface="AngsanaUPC" pitchFamily="18" charset="-34"/>
              </a:rPr>
              <a:t>size_t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sz="4000" dirty="0" err="1">
                <a:latin typeface="AngsanaUPC" pitchFamily="18" charset="-34"/>
                <a:cs typeface="AngsanaUPC" pitchFamily="18" charset="-34"/>
              </a:rPr>
              <a:t>indexSpaceSize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[3] = {1024, 1, 1};</a:t>
            </a:r>
          </a:p>
          <a:p>
            <a:pPr algn="just"/>
            <a:r>
              <a:rPr lang="en-US" sz="3200" dirty="0"/>
              <a:t>Achieving scalability comes from dividing the work-items of an </a:t>
            </a:r>
            <a:r>
              <a:rPr lang="en-US" sz="3200" dirty="0" err="1"/>
              <a:t>NDRange</a:t>
            </a:r>
            <a:r>
              <a:rPr lang="en-US" sz="3200" dirty="0"/>
              <a:t> into smaller, equally sized workgroups. </a:t>
            </a:r>
            <a:endParaRPr lang="en-US" sz="3200" dirty="0" smtClean="0"/>
          </a:p>
          <a:p>
            <a:pPr algn="just"/>
            <a:r>
              <a:rPr lang="en-US" sz="3200" dirty="0" smtClean="0"/>
              <a:t>An </a:t>
            </a:r>
            <a:r>
              <a:rPr lang="en-US" sz="3200" dirty="0"/>
              <a:t>index space with N dimensions requires workgroups to be specified </a:t>
            </a:r>
            <a:r>
              <a:rPr lang="en-US" sz="3200" dirty="0" smtClean="0"/>
              <a:t>(i.e. a </a:t>
            </a:r>
            <a:r>
              <a:rPr lang="en-US" sz="3200" dirty="0"/>
              <a:t>three-dimensional index space requires three-dimensional </a:t>
            </a:r>
            <a:r>
              <a:rPr lang="en-US" sz="3200" dirty="0" smtClean="0"/>
              <a:t>workgroups).</a:t>
            </a:r>
            <a:endParaRPr lang="en-US" sz="3200" dirty="0"/>
          </a:p>
          <a:p>
            <a:pPr algn="just"/>
            <a:r>
              <a:rPr lang="en-US" sz="3200" dirty="0"/>
              <a:t>Work items within a workgroup have a special relationship with one </a:t>
            </a:r>
            <a:r>
              <a:rPr lang="en-US" sz="3200" dirty="0" smtClean="0"/>
              <a:t>another.</a:t>
            </a:r>
          </a:p>
          <a:p>
            <a:pPr algn="just"/>
            <a:r>
              <a:rPr lang="en-US" sz="3200" dirty="0" smtClean="0"/>
              <a:t>Workgroup </a:t>
            </a:r>
            <a:r>
              <a:rPr lang="en-US" sz="3200" dirty="0"/>
              <a:t>sizes are </a:t>
            </a:r>
            <a:r>
              <a:rPr lang="en-US" sz="3200" dirty="0" smtClean="0"/>
              <a:t>fixed.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GPU Computing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84112"/>
            <a:ext cx="8762999" cy="4955324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GPU </a:t>
            </a:r>
            <a:r>
              <a:rPr lang="en-US" sz="2800" dirty="0" smtClean="0">
                <a:solidFill>
                  <a:schemeClr val="bg1"/>
                </a:solidFill>
              </a:rPr>
              <a:t>computing… </a:t>
            </a:r>
          </a:p>
          <a:p>
            <a:pPr algn="just"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Due </a:t>
            </a:r>
            <a:r>
              <a:rPr lang="en-US" sz="2800" dirty="0">
                <a:solidFill>
                  <a:schemeClr val="bg1"/>
                </a:solidFill>
              </a:rPr>
              <a:t>to their massive-parallel architecture, </a:t>
            </a:r>
            <a:r>
              <a:rPr lang="en-US" sz="2800" dirty="0" smtClean="0">
                <a:solidFill>
                  <a:schemeClr val="bg1"/>
                </a:solidFill>
              </a:rPr>
              <a:t>GPU </a:t>
            </a:r>
            <a:r>
              <a:rPr lang="en-US" sz="2800" dirty="0">
                <a:solidFill>
                  <a:schemeClr val="bg1"/>
                </a:solidFill>
              </a:rPr>
              <a:t>enables the </a:t>
            </a:r>
            <a:r>
              <a:rPr lang="en-US" sz="2800" dirty="0" smtClean="0">
                <a:solidFill>
                  <a:schemeClr val="bg1"/>
                </a:solidFill>
              </a:rPr>
              <a:t> computationally </a:t>
            </a:r>
            <a:r>
              <a:rPr lang="en-US" sz="2800" dirty="0">
                <a:solidFill>
                  <a:schemeClr val="bg1"/>
                </a:solidFill>
              </a:rPr>
              <a:t>intensive </a:t>
            </a:r>
            <a:r>
              <a:rPr lang="en-US" sz="2800" dirty="0" smtClean="0">
                <a:solidFill>
                  <a:schemeClr val="bg1"/>
                </a:solidFill>
              </a:rPr>
              <a:t>assignments.</a:t>
            </a:r>
          </a:p>
          <a:p>
            <a:pPr algn="just"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</a:rPr>
              <a:t>This </a:t>
            </a:r>
            <a:r>
              <a:rPr lang="en-US" sz="2800" dirty="0">
                <a:solidFill>
                  <a:schemeClr val="bg1"/>
                </a:solidFill>
              </a:rPr>
              <a:t>is why GPU computing has enormous </a:t>
            </a:r>
            <a:r>
              <a:rPr lang="en-US" sz="2800" dirty="0" smtClean="0">
                <a:solidFill>
                  <a:schemeClr val="bg1"/>
                </a:solidFill>
              </a:rPr>
              <a:t>potential.</a:t>
            </a:r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671B-E6CC-5344-823B-5C81BE00F7D7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3</a:t>
            </a:fld>
            <a:endParaRPr lang="en-US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04" y="164604"/>
            <a:ext cx="91315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For </a:t>
            </a:r>
            <a:r>
              <a:rPr lang="en-US" sz="3200" dirty="0"/>
              <a:t>the vector addition </a:t>
            </a:r>
            <a:r>
              <a:rPr lang="en-US" sz="3200" dirty="0" smtClean="0"/>
              <a:t> </a:t>
            </a:r>
            <a:endParaRPr lang="en-US" sz="3200" dirty="0"/>
          </a:p>
          <a:p>
            <a:pPr algn="just"/>
            <a:r>
              <a:rPr lang="en-US" sz="4000" dirty="0"/>
              <a:t>                 </a:t>
            </a:r>
            <a:r>
              <a:rPr lang="en-US" sz="4000" dirty="0" err="1" smtClean="0">
                <a:latin typeface="AngsanaUPC" pitchFamily="18" charset="-34"/>
                <a:cs typeface="AngsanaUPC" pitchFamily="18" charset="-34"/>
              </a:rPr>
              <a:t>size_t</a:t>
            </a:r>
            <a:r>
              <a:rPr lang="en-US" sz="4000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sz="4000" dirty="0" err="1">
                <a:latin typeface="AngsanaUPC" pitchFamily="18" charset="-34"/>
                <a:cs typeface="AngsanaUPC" pitchFamily="18" charset="-34"/>
              </a:rPr>
              <a:t>workGroupSize</a:t>
            </a:r>
            <a:r>
              <a:rPr lang="en-US" sz="4000" dirty="0">
                <a:latin typeface="AngsanaUPC" pitchFamily="18" charset="-34"/>
                <a:cs typeface="AngsanaUPC" pitchFamily="18" charset="-34"/>
              </a:rPr>
              <a:t>[3] = {64, 1, 1};</a:t>
            </a:r>
          </a:p>
          <a:p>
            <a:pPr algn="just"/>
            <a:r>
              <a:rPr lang="en-US" sz="3200" dirty="0" smtClean="0"/>
              <a:t>Note </a:t>
            </a:r>
            <a:r>
              <a:rPr lang="en-US" sz="3200" dirty="0"/>
              <a:t>that </a:t>
            </a:r>
            <a:r>
              <a:rPr lang="en-US" sz="3200" dirty="0" err="1"/>
              <a:t>OpenCL</a:t>
            </a:r>
            <a:r>
              <a:rPr lang="en-US" sz="3200" dirty="0"/>
              <a:t> requires that the index space sizes are evenly divisible by the </a:t>
            </a:r>
            <a:r>
              <a:rPr lang="en-US" sz="3200" dirty="0" smtClean="0"/>
              <a:t>workgroup sizes </a:t>
            </a:r>
            <a:r>
              <a:rPr lang="en-US" sz="3200" dirty="0"/>
              <a:t>in each dimension. </a:t>
            </a:r>
            <a:endParaRPr lang="en-US" sz="3200" dirty="0" smtClean="0"/>
          </a:p>
          <a:p>
            <a:pPr algn="just"/>
            <a:r>
              <a:rPr lang="en-US" sz="3200" dirty="0" smtClean="0"/>
              <a:t>For </a:t>
            </a:r>
            <a:r>
              <a:rPr lang="en-US" sz="3200" dirty="0"/>
              <a:t>hardware efficiency, the workgroup size is </a:t>
            </a:r>
            <a:r>
              <a:rPr lang="en-US" sz="3200" dirty="0" smtClean="0"/>
              <a:t>usually fixed </a:t>
            </a:r>
            <a:r>
              <a:rPr lang="en-US" sz="3200" dirty="0"/>
              <a:t>to a favorable size, and we round up the index space size in each </a:t>
            </a:r>
            <a:r>
              <a:rPr lang="en-US" sz="3200" dirty="0" smtClean="0"/>
              <a:t>dimension to </a:t>
            </a:r>
            <a:r>
              <a:rPr lang="en-US" sz="3200" dirty="0"/>
              <a:t>satisfy this divisibility requirement.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05" y="20878"/>
            <a:ext cx="9095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dirty="0" smtClean="0">
                <a:solidFill>
                  <a:prstClr val="black"/>
                </a:solidFill>
              </a:rPr>
              <a:t>Work-items </a:t>
            </a:r>
            <a:r>
              <a:rPr lang="en-US" sz="3200" dirty="0">
                <a:solidFill>
                  <a:prstClr val="black"/>
                </a:solidFill>
              </a:rPr>
              <a:t>behave </a:t>
            </a:r>
            <a:r>
              <a:rPr lang="en-US" sz="3200" dirty="0" smtClean="0">
                <a:solidFill>
                  <a:prstClr val="black"/>
                </a:solidFill>
              </a:rPr>
              <a:t>independently, </a:t>
            </a:r>
            <a:r>
              <a:rPr lang="en-US" sz="3200" dirty="0" err="1">
                <a:solidFill>
                  <a:prstClr val="black"/>
                </a:solidFill>
              </a:rPr>
              <a:t>OpenCL</a:t>
            </a:r>
            <a:r>
              <a:rPr lang="en-US" sz="3200" dirty="0">
                <a:solidFill>
                  <a:prstClr val="black"/>
                </a:solidFill>
              </a:rPr>
              <a:t> allows the local workgroup size to be ignored by the programmer and generated automatically by the implementation; in this case, the developer will pass NULL instead.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4288"/>
            <a:ext cx="8077200" cy="394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3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 any </a:t>
            </a:r>
            <a:r>
              <a:rPr lang="en-US" b="1" dirty="0" err="1" smtClean="0"/>
              <a:t>Opencl</a:t>
            </a:r>
            <a:r>
              <a:rPr lang="en-US" b="1" dirty="0" smtClean="0"/>
              <a:t>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3400"/>
            <a:ext cx="7471148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OpenCL</a:t>
            </a:r>
            <a:r>
              <a:rPr lang="en-US" sz="3200" b="1" dirty="0"/>
              <a:t> Important Steps – Implementation</a:t>
            </a:r>
          </a:p>
          <a:p>
            <a:endParaRPr lang="en-US" b="1" i="1" dirty="0" smtClean="0"/>
          </a:p>
          <a:p>
            <a:r>
              <a:rPr lang="en-US" sz="2400" b="1" i="1" dirty="0" smtClean="0"/>
              <a:t>Step </a:t>
            </a:r>
            <a:r>
              <a:rPr lang="en-US" sz="2400" b="1" i="1" dirty="0"/>
              <a:t>1 : Discover and initialize the platforms</a:t>
            </a:r>
          </a:p>
          <a:p>
            <a:r>
              <a:rPr lang="en-US" sz="2400" b="1" i="1" dirty="0"/>
              <a:t>Step 2 : Discover and initialize the devices</a:t>
            </a:r>
          </a:p>
          <a:p>
            <a:r>
              <a:rPr lang="en-US" sz="2400" b="1" i="1" dirty="0"/>
              <a:t>Step 3 : Create context</a:t>
            </a:r>
          </a:p>
          <a:p>
            <a:r>
              <a:rPr lang="en-US" sz="2400" b="1" i="1" dirty="0"/>
              <a:t>Step 4 : Create a command queue</a:t>
            </a:r>
          </a:p>
          <a:p>
            <a:r>
              <a:rPr lang="en-US" sz="2400" b="1" i="1" dirty="0"/>
              <a:t>Step 5 : Create device buffers</a:t>
            </a:r>
          </a:p>
          <a:p>
            <a:r>
              <a:rPr lang="en-US" sz="2400" b="1" i="1" dirty="0"/>
              <a:t>Step 6 : Write host data device buffers</a:t>
            </a:r>
          </a:p>
          <a:p>
            <a:r>
              <a:rPr lang="en-US" sz="2400" b="1" i="1" dirty="0" smtClean="0"/>
              <a:t>Step </a:t>
            </a:r>
            <a:r>
              <a:rPr lang="en-US" sz="2400" b="1" i="1" dirty="0"/>
              <a:t>7 : Create and compile the program</a:t>
            </a:r>
          </a:p>
          <a:p>
            <a:r>
              <a:rPr lang="en-US" sz="2400" b="1" i="1" dirty="0"/>
              <a:t>Step 8 : Create the kernel</a:t>
            </a:r>
          </a:p>
          <a:p>
            <a:r>
              <a:rPr lang="en-US" sz="2400" b="1" i="1" dirty="0"/>
              <a:t>Step 9 : Set the kernel arguments</a:t>
            </a:r>
          </a:p>
          <a:p>
            <a:r>
              <a:rPr lang="en-US" sz="2400" b="1" i="1" dirty="0"/>
              <a:t>Step 10 : Configure the work -items structure</a:t>
            </a:r>
          </a:p>
          <a:p>
            <a:r>
              <a:rPr lang="en-US" sz="2400" b="1" i="1" dirty="0"/>
              <a:t>Step 11 : </a:t>
            </a:r>
            <a:r>
              <a:rPr lang="en-US" sz="2400" b="1" i="1" dirty="0" err="1"/>
              <a:t>Enqueue</a:t>
            </a:r>
            <a:r>
              <a:rPr lang="en-US" sz="2400" b="1" i="1" dirty="0"/>
              <a:t> the kernel for execution</a:t>
            </a:r>
          </a:p>
          <a:p>
            <a:r>
              <a:rPr lang="en-US" sz="2400" b="1" i="1" dirty="0"/>
              <a:t>Step 12 : Read the output buffer back to the host</a:t>
            </a:r>
          </a:p>
          <a:p>
            <a:r>
              <a:rPr lang="en-US" sz="2400" b="1" i="1" dirty="0"/>
              <a:t>Step 13 : Release </a:t>
            </a:r>
            <a:r>
              <a:rPr lang="en-US" sz="2400" b="1" i="1" dirty="0" err="1"/>
              <a:t>OpenCL</a:t>
            </a:r>
            <a:r>
              <a:rPr lang="en-US" sz="2400" b="1" i="1" dirty="0"/>
              <a:t> </a:t>
            </a:r>
            <a:r>
              <a:rPr lang="en-US" sz="2400" b="1" i="1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716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32" y="44301"/>
            <a:ext cx="902526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PLATFORM </a:t>
            </a:r>
            <a:r>
              <a:rPr lang="en-US" sz="2800" b="1" dirty="0"/>
              <a:t>AND DEVICES</a:t>
            </a:r>
          </a:p>
          <a:p>
            <a:pPr algn="just"/>
            <a:r>
              <a:rPr lang="en-US" sz="3200" dirty="0"/>
              <a:t>The </a:t>
            </a:r>
            <a:r>
              <a:rPr lang="en-US" sz="3200" dirty="0" err="1"/>
              <a:t>OpenCL</a:t>
            </a:r>
            <a:r>
              <a:rPr lang="en-US" sz="3200" dirty="0"/>
              <a:t> platform model defines the roles of the host </a:t>
            </a:r>
            <a:r>
              <a:rPr lang="en-US" sz="3200" dirty="0" smtClean="0"/>
              <a:t>and devices &amp; provides an </a:t>
            </a:r>
            <a:r>
              <a:rPr lang="en-US" sz="3200" dirty="0"/>
              <a:t>abstract hardware </a:t>
            </a:r>
            <a:r>
              <a:rPr lang="en-US" sz="3200" dirty="0" smtClean="0"/>
              <a:t>model.</a:t>
            </a:r>
            <a:endParaRPr lang="en-US" sz="3200" dirty="0"/>
          </a:p>
          <a:p>
            <a:r>
              <a:rPr lang="en-US" sz="3200" b="1" dirty="0"/>
              <a:t>Host–Device </a:t>
            </a:r>
            <a:r>
              <a:rPr lang="en-US" sz="3200" b="1" dirty="0" smtClean="0"/>
              <a:t>Interaction </a:t>
            </a:r>
          </a:p>
          <a:p>
            <a:pPr algn="just"/>
            <a:r>
              <a:rPr lang="en-US" sz="3200" dirty="0" smtClean="0"/>
              <a:t>A single host.  </a:t>
            </a:r>
          </a:p>
          <a:p>
            <a:pPr algn="just"/>
            <a:r>
              <a:rPr lang="en-US" sz="3200" dirty="0" smtClean="0"/>
              <a:t>Platforms </a:t>
            </a:r>
            <a:r>
              <a:rPr lang="en-US" sz="3200" dirty="0"/>
              <a:t>can be thought of as vendor-specific </a:t>
            </a:r>
            <a:r>
              <a:rPr lang="en-US" sz="3200" dirty="0" smtClean="0"/>
              <a:t>. 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devices that a platform can target are </a:t>
            </a:r>
            <a:r>
              <a:rPr lang="en-US" sz="3200" dirty="0" smtClean="0"/>
              <a:t>limited </a:t>
            </a:r>
            <a:r>
              <a:rPr lang="en-US" sz="3200" dirty="0"/>
              <a:t>to those </a:t>
            </a:r>
            <a:r>
              <a:rPr lang="en-US" sz="3200" dirty="0" smtClean="0"/>
              <a:t>with which </a:t>
            </a:r>
            <a:r>
              <a:rPr lang="en-US" sz="3200" dirty="0"/>
              <a:t>a vendor knows how to interact. </a:t>
            </a:r>
            <a:r>
              <a:rPr lang="en-US" sz="3200" dirty="0" smtClean="0"/>
              <a:t> </a:t>
            </a:r>
            <a:endParaRPr lang="en-US" sz="3200" dirty="0"/>
          </a:p>
          <a:p>
            <a:pPr algn="just"/>
            <a:r>
              <a:rPr lang="en-US" sz="3200" dirty="0" smtClean="0"/>
              <a:t>Vendors </a:t>
            </a:r>
            <a:r>
              <a:rPr lang="en-US" sz="3200" dirty="0"/>
              <a:t>map this abstract </a:t>
            </a:r>
            <a:r>
              <a:rPr lang="en-US" sz="3200" dirty="0" smtClean="0"/>
              <a:t>architecture to </a:t>
            </a:r>
            <a:r>
              <a:rPr lang="en-US" sz="3200" dirty="0"/>
              <a:t>the physical </a:t>
            </a:r>
            <a:r>
              <a:rPr lang="en-US" sz="3200" dirty="0" smtClean="0"/>
              <a:t>hardware. </a:t>
            </a:r>
          </a:p>
          <a:p>
            <a:pPr algn="just"/>
            <a:r>
              <a:rPr lang="en-US" sz="3200" dirty="0" smtClean="0"/>
              <a:t>Compute </a:t>
            </a:r>
            <a:r>
              <a:rPr lang="en-US" sz="3200" dirty="0"/>
              <a:t>units are further divided into processing elements.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177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 </a:t>
            </a:r>
            <a:r>
              <a:rPr lang="en-US" sz="2800" dirty="0"/>
              <a:t>The platform device model corresponds to the hardware model of GPUs. </a:t>
            </a:r>
          </a:p>
          <a:p>
            <a:pPr algn="just"/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For </a:t>
            </a:r>
            <a:r>
              <a:rPr lang="en-US" sz="2800" dirty="0"/>
              <a:t>example, the AMD Radeon 6970 graphics </a:t>
            </a:r>
            <a:r>
              <a:rPr lang="en-US" sz="2800" dirty="0" smtClean="0"/>
              <a:t>card.</a:t>
            </a:r>
          </a:p>
          <a:p>
            <a:pPr algn="just"/>
            <a:r>
              <a:rPr lang="en-US" sz="2800" dirty="0" smtClean="0"/>
              <a:t>Because </a:t>
            </a:r>
            <a:r>
              <a:rPr lang="en-US" sz="2800" dirty="0"/>
              <a:t>each SIMD lane on the 6970 executes a four-way very long instruction word (VLIW) instruction, this </a:t>
            </a:r>
            <a:r>
              <a:rPr lang="en-US" sz="2800" dirty="0" err="1"/>
              <a:t>OpenCL</a:t>
            </a:r>
            <a:r>
              <a:rPr lang="en-US" sz="2800" dirty="0"/>
              <a:t> device allows us to schedule execution of up to 1536 instructions at a time</a:t>
            </a:r>
            <a:r>
              <a:rPr lang="en-US" sz="2800" dirty="0" smtClean="0"/>
              <a:t>. (i.e. 4 x 16 x 24=1536).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3247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99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 smtClean="0"/>
              <a:t>clGetPlatformIDs</a:t>
            </a:r>
            <a:r>
              <a:rPr lang="en-US" sz="3200" dirty="0"/>
              <a:t>() is used to discover the set of </a:t>
            </a:r>
            <a:r>
              <a:rPr lang="en-US" sz="3200" dirty="0" smtClean="0"/>
              <a:t>available platforms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8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89916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 smtClean="0"/>
              <a:t>clGetPlatformIDs</a:t>
            </a:r>
            <a:r>
              <a:rPr lang="en-US" sz="3200" dirty="0"/>
              <a:t>() is used to discover the set of </a:t>
            </a:r>
            <a:r>
              <a:rPr lang="en-US" sz="3200" dirty="0" smtClean="0"/>
              <a:t>available platforms:</a:t>
            </a:r>
            <a:endParaRPr lang="en-US" sz="3200" dirty="0"/>
          </a:p>
          <a:p>
            <a:r>
              <a:rPr lang="en-US" dirty="0" smtClean="0"/>
              <a:t>		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cl_int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		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clGetPlatformIDs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cl_uint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600" dirty="0" err="1">
                <a:latin typeface="Angsana New" pitchFamily="18" charset="-34"/>
                <a:cs typeface="Angsana New" pitchFamily="18" charset="-34"/>
              </a:rPr>
              <a:t>num_entries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			              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cl_platform_id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*platforms,</a:t>
            </a:r>
          </a:p>
          <a:p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			              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cl_uint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600" dirty="0">
                <a:latin typeface="Angsana New" pitchFamily="18" charset="-34"/>
                <a:cs typeface="Angsana New" pitchFamily="18" charset="-34"/>
              </a:rPr>
              <a:t>*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num_platforms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algn="just"/>
            <a:r>
              <a:rPr lang="en-US" sz="3200" dirty="0"/>
              <a:t>O</a:t>
            </a:r>
            <a:r>
              <a:rPr lang="en-US" sz="3200" dirty="0" smtClean="0"/>
              <a:t>ften be called twice.   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first </a:t>
            </a:r>
            <a:r>
              <a:rPr lang="en-US" sz="3200" dirty="0" smtClean="0"/>
              <a:t>call passes </a:t>
            </a:r>
            <a:r>
              <a:rPr lang="en-US" sz="3200" dirty="0"/>
              <a:t>an unsigned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smtClean="0"/>
              <a:t>pointer and </a:t>
            </a:r>
            <a:r>
              <a:rPr lang="en-US" sz="3200" dirty="0"/>
              <a:t>NULL is </a:t>
            </a:r>
            <a:r>
              <a:rPr lang="en-US" sz="3200" dirty="0" smtClean="0"/>
              <a:t>passed. 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 err="1" smtClean="0"/>
              <a:t>pgmr</a:t>
            </a:r>
            <a:r>
              <a:rPr lang="en-US" sz="3200" dirty="0" smtClean="0"/>
              <a:t> can allocate </a:t>
            </a:r>
            <a:r>
              <a:rPr lang="en-US" sz="3200" dirty="0"/>
              <a:t>space to hold </a:t>
            </a:r>
            <a:r>
              <a:rPr lang="en-US" sz="3200" dirty="0" smtClean="0"/>
              <a:t>platform info. </a:t>
            </a:r>
          </a:p>
          <a:p>
            <a:pPr algn="just"/>
            <a:r>
              <a:rPr lang="en-US" sz="3200" dirty="0" smtClean="0"/>
              <a:t>For </a:t>
            </a:r>
            <a:r>
              <a:rPr lang="en-US" sz="3200" dirty="0"/>
              <a:t>the second call, a </a:t>
            </a:r>
            <a:r>
              <a:rPr lang="en-US" sz="3200" dirty="0" err="1"/>
              <a:t>cl_platform_id</a:t>
            </a:r>
            <a:r>
              <a:rPr lang="en-US" sz="3200" dirty="0"/>
              <a:t> pointer is passed to the </a:t>
            </a:r>
            <a:r>
              <a:rPr lang="en-US" sz="3200" dirty="0" smtClean="0"/>
              <a:t>implementation.</a:t>
            </a:r>
          </a:p>
          <a:p>
            <a:pPr algn="just"/>
            <a:r>
              <a:rPr lang="en-US" sz="3200" dirty="0"/>
              <a:t>After platforms discovered, the </a:t>
            </a:r>
            <a:r>
              <a:rPr lang="en-US" sz="3200" dirty="0" err="1"/>
              <a:t>clGetPlatformInfo</a:t>
            </a:r>
            <a:r>
              <a:rPr lang="en-US" sz="3200" dirty="0"/>
              <a:t>() is used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5105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cl_int</a:t>
            </a:r>
            <a:endParaRPr lang="en-US" sz="32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   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clGetDeviceIDs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cl_platform_id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platform,</a:t>
            </a:r>
          </a:p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           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cl_device_type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device_type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           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cl_uint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err="1">
                <a:latin typeface="Angsana New" pitchFamily="18" charset="-34"/>
                <a:cs typeface="Angsana New" pitchFamily="18" charset="-34"/>
              </a:rPr>
              <a:t>num_entries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          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cl_device_id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*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devices,</a:t>
            </a:r>
          </a:p>
          <a:p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          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cl_uint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 *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num_devices</a:t>
            </a:r>
            <a:r>
              <a:rPr lang="en-US" sz="3200" dirty="0" smtClean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 err="1">
                <a:latin typeface="Angsana New" pitchFamily="18" charset="-34"/>
                <a:cs typeface="Angsana New" pitchFamily="18" charset="-34"/>
              </a:rPr>
              <a:t>CLInfo</a:t>
            </a:r>
            <a:r>
              <a:rPr lang="en-US" sz="3200" dirty="0"/>
              <a:t> program in the AMD APP SDK uses the </a:t>
            </a:r>
            <a:r>
              <a:rPr lang="en-US" sz="3200" dirty="0" err="1">
                <a:latin typeface="Angsana New" pitchFamily="18" charset="-34"/>
                <a:cs typeface="Angsana New" pitchFamily="18" charset="-34"/>
              </a:rPr>
              <a:t>clGetPlatformInfo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() </a:t>
            </a:r>
            <a:r>
              <a:rPr lang="en-US" sz="3200" dirty="0" smtClean="0"/>
              <a:t>and </a:t>
            </a:r>
            <a:r>
              <a:rPr lang="en-US" sz="3200" dirty="0" err="1" smtClean="0">
                <a:latin typeface="Angsana New" pitchFamily="18" charset="-34"/>
                <a:cs typeface="Angsana New" pitchFamily="18" charset="-34"/>
              </a:rPr>
              <a:t>clGetDeviceInfo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() </a:t>
            </a:r>
            <a:r>
              <a:rPr lang="en-US" sz="3200" dirty="0"/>
              <a:t>commands to print detailed </a:t>
            </a:r>
            <a:r>
              <a:rPr lang="en-US" sz="3200" dirty="0" smtClean="0"/>
              <a:t>information.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6824"/>
            <a:ext cx="906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The </a:t>
            </a:r>
            <a:r>
              <a:rPr lang="en-US" sz="3200" dirty="0" err="1"/>
              <a:t>clGetDeviceIDs</a:t>
            </a:r>
            <a:r>
              <a:rPr lang="en-US" sz="3200" dirty="0"/>
              <a:t>() call works very similar to </a:t>
            </a:r>
            <a:r>
              <a:rPr lang="en-US" sz="3200" dirty="0" err="1"/>
              <a:t>clGetPlatformIDs</a:t>
            </a:r>
            <a:r>
              <a:rPr lang="en-US" sz="3200" dirty="0"/>
              <a:t>(). </a:t>
            </a:r>
            <a:r>
              <a:rPr lang="en-US" sz="3200" dirty="0" smtClean="0"/>
              <a:t> 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 err="1"/>
              <a:t>device_type</a:t>
            </a:r>
            <a:r>
              <a:rPr lang="en-US" sz="3200" dirty="0"/>
              <a:t> argument can be used to limit the devices to GPUs only (CL_DEVICE_TYPE_GPU), CPUs only (CL_DEVICE_TYPE_CPU), all devices (CL_DEVICE_TYPE_ALL</a:t>
            </a:r>
            <a:r>
              <a:rPr lang="en-US" sz="3200" dirty="0" smtClean="0"/>
              <a:t>).</a:t>
            </a:r>
          </a:p>
          <a:p>
            <a:pPr algn="just"/>
            <a:r>
              <a:rPr lang="en-US" sz="3200" dirty="0" smtClean="0"/>
              <a:t>As </a:t>
            </a:r>
            <a:r>
              <a:rPr lang="en-US" sz="3200" dirty="0"/>
              <a:t>with platforms, </a:t>
            </a:r>
            <a:r>
              <a:rPr lang="en-US" sz="3200" dirty="0" err="1"/>
              <a:t>clGetDeviceInfo</a:t>
            </a:r>
            <a:r>
              <a:rPr lang="en-US" sz="3200" dirty="0"/>
              <a:t>() is called to </a:t>
            </a:r>
            <a:r>
              <a:rPr lang="en-US" sz="3200" dirty="0" smtClean="0"/>
              <a:t>retrieve </a:t>
            </a:r>
            <a:r>
              <a:rPr lang="en-US" sz="3200" dirty="0"/>
              <a:t>such as name, type, and vendor from each device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"/>
            <a:ext cx="4495800" cy="640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1" y="-23003"/>
            <a:ext cx="4610819" cy="657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THE </a:t>
            </a:r>
            <a:r>
              <a:rPr lang="en-US" sz="2800" b="1" dirty="0"/>
              <a:t>EXECUTION ENVIRONMENT</a:t>
            </a:r>
          </a:p>
          <a:p>
            <a:pPr algn="just"/>
            <a:r>
              <a:rPr lang="en-US" sz="3200" dirty="0" smtClean="0"/>
              <a:t>A context must </a:t>
            </a:r>
            <a:r>
              <a:rPr lang="en-US" sz="3200" dirty="0"/>
              <a:t>be configured on the </a:t>
            </a:r>
            <a:r>
              <a:rPr lang="en-US" sz="3200" dirty="0" smtClean="0"/>
              <a:t>host.</a:t>
            </a:r>
          </a:p>
          <a:p>
            <a:pPr algn="just"/>
            <a:r>
              <a:rPr lang="en-US" sz="3600" b="1" dirty="0" smtClean="0"/>
              <a:t>Context</a:t>
            </a:r>
            <a:endParaRPr lang="en-US" sz="3600" b="1" dirty="0"/>
          </a:p>
          <a:p>
            <a:pPr algn="just"/>
            <a:r>
              <a:rPr lang="en-US" sz="3200" dirty="0"/>
              <a:t>In</a:t>
            </a:r>
            <a:r>
              <a:rPr lang="en-US" sz="2800" dirty="0"/>
              <a:t> </a:t>
            </a:r>
            <a:r>
              <a:rPr lang="en-US" sz="3200" dirty="0" err="1"/>
              <a:t>OpenCL</a:t>
            </a:r>
            <a:r>
              <a:rPr lang="en-US" sz="3200" dirty="0"/>
              <a:t>, a context is an abstract container that exists on the host. </a:t>
            </a:r>
            <a:endParaRPr lang="en-US" sz="3200" dirty="0" smtClean="0"/>
          </a:p>
          <a:p>
            <a:pPr algn="just"/>
            <a:r>
              <a:rPr lang="en-US" sz="3200" dirty="0" smtClean="0"/>
              <a:t>A context coordinates </a:t>
            </a:r>
            <a:r>
              <a:rPr lang="en-US" sz="3200" dirty="0"/>
              <a:t>the mechanisms for host–device </a:t>
            </a:r>
            <a:r>
              <a:rPr lang="en-US" sz="3200" dirty="0" smtClean="0"/>
              <a:t>interaction.</a:t>
            </a:r>
            <a:endParaRPr lang="en-US" sz="3200" dirty="0"/>
          </a:p>
          <a:p>
            <a:pPr algn="just"/>
            <a:r>
              <a:rPr lang="en-US" sz="3200" dirty="0"/>
              <a:t>The API function to create a context is </a:t>
            </a:r>
            <a:r>
              <a:rPr lang="en-US" sz="3200" dirty="0" err="1"/>
              <a:t>clCreateContext</a:t>
            </a:r>
            <a:r>
              <a:rPr lang="en-US" sz="3200" dirty="0"/>
              <a:t>(). 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1845"/>
            <a:ext cx="899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Next, the number and IDs of the devices that the programmer wants to associate with the context must be supplied. 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OpenCL</a:t>
            </a:r>
            <a:r>
              <a:rPr lang="en-US" sz="2800" dirty="0" smtClean="0"/>
              <a:t> </a:t>
            </a:r>
            <a:r>
              <a:rPr lang="en-US" sz="2800" dirty="0"/>
              <a:t>allows user callbacks to be provided when creating a context that can be used to report additional error </a:t>
            </a:r>
            <a:r>
              <a:rPr lang="en-US" sz="2800" dirty="0" smtClean="0"/>
              <a:t>information that might be generated throughout its lifetime.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8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79" y="44301"/>
            <a:ext cx="90454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/>
              <a:t>clCreateContextFromType</a:t>
            </a:r>
            <a:r>
              <a:rPr lang="en-US" sz="2800" dirty="0"/>
              <a:t>() allows a programmer to create a </a:t>
            </a:r>
            <a:r>
              <a:rPr lang="en-US" sz="2800" dirty="0" smtClean="0"/>
              <a:t>context that </a:t>
            </a:r>
            <a:r>
              <a:rPr lang="en-US" sz="2800" dirty="0"/>
              <a:t>automatically includes all devices of the specified type (e.g., CPUs, GPUs, and </a:t>
            </a:r>
            <a:r>
              <a:rPr lang="en-US" sz="2800" dirty="0" smtClean="0"/>
              <a:t>all devices) i.e. </a:t>
            </a:r>
            <a:r>
              <a:rPr lang="en-US" sz="2800" dirty="0"/>
              <a:t>is to build a list of </a:t>
            </a:r>
            <a:r>
              <a:rPr lang="en-US" sz="2800" dirty="0" smtClean="0"/>
              <a:t>devices. 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a context, the function </a:t>
            </a:r>
            <a:r>
              <a:rPr lang="en-US" sz="2800" dirty="0" err="1"/>
              <a:t>clGetContextInfo</a:t>
            </a:r>
            <a:r>
              <a:rPr lang="en-US" sz="2800" dirty="0"/>
              <a:t>() can be used </a:t>
            </a:r>
            <a:r>
              <a:rPr lang="en-US" sz="2800" dirty="0" smtClean="0"/>
              <a:t>to query </a:t>
            </a:r>
            <a:r>
              <a:rPr lang="en-US" sz="2800" dirty="0"/>
              <a:t>information such as the number of devices present and the device structures.</a:t>
            </a:r>
          </a:p>
          <a:p>
            <a:pPr algn="just"/>
            <a:r>
              <a:rPr lang="en-US" sz="2800" dirty="0"/>
              <a:t>In </a:t>
            </a:r>
            <a:r>
              <a:rPr lang="en-US" sz="2800" dirty="0" err="1"/>
              <a:t>OpenCL</a:t>
            </a:r>
            <a:r>
              <a:rPr lang="en-US" sz="2800" dirty="0"/>
              <a:t>, the process of discovering platforms and devices and setting up </a:t>
            </a:r>
            <a:r>
              <a:rPr lang="en-US" sz="2800" dirty="0" smtClean="0"/>
              <a:t>a context </a:t>
            </a:r>
            <a:r>
              <a:rPr lang="en-US" sz="2800" dirty="0"/>
              <a:t>is tedious. However, after the code to perform these steps is written once</a:t>
            </a:r>
            <a:r>
              <a:rPr lang="en-US" sz="2800" dirty="0" smtClean="0"/>
              <a:t>, it </a:t>
            </a:r>
            <a:r>
              <a:rPr lang="en-US" sz="2800" dirty="0"/>
              <a:t>can be reused for almost any project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prstClr val="black"/>
                </a:solidFill>
              </a:rPr>
              <a:t>Command Queues: </a:t>
            </a:r>
            <a:r>
              <a:rPr lang="en-US" sz="2800" dirty="0">
                <a:solidFill>
                  <a:prstClr val="black"/>
                </a:solidFill>
              </a:rPr>
              <a:t>Communication with a device occurs by submitting commands to a command queue.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Once </a:t>
            </a:r>
            <a:r>
              <a:rPr lang="en-US" sz="2800" dirty="0">
                <a:solidFill>
                  <a:prstClr val="black"/>
                </a:solidFill>
              </a:rPr>
              <a:t>the host decides which devices to work with and a context is created, one command queue needs to be created per </a:t>
            </a:r>
            <a:r>
              <a:rPr lang="en-US" sz="2800" dirty="0" smtClean="0">
                <a:solidFill>
                  <a:prstClr val="black"/>
                </a:solidFill>
              </a:rPr>
              <a:t>device. 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Whenever </a:t>
            </a:r>
            <a:r>
              <a:rPr lang="en-US" sz="2800" dirty="0">
                <a:solidFill>
                  <a:prstClr val="black"/>
                </a:solidFill>
              </a:rPr>
              <a:t>the host needs an action to be performed by a device, it will submit commands to the proper command queue.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>
                <a:solidFill>
                  <a:prstClr val="black"/>
                </a:solidFill>
              </a:rPr>
              <a:t>API </a:t>
            </a:r>
            <a:r>
              <a:rPr lang="en-US" sz="2400" dirty="0" err="1">
                <a:solidFill>
                  <a:prstClr val="black"/>
                </a:solidFill>
              </a:rPr>
              <a:t>clCreateCommandQueue</a:t>
            </a:r>
            <a:r>
              <a:rPr lang="en-US" sz="2400" dirty="0">
                <a:solidFill>
                  <a:prstClr val="black"/>
                </a:solidFill>
              </a:rPr>
              <a:t>() is used to create a command queue and associate it with a device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942" y="4842808"/>
            <a:ext cx="60952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9213" lvl="0" algn="just"/>
            <a:r>
              <a:rPr lang="en-US" sz="24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cl_command_queue</a:t>
            </a:r>
            <a:endParaRPr lang="en-US" sz="24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  <a:p>
            <a:pPr marL="49213" lvl="0" algn="just"/>
            <a:r>
              <a:rPr lang="en-US" sz="24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clCreateCommandQueue</a:t>
            </a:r>
            <a:r>
              <a:rPr lang="en-US" sz="24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cl_context</a:t>
            </a:r>
            <a:r>
              <a:rPr lang="en-US" sz="24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context,</a:t>
            </a:r>
          </a:p>
          <a:p>
            <a:pPr marL="49213" lvl="0" algn="just"/>
            <a:r>
              <a:rPr lang="en-US" sz="24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                                              </a:t>
            </a:r>
            <a:r>
              <a:rPr lang="en-US" sz="24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cl_device_id</a:t>
            </a:r>
            <a:r>
              <a:rPr lang="en-US" sz="24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device,</a:t>
            </a:r>
          </a:p>
          <a:p>
            <a:pPr marL="49213" lvl="0" algn="just"/>
            <a:r>
              <a:rPr lang="en-US" sz="24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                                              </a:t>
            </a:r>
            <a:r>
              <a:rPr lang="en-US" sz="24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cl_command_queue_properties</a:t>
            </a:r>
            <a:r>
              <a:rPr lang="en-US" sz="24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properties,</a:t>
            </a:r>
          </a:p>
          <a:p>
            <a:pPr marL="49213" lvl="0" algn="just"/>
            <a:r>
              <a:rPr lang="en-US" sz="24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                                             </a:t>
            </a:r>
            <a:r>
              <a:rPr lang="en-US" sz="24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cl_int</a:t>
            </a:r>
            <a:r>
              <a:rPr lang="en-US" sz="24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* </a:t>
            </a:r>
            <a:r>
              <a:rPr lang="en-US" sz="24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errcode_ret</a:t>
            </a:r>
            <a:r>
              <a:rPr lang="en-US" sz="24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en-US" sz="24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189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36" y="76200"/>
            <a:ext cx="9061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properties parameter of </a:t>
            </a:r>
            <a:r>
              <a:rPr lang="en-US" sz="2800" dirty="0" err="1"/>
              <a:t>clCreateCommandQueue</a:t>
            </a:r>
            <a:r>
              <a:rPr lang="en-US" sz="2800" dirty="0"/>
              <a:t>() is a bit field that is used </a:t>
            </a:r>
            <a:r>
              <a:rPr lang="en-US" sz="2800" dirty="0" smtClean="0"/>
              <a:t>to enable </a:t>
            </a:r>
            <a:r>
              <a:rPr lang="en-US" sz="2400" dirty="0"/>
              <a:t>profiling of commands (CL_QUEUE_PROFILING_ENABLE) and/or to allow </a:t>
            </a:r>
            <a:r>
              <a:rPr lang="en-US" sz="2400" dirty="0" smtClean="0"/>
              <a:t>out-of-order </a:t>
            </a:r>
            <a:r>
              <a:rPr lang="en-US" sz="2400" dirty="0"/>
              <a:t>execution of commands (</a:t>
            </a:r>
            <a:r>
              <a:rPr lang="en-US" sz="2400" dirty="0" smtClean="0"/>
              <a:t>CL_QUEUE_OUT_OF_ORDER_EXEC_ MODE_ ENABLE</a:t>
            </a:r>
            <a:r>
              <a:rPr lang="en-US" sz="2400" dirty="0"/>
              <a:t>).</a:t>
            </a:r>
          </a:p>
          <a:p>
            <a:pPr algn="just"/>
            <a:r>
              <a:rPr lang="en-US" sz="2800" dirty="0" smtClean="0"/>
              <a:t>With </a:t>
            </a:r>
            <a:r>
              <a:rPr lang="en-US" sz="2800" dirty="0"/>
              <a:t>an in-order command queue (the default</a:t>
            </a:r>
            <a:r>
              <a:rPr lang="en-US" sz="2800" dirty="0" smtClean="0"/>
              <a:t>), commands </a:t>
            </a:r>
            <a:r>
              <a:rPr lang="en-US" sz="2800" dirty="0"/>
              <a:t>are pulled from the queue in the order they were received. </a:t>
            </a:r>
            <a:endParaRPr lang="en-US" sz="2800" dirty="0" smtClean="0"/>
          </a:p>
          <a:p>
            <a:pPr algn="just"/>
            <a:r>
              <a:rPr lang="en-US" sz="2800" dirty="0" smtClean="0"/>
              <a:t>Out-of-order queues </a:t>
            </a:r>
            <a:r>
              <a:rPr lang="en-US" sz="2800" dirty="0"/>
              <a:t>allow the </a:t>
            </a:r>
            <a:r>
              <a:rPr lang="en-US" sz="2800" dirty="0" err="1"/>
              <a:t>OpenCL</a:t>
            </a:r>
            <a:r>
              <a:rPr lang="en-US" sz="2800" dirty="0"/>
              <a:t> implementation to search for commands that can </a:t>
            </a:r>
            <a:r>
              <a:rPr lang="en-US" sz="2800" dirty="0" smtClean="0"/>
              <a:t>possibly be </a:t>
            </a:r>
            <a:r>
              <a:rPr lang="en-US" sz="2800" dirty="0"/>
              <a:t>rearranged to execute more efficiently. </a:t>
            </a:r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out-of-order queues are used, it is up </a:t>
            </a:r>
            <a:r>
              <a:rPr lang="en-US" sz="2800" dirty="0" smtClean="0"/>
              <a:t>to the </a:t>
            </a:r>
            <a:r>
              <a:rPr lang="en-US" sz="2800" dirty="0"/>
              <a:t>user to specify dependencies that enforce a correct execution order.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0944"/>
            <a:ext cx="9067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Memory </a:t>
            </a:r>
            <a:r>
              <a:rPr lang="en-US" sz="2800" b="1" dirty="0"/>
              <a:t>Objects</a:t>
            </a:r>
          </a:p>
          <a:p>
            <a:pPr algn="just"/>
            <a:r>
              <a:rPr lang="en-US" sz="2800" dirty="0" err="1"/>
              <a:t>OpenCL</a:t>
            </a:r>
            <a:r>
              <a:rPr lang="en-US" sz="2800" dirty="0"/>
              <a:t> </a:t>
            </a:r>
            <a:r>
              <a:rPr lang="en-US" sz="2800" dirty="0" smtClean="0"/>
              <a:t>applications work </a:t>
            </a:r>
            <a:r>
              <a:rPr lang="en-US" sz="2800" dirty="0"/>
              <a:t>with large arrays or multidimensional matrices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data needs to be physically present on a device before execution can begin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order for data to be </a:t>
            </a:r>
            <a:r>
              <a:rPr lang="en-US" sz="2800" dirty="0" smtClean="0"/>
              <a:t>transferred </a:t>
            </a:r>
            <a:r>
              <a:rPr lang="en-US" sz="2800" dirty="0"/>
              <a:t>to a device, it must first be encapsulated as a </a:t>
            </a:r>
            <a:r>
              <a:rPr lang="en-US" sz="2800" dirty="0" smtClean="0"/>
              <a:t>memory object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OpenCL</a:t>
            </a:r>
            <a:r>
              <a:rPr lang="en-US" sz="2800" dirty="0" smtClean="0"/>
              <a:t> </a:t>
            </a:r>
            <a:r>
              <a:rPr lang="en-US" sz="2800" dirty="0"/>
              <a:t>defines two types of memory objects: </a:t>
            </a:r>
            <a:endParaRPr lang="en-US" sz="2800" dirty="0" smtClean="0"/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i) buffers </a:t>
            </a:r>
          </a:p>
          <a:p>
            <a:pPr algn="just"/>
            <a:r>
              <a:rPr lang="en-US" sz="2800" dirty="0"/>
              <a:t>	</a:t>
            </a:r>
            <a:r>
              <a:rPr lang="en-US" sz="2800" dirty="0" smtClean="0"/>
              <a:t>ii) images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Buffers are equivalent to arrays in C, created using </a:t>
            </a:r>
            <a:r>
              <a:rPr lang="en-US" sz="2800" dirty="0" err="1"/>
              <a:t>malloc</a:t>
            </a:r>
            <a:r>
              <a:rPr lang="en-US" sz="2800" dirty="0"/>
              <a:t>(), where data </a:t>
            </a:r>
            <a:r>
              <a:rPr lang="en-US" sz="2800" dirty="0" smtClean="0"/>
              <a:t>elements are </a:t>
            </a:r>
            <a:r>
              <a:rPr lang="en-US" sz="2800" dirty="0"/>
              <a:t>stored contiguously in memory. Images, on the other hand, are designed as </a:t>
            </a:r>
            <a:r>
              <a:rPr lang="en-US" sz="2800" dirty="0" smtClean="0"/>
              <a:t>opaque objects</a:t>
            </a:r>
            <a:r>
              <a:rPr lang="en-US" sz="2800" dirty="0"/>
              <a:t>, allowing for data padding and other optimizations that may improve </a:t>
            </a:r>
            <a:r>
              <a:rPr lang="en-US" sz="2800" dirty="0" smtClean="0"/>
              <a:t>performance on </a:t>
            </a:r>
            <a:r>
              <a:rPr lang="en-US" sz="2800" dirty="0"/>
              <a:t>devices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>
                <a:solidFill>
                  <a:prstClr val="black"/>
                </a:solidFill>
              </a:rPr>
              <a:t>Whenever a memory object is created, it is valid only within a single context. Movement to and from specific devices is managed by the </a:t>
            </a:r>
            <a:r>
              <a:rPr lang="en-US" sz="2800" dirty="0" err="1">
                <a:solidFill>
                  <a:prstClr val="black"/>
                </a:solidFill>
              </a:rPr>
              <a:t>OpenCL</a:t>
            </a:r>
            <a:r>
              <a:rPr lang="en-US" sz="2800" dirty="0">
                <a:solidFill>
                  <a:prstClr val="black"/>
                </a:solidFill>
              </a:rPr>
              <a:t> runtime as necessary to satisfy data dependencies.</a:t>
            </a:r>
          </a:p>
          <a:p>
            <a:pPr lvl="0"/>
            <a:r>
              <a:rPr lang="en-US" sz="2800" b="1" dirty="0">
                <a:solidFill>
                  <a:prstClr val="black"/>
                </a:solidFill>
              </a:rPr>
              <a:t>Buffers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Conceptually, it may help to visualize a memory object as a pointer that is valid on a device. This is similar to a call to </a:t>
            </a:r>
            <a:r>
              <a:rPr lang="en-US" sz="2800" dirty="0" err="1">
                <a:solidFill>
                  <a:prstClr val="black"/>
                </a:solidFill>
              </a:rPr>
              <a:t>malloc</a:t>
            </a:r>
            <a:r>
              <a:rPr lang="en-US" sz="2800" dirty="0">
                <a:solidFill>
                  <a:prstClr val="black"/>
                </a:solidFill>
              </a:rPr>
              <a:t>, in C, or a C++’s new operator. The API function </a:t>
            </a:r>
            <a:r>
              <a:rPr lang="en-US" sz="2800" dirty="0" err="1">
                <a:solidFill>
                  <a:prstClr val="black"/>
                </a:solidFill>
              </a:rPr>
              <a:t>clCreateBuffer</a:t>
            </a:r>
            <a:r>
              <a:rPr lang="en-US" sz="2800" dirty="0">
                <a:solidFill>
                  <a:prstClr val="black"/>
                </a:solidFill>
              </a:rPr>
              <a:t>() allocates the buffer and returns a memory </a:t>
            </a:r>
            <a:r>
              <a:rPr lang="en-US" sz="2800" dirty="0" smtClean="0">
                <a:solidFill>
                  <a:prstClr val="black"/>
                </a:solidFill>
              </a:rPr>
              <a:t>object:</a:t>
            </a:r>
          </a:p>
          <a:p>
            <a:pPr marL="2233613" lvl="0"/>
            <a:r>
              <a:rPr lang="en-US" sz="2800" dirty="0" err="1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cl_mem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clCreateBuffer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( </a:t>
            </a:r>
            <a:r>
              <a:rPr lang="en-US" sz="2800" dirty="0" err="1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cl_context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context,</a:t>
            </a:r>
          </a:p>
          <a:p>
            <a:pPr marL="2233613" lvl="0"/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                                       </a:t>
            </a:r>
            <a:r>
              <a:rPr lang="en-US" sz="2800" dirty="0" err="1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cl_mem_flags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flags,</a:t>
            </a:r>
          </a:p>
          <a:p>
            <a:pPr marL="2233613" lvl="0"/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                                       </a:t>
            </a:r>
            <a:r>
              <a:rPr lang="en-US" sz="2800" dirty="0" err="1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size_t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size,</a:t>
            </a:r>
          </a:p>
          <a:p>
            <a:pPr marL="2233613" lvl="0"/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                                       void 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*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host_ptr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,</a:t>
            </a:r>
          </a:p>
          <a:p>
            <a:pPr marL="2233613" lvl="0"/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                                       </a:t>
            </a:r>
            <a:r>
              <a:rPr lang="en-US" sz="2800" dirty="0" err="1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cl_int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*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errcode_ret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9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23646"/>
            <a:ext cx="906780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API calls for reading and writing to buffers are very similar. The signature for</a:t>
            </a:r>
          </a:p>
          <a:p>
            <a:pPr lvl="0" algn="just"/>
            <a:r>
              <a:rPr lang="en-US" sz="2800" dirty="0" err="1">
                <a:solidFill>
                  <a:prstClr val="black"/>
                </a:solidFill>
              </a:rPr>
              <a:t>clEnqueueWriteBuffer</a:t>
            </a:r>
            <a:r>
              <a:rPr lang="en-US" sz="2800" dirty="0">
                <a:solidFill>
                  <a:prstClr val="black"/>
                </a:solidFill>
              </a:rPr>
              <a:t>() is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cl_int</a:t>
            </a:r>
            <a:endParaRPr lang="en-US" sz="28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clEnqueueWriteBuffer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(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cl_command_queue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command_queue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,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cl_mem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buffer,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cl_bool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blocking_write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,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size_t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offset,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size_t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cb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,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const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void *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ptr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, 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cl_uint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num_events_in_wait_list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,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const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cl_event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*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event_wait_list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,</a:t>
            </a:r>
          </a:p>
          <a:p>
            <a:pPr marL="2286000" lvl="0"/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cl_event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*event)</a:t>
            </a:r>
          </a:p>
        </p:txBody>
      </p:sp>
    </p:spTree>
    <p:extLst>
      <p:ext uri="{BB962C8B-B14F-4D97-AF65-F5344CB8AC3E}">
        <p14:creationId xmlns:p14="http://schemas.microsoft.com/office/powerpoint/2010/main" val="2370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99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Reading </a:t>
            </a:r>
            <a:r>
              <a:rPr lang="en-US" sz="2800" dirty="0"/>
              <a:t>or writing a buffer requires a </a:t>
            </a:r>
            <a:r>
              <a:rPr lang="en-US" sz="2800" dirty="0" smtClean="0"/>
              <a:t>command queue </a:t>
            </a:r>
            <a:r>
              <a:rPr lang="en-US" sz="2800" dirty="0"/>
              <a:t>to manage the execution schedule.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err="1"/>
              <a:t>enqueue</a:t>
            </a:r>
            <a:r>
              <a:rPr lang="en-US" sz="2800" dirty="0"/>
              <a:t> function </a:t>
            </a:r>
            <a:r>
              <a:rPr lang="en-US" sz="2800" dirty="0" smtClean="0"/>
              <a:t>requires the </a:t>
            </a:r>
            <a:r>
              <a:rPr lang="en-US" sz="2800" dirty="0"/>
              <a:t>buffer, the number of bytes to transfer, and an offset within the buffer.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err="1" smtClean="0"/>
              <a:t>blocking_write</a:t>
            </a:r>
            <a:r>
              <a:rPr lang="en-US" sz="2800" dirty="0" smtClean="0"/>
              <a:t> </a:t>
            </a:r>
            <a:r>
              <a:rPr lang="en-US" sz="2800" dirty="0"/>
              <a:t>option should be set to CL_TRUE if the transfer into an </a:t>
            </a:r>
            <a:r>
              <a:rPr lang="en-US" sz="2800" dirty="0" err="1" smtClean="0"/>
              <a:t>OpenCL</a:t>
            </a:r>
            <a:r>
              <a:rPr lang="en-US" sz="2800" dirty="0" smtClean="0"/>
              <a:t> buffer </a:t>
            </a:r>
            <a:r>
              <a:rPr lang="en-US" sz="2800" dirty="0"/>
              <a:t>should complete before the function </a:t>
            </a:r>
            <a:r>
              <a:rPr lang="en-US" sz="2800" dirty="0" smtClean="0"/>
              <a:t>returns i.e., </a:t>
            </a:r>
            <a:r>
              <a:rPr lang="en-US" sz="2800" dirty="0"/>
              <a:t>it will block until </a:t>
            </a:r>
            <a:r>
              <a:rPr lang="en-US" sz="2800" dirty="0" smtClean="0"/>
              <a:t>the operation </a:t>
            </a:r>
            <a:r>
              <a:rPr lang="en-US" sz="2800" dirty="0"/>
              <a:t>has completed. </a:t>
            </a:r>
            <a:endParaRPr lang="en-US" sz="2800" dirty="0" smtClean="0"/>
          </a:p>
          <a:p>
            <a:pPr algn="just"/>
            <a:r>
              <a:rPr lang="en-US" sz="2800" dirty="0" smtClean="0"/>
              <a:t>Setting </a:t>
            </a:r>
            <a:r>
              <a:rPr lang="en-US" sz="2800" dirty="0" err="1"/>
              <a:t>blocking_write</a:t>
            </a:r>
            <a:r>
              <a:rPr lang="en-US" sz="2800" dirty="0"/>
              <a:t> to CL_FALSE allows </a:t>
            </a:r>
            <a:r>
              <a:rPr lang="en-US" sz="2800" dirty="0" err="1" smtClean="0"/>
              <a:t>clEnqueueWriteBuffer</a:t>
            </a:r>
            <a:r>
              <a:rPr lang="en-US" sz="2800" dirty="0"/>
              <a:t>() to return before the write operation has completed. </a:t>
            </a:r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52" y="0"/>
            <a:ext cx="9089148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Any </a:t>
            </a:r>
            <a:r>
              <a:rPr lang="en-US" sz="2800" dirty="0">
                <a:solidFill>
                  <a:prstClr val="black"/>
                </a:solidFill>
              </a:rPr>
              <a:t>API that specifies host–device interaction will always begin with </a:t>
            </a:r>
            <a:r>
              <a:rPr lang="en-US" sz="2800" dirty="0" err="1">
                <a:solidFill>
                  <a:prstClr val="black"/>
                </a:solidFill>
              </a:rPr>
              <a:t>clEnqueue</a:t>
            </a:r>
            <a:r>
              <a:rPr lang="en-US" sz="2800" dirty="0">
                <a:solidFill>
                  <a:prstClr val="black"/>
                </a:solidFill>
              </a:rPr>
              <a:t> and require a command queue as a parameter.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err="1" smtClean="0">
                <a:solidFill>
                  <a:prstClr val="black"/>
                </a:solidFill>
              </a:rPr>
              <a:t>clEnqueueReadBuffer</a:t>
            </a:r>
            <a:r>
              <a:rPr lang="en-US" sz="2800" dirty="0">
                <a:solidFill>
                  <a:prstClr val="black"/>
                </a:solidFill>
              </a:rPr>
              <a:t>() command requests that the device send data to the </a:t>
            </a:r>
            <a:r>
              <a:rPr lang="en-US" sz="2800" dirty="0" smtClean="0">
                <a:solidFill>
                  <a:prstClr val="black"/>
                </a:solidFill>
              </a:rPr>
              <a:t>host.  </a:t>
            </a:r>
          </a:p>
          <a:p>
            <a:r>
              <a:rPr lang="en-US" sz="2800" dirty="0" err="1"/>
              <a:t>cl_int</a:t>
            </a:r>
            <a:r>
              <a:rPr lang="en-US" sz="2800" dirty="0"/>
              <a:t>  </a:t>
            </a:r>
            <a:endParaRPr lang="en-US" sz="2800" dirty="0" smtClean="0"/>
          </a:p>
          <a:p>
            <a:r>
              <a:rPr lang="en-US" sz="2800" dirty="0" err="1" smtClean="0"/>
              <a:t>clEnqueueReadBuffer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</a:p>
          <a:p>
            <a:r>
              <a:rPr lang="en-US" sz="2800" b="1" dirty="0" err="1"/>
              <a:t>cl_command_queue</a:t>
            </a:r>
            <a:r>
              <a:rPr lang="en-US" sz="2800" b="1" dirty="0"/>
              <a:t> </a:t>
            </a:r>
            <a:r>
              <a:rPr lang="en-US" sz="2800" b="1" dirty="0" err="1"/>
              <a:t>command_queue</a:t>
            </a:r>
            <a:r>
              <a:rPr lang="en-US" sz="2800" dirty="0"/>
              <a:t>,</a:t>
            </a:r>
          </a:p>
          <a:p>
            <a:r>
              <a:rPr lang="en-US" sz="2800" b="1" dirty="0" err="1"/>
              <a:t>cl_mem</a:t>
            </a:r>
            <a:r>
              <a:rPr lang="en-US" sz="2800" b="1" dirty="0"/>
              <a:t> buffer</a:t>
            </a:r>
            <a:r>
              <a:rPr lang="en-US" sz="2800" dirty="0"/>
              <a:t>,</a:t>
            </a:r>
          </a:p>
          <a:p>
            <a:r>
              <a:rPr lang="en-US" sz="2800" b="1" dirty="0" err="1"/>
              <a:t>cl_bool</a:t>
            </a:r>
            <a:r>
              <a:rPr lang="en-US" sz="2800" b="1" dirty="0"/>
              <a:t> </a:t>
            </a:r>
            <a:r>
              <a:rPr lang="en-US" sz="2800" b="1" dirty="0" err="1"/>
              <a:t>blocking_write</a:t>
            </a:r>
            <a:r>
              <a:rPr lang="en-US" sz="2800" dirty="0"/>
              <a:t>,</a:t>
            </a:r>
          </a:p>
          <a:p>
            <a:r>
              <a:rPr lang="en-US" sz="2800" b="1" dirty="0" err="1"/>
              <a:t>size_t</a:t>
            </a:r>
            <a:r>
              <a:rPr lang="en-US" sz="2800" b="1" dirty="0"/>
              <a:t> offset,</a:t>
            </a:r>
          </a:p>
          <a:p>
            <a:r>
              <a:rPr lang="en-US" sz="2800" b="1" dirty="0" err="1"/>
              <a:t>size_t</a:t>
            </a:r>
            <a:r>
              <a:rPr lang="en-US" sz="2800" b="1" dirty="0"/>
              <a:t> </a:t>
            </a:r>
            <a:r>
              <a:rPr lang="en-US" sz="2800" b="1" dirty="0" err="1"/>
              <a:t>cb</a:t>
            </a:r>
            <a:r>
              <a:rPr lang="en-US" sz="2800" b="1" dirty="0"/>
              <a:t>,</a:t>
            </a:r>
          </a:p>
          <a:p>
            <a:r>
              <a:rPr lang="en-US" sz="2800" b="1" dirty="0" err="1"/>
              <a:t>const</a:t>
            </a:r>
            <a:r>
              <a:rPr lang="en-US" sz="2800" b="1" dirty="0"/>
              <a:t> void *</a:t>
            </a:r>
            <a:r>
              <a:rPr lang="en-US" sz="2800" b="1" dirty="0" err="1"/>
              <a:t>ptr</a:t>
            </a:r>
            <a:r>
              <a:rPr lang="en-US" sz="2800" b="1" dirty="0"/>
              <a:t>, </a:t>
            </a:r>
          </a:p>
          <a:p>
            <a:r>
              <a:rPr lang="en-US" sz="2800" dirty="0" err="1"/>
              <a:t>cl_uint</a:t>
            </a:r>
            <a:r>
              <a:rPr lang="en-US" sz="2800" dirty="0"/>
              <a:t> </a:t>
            </a:r>
            <a:r>
              <a:rPr lang="en-US" sz="2800" dirty="0" err="1"/>
              <a:t>num_events_in_wait_list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cl_event</a:t>
            </a:r>
            <a:r>
              <a:rPr lang="en-US" sz="2800" dirty="0"/>
              <a:t> *</a:t>
            </a:r>
            <a:r>
              <a:rPr lang="en-US" sz="2800" dirty="0" err="1"/>
              <a:t>event_wait_list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cl_event</a:t>
            </a:r>
            <a:r>
              <a:rPr lang="en-US" sz="2800" dirty="0"/>
              <a:t> *event)</a:t>
            </a:r>
          </a:p>
          <a:p>
            <a:pPr lvl="0" algn="just"/>
            <a:endParaRPr lang="en-US" sz="2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 1</a:t>
            </a:r>
            <a:br>
              <a:rPr lang="en-US" dirty="0" smtClean="0"/>
            </a:br>
            <a:r>
              <a:rPr lang="en-US" dirty="0" smtClean="0"/>
              <a:t>Introduction </a:t>
            </a:r>
            <a:r>
              <a:rPr lang="en-US" dirty="0"/>
              <a:t>to Parallel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52" y="0"/>
            <a:ext cx="90891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err="1" smtClean="0">
                <a:solidFill>
                  <a:prstClr val="black"/>
                </a:solidFill>
              </a:rPr>
              <a:t>clEnqueueNDRangeKernel</a:t>
            </a:r>
            <a:r>
              <a:rPr lang="en-US" sz="2800" dirty="0">
                <a:solidFill>
                  <a:prstClr val="black"/>
                </a:solidFill>
              </a:rPr>
              <a:t>() requests that a kernel is executed on the device. </a:t>
            </a:r>
          </a:p>
          <a:p>
            <a:r>
              <a:rPr lang="en-US" sz="2800" dirty="0" err="1"/>
              <a:t>cl_int</a:t>
            </a:r>
            <a:r>
              <a:rPr lang="en-US" sz="2800" dirty="0"/>
              <a:t>    </a:t>
            </a:r>
            <a:endParaRPr lang="en-US" sz="2800" dirty="0" smtClean="0"/>
          </a:p>
          <a:p>
            <a:r>
              <a:rPr lang="en-US" sz="2800" dirty="0" err="1" smtClean="0"/>
              <a:t>clEnqueueNDRangeKernel</a:t>
            </a:r>
            <a:r>
              <a:rPr lang="en-US" sz="2800" dirty="0"/>
              <a:t>(</a:t>
            </a:r>
          </a:p>
          <a:p>
            <a:r>
              <a:rPr lang="en-US" sz="2800" b="1" dirty="0" err="1"/>
              <a:t>cl_command_queue</a:t>
            </a:r>
            <a:r>
              <a:rPr lang="en-US" sz="2800" b="1" dirty="0"/>
              <a:t> </a:t>
            </a:r>
            <a:r>
              <a:rPr lang="en-US" sz="2800" b="1" dirty="0" err="1"/>
              <a:t>command_queue</a:t>
            </a:r>
            <a:r>
              <a:rPr lang="en-US" sz="2800" b="1" dirty="0"/>
              <a:t>,</a:t>
            </a:r>
          </a:p>
          <a:p>
            <a:r>
              <a:rPr lang="en-US" sz="2800" b="1" dirty="0" err="1"/>
              <a:t>cl_kernel</a:t>
            </a:r>
            <a:r>
              <a:rPr lang="en-US" sz="2800" b="1" dirty="0"/>
              <a:t> kernel,</a:t>
            </a:r>
          </a:p>
          <a:p>
            <a:r>
              <a:rPr lang="en-US" sz="2800" b="1" dirty="0" err="1"/>
              <a:t>cl_uint</a:t>
            </a:r>
            <a:r>
              <a:rPr lang="en-US" sz="2800" b="1" dirty="0"/>
              <a:t> </a:t>
            </a:r>
            <a:r>
              <a:rPr lang="en-US" sz="2800" b="1" dirty="0" err="1"/>
              <a:t>work_dim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size_t</a:t>
            </a:r>
            <a:r>
              <a:rPr lang="en-US" sz="2800" dirty="0"/>
              <a:t> *</a:t>
            </a:r>
            <a:r>
              <a:rPr lang="en-US" sz="2800" dirty="0" err="1"/>
              <a:t>global_work_offset</a:t>
            </a:r>
            <a:r>
              <a:rPr lang="en-US" sz="2800" dirty="0"/>
              <a:t>,</a:t>
            </a:r>
          </a:p>
          <a:p>
            <a:r>
              <a:rPr lang="en-US" sz="2800" b="1" dirty="0" err="1"/>
              <a:t>const</a:t>
            </a:r>
            <a:r>
              <a:rPr lang="en-US" sz="2800" b="1" dirty="0"/>
              <a:t> </a:t>
            </a:r>
            <a:r>
              <a:rPr lang="en-US" sz="2800" b="1" dirty="0" err="1"/>
              <a:t>size_t</a:t>
            </a:r>
            <a:r>
              <a:rPr lang="en-US" sz="2800" b="1" dirty="0"/>
              <a:t> *</a:t>
            </a:r>
            <a:r>
              <a:rPr lang="en-US" sz="2800" b="1" dirty="0" err="1"/>
              <a:t>global_work_size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size_t</a:t>
            </a:r>
            <a:r>
              <a:rPr lang="en-US" sz="2800" dirty="0"/>
              <a:t> *</a:t>
            </a:r>
            <a:r>
              <a:rPr lang="en-US" sz="2800" dirty="0" err="1"/>
              <a:t>local_work_size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cl_uint</a:t>
            </a:r>
            <a:r>
              <a:rPr lang="en-US" sz="2800" dirty="0"/>
              <a:t> </a:t>
            </a:r>
            <a:r>
              <a:rPr lang="en-US" sz="2800" dirty="0" err="1"/>
              <a:t>num_events_in_wait_list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cl_event</a:t>
            </a:r>
            <a:r>
              <a:rPr lang="en-US" sz="2800" dirty="0"/>
              <a:t> *</a:t>
            </a:r>
            <a:r>
              <a:rPr lang="en-US" sz="2800" dirty="0" err="1"/>
              <a:t>event_wait_list</a:t>
            </a:r>
            <a:r>
              <a:rPr lang="en-US" sz="2800" dirty="0"/>
              <a:t>,</a:t>
            </a:r>
          </a:p>
          <a:p>
            <a:r>
              <a:rPr lang="en-US" sz="2800" dirty="0" err="1"/>
              <a:t>cl_event</a:t>
            </a:r>
            <a:r>
              <a:rPr lang="en-US" sz="2800" dirty="0"/>
              <a:t> *event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3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b="1" dirty="0">
                <a:solidFill>
                  <a:prstClr val="black"/>
                </a:solidFill>
              </a:rPr>
              <a:t>Creating an </a:t>
            </a:r>
            <a:r>
              <a:rPr lang="en-US" sz="2800" b="1" dirty="0" err="1">
                <a:solidFill>
                  <a:prstClr val="black"/>
                </a:solidFill>
              </a:rPr>
              <a:t>OpenCL</a:t>
            </a:r>
            <a:r>
              <a:rPr lang="en-US" sz="2800" b="1" dirty="0">
                <a:solidFill>
                  <a:prstClr val="black"/>
                </a:solidFill>
              </a:rPr>
              <a:t> Program Object</a:t>
            </a:r>
          </a:p>
          <a:p>
            <a:pPr lvl="0" algn="just"/>
            <a:r>
              <a:rPr lang="en-US" sz="2800" dirty="0" err="1">
                <a:solidFill>
                  <a:prstClr val="black"/>
                </a:solidFill>
              </a:rPr>
              <a:t>OpenCL</a:t>
            </a:r>
            <a:r>
              <a:rPr lang="en-US" sz="2800" dirty="0">
                <a:solidFill>
                  <a:prstClr val="black"/>
                </a:solidFill>
              </a:rPr>
              <a:t> C code (written to run on an </a:t>
            </a:r>
            <a:r>
              <a:rPr lang="en-US" sz="2800" dirty="0" err="1">
                <a:solidFill>
                  <a:prstClr val="black"/>
                </a:solidFill>
              </a:rPr>
              <a:t>OpenCL</a:t>
            </a:r>
            <a:r>
              <a:rPr lang="en-US" sz="2800" dirty="0">
                <a:solidFill>
                  <a:prstClr val="black"/>
                </a:solidFill>
              </a:rPr>
              <a:t> device) is called a program. A program is a collection of functions called kernels, where kernels are units of execution that can be scheduled to run on a device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OpenCL</a:t>
            </a:r>
            <a:r>
              <a:rPr lang="en-US" sz="2800" dirty="0" smtClean="0"/>
              <a:t> </a:t>
            </a:r>
            <a:r>
              <a:rPr lang="en-US" sz="2800" dirty="0"/>
              <a:t>programs are compiled at runtime through a series of API calls.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runtime compilation gives the system an opportunity to optimize for a specific device. </a:t>
            </a:r>
            <a:endParaRPr lang="en-US" sz="2800" dirty="0" smtClean="0"/>
          </a:p>
          <a:p>
            <a:pPr algn="just"/>
            <a:r>
              <a:rPr lang="en-US" sz="2800" dirty="0" smtClean="0"/>
              <a:t>There </a:t>
            </a:r>
            <a:r>
              <a:rPr lang="en-US" sz="2800" dirty="0"/>
              <a:t>is no need for an </a:t>
            </a:r>
            <a:r>
              <a:rPr lang="en-US" sz="2800" dirty="0" err="1"/>
              <a:t>OpenCL</a:t>
            </a:r>
            <a:r>
              <a:rPr lang="en-US" sz="2800" dirty="0"/>
              <a:t> application to have been prebuilt against the AMD, NVIDIA, or Intel runtimes, for example, if it is to run on devices produced </a:t>
            </a:r>
            <a:r>
              <a:rPr lang="en-US" sz="2800" dirty="0" smtClean="0"/>
              <a:t>by all of these vendors. </a:t>
            </a:r>
          </a:p>
          <a:p>
            <a:pPr algn="just"/>
            <a:r>
              <a:rPr lang="en-US" sz="2800" dirty="0" err="1" smtClean="0"/>
              <a:t>OpenCL</a:t>
            </a:r>
            <a:r>
              <a:rPr lang="en-US" sz="2800" dirty="0" smtClean="0"/>
              <a:t> software links only to a common runtime layer (called the </a:t>
            </a:r>
            <a:r>
              <a:rPr lang="en-US" sz="2800" dirty="0"/>
              <a:t>ICD); all platform-specific SDK activity is delegated to a vendor runtime </a:t>
            </a:r>
            <a:r>
              <a:rPr lang="en-US" sz="2800" dirty="0" smtClean="0"/>
              <a:t>through a </a:t>
            </a:r>
            <a:r>
              <a:rPr lang="en-US" sz="2800" dirty="0"/>
              <a:t>dynamic library interface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process of creating a kernel is as follows: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1. The </a:t>
            </a:r>
            <a:r>
              <a:rPr lang="en-US" sz="2800" dirty="0" err="1">
                <a:solidFill>
                  <a:prstClr val="black"/>
                </a:solidFill>
              </a:rPr>
              <a:t>OpenCL</a:t>
            </a:r>
            <a:r>
              <a:rPr lang="en-US" sz="2800" dirty="0">
                <a:solidFill>
                  <a:prstClr val="black"/>
                </a:solidFill>
              </a:rPr>
              <a:t> C source code is stored in a character string. If the source code is stored in a file on a disk, it must be read into memory and stored as a character array.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2. The source code is turned into a program object, </a:t>
            </a:r>
            <a:r>
              <a:rPr lang="en-US" sz="2800" dirty="0" err="1">
                <a:solidFill>
                  <a:prstClr val="black"/>
                </a:solidFill>
              </a:rPr>
              <a:t>cl_program</a:t>
            </a:r>
            <a:r>
              <a:rPr lang="en-US" sz="2800" dirty="0">
                <a:solidFill>
                  <a:prstClr val="black"/>
                </a:solidFill>
              </a:rPr>
              <a:t>, by calling </a:t>
            </a:r>
            <a:r>
              <a:rPr lang="en-US" sz="2800" dirty="0" err="1">
                <a:solidFill>
                  <a:prstClr val="black"/>
                </a:solidFill>
              </a:rPr>
              <a:t>clCreateProgramWithSource</a:t>
            </a:r>
            <a:r>
              <a:rPr lang="en-US" sz="2800" dirty="0" smtClean="0">
                <a:solidFill>
                  <a:prstClr val="black"/>
                </a:solidFill>
              </a:rPr>
              <a:t>().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cl_program</a:t>
            </a:r>
            <a:r>
              <a:rPr lang="en-US" sz="2800" dirty="0" smtClean="0"/>
              <a:t>  </a:t>
            </a:r>
          </a:p>
          <a:p>
            <a:r>
              <a:rPr lang="en-US" sz="2800" dirty="0" err="1" smtClean="0"/>
              <a:t>clCreateProgramWithSource</a:t>
            </a:r>
            <a:r>
              <a:rPr lang="en-US" sz="2800" dirty="0"/>
              <a:t>(</a:t>
            </a:r>
          </a:p>
          <a:p>
            <a:r>
              <a:rPr lang="en-US" sz="2800" b="1" dirty="0" err="1"/>
              <a:t>cl_context</a:t>
            </a:r>
            <a:r>
              <a:rPr lang="en-US" sz="2800" b="1" dirty="0"/>
              <a:t>  context</a:t>
            </a:r>
            <a:r>
              <a:rPr lang="en-US" sz="2800" dirty="0"/>
              <a:t>,</a:t>
            </a:r>
          </a:p>
          <a:p>
            <a:r>
              <a:rPr lang="en-US" sz="2800" b="1" dirty="0" err="1"/>
              <a:t>cl_uint</a:t>
            </a:r>
            <a:r>
              <a:rPr lang="en-US" sz="2800" b="1" dirty="0"/>
              <a:t> count</a:t>
            </a:r>
            <a:r>
              <a:rPr lang="en-US" sz="2800" dirty="0"/>
              <a:t>,</a:t>
            </a:r>
          </a:p>
          <a:p>
            <a:r>
              <a:rPr lang="en-US" sz="2800" b="1" dirty="0" err="1"/>
              <a:t>const</a:t>
            </a:r>
            <a:r>
              <a:rPr lang="en-US" sz="2800" b="1" dirty="0"/>
              <a:t> char** strings</a:t>
            </a:r>
            <a:r>
              <a:rPr lang="en-US" sz="2800" dirty="0"/>
              <a:t>,</a:t>
            </a:r>
          </a:p>
          <a:p>
            <a:r>
              <a:rPr lang="en-US" sz="2800" b="1" dirty="0" err="1"/>
              <a:t>const</a:t>
            </a:r>
            <a:r>
              <a:rPr lang="en-US" sz="2800" b="1" dirty="0"/>
              <a:t> </a:t>
            </a:r>
            <a:r>
              <a:rPr lang="en-US" sz="2800" b="1" dirty="0" err="1"/>
              <a:t>size_t</a:t>
            </a:r>
            <a:r>
              <a:rPr lang="en-US" sz="2800" b="1" dirty="0"/>
              <a:t> *lengths</a:t>
            </a:r>
            <a:r>
              <a:rPr lang="en-US" sz="2800" dirty="0"/>
              <a:t>,</a:t>
            </a:r>
          </a:p>
          <a:p>
            <a:r>
              <a:rPr lang="en-US" sz="2800" b="1" dirty="0" err="1"/>
              <a:t>cl_int</a:t>
            </a:r>
            <a:r>
              <a:rPr lang="en-US" sz="2800" b="1" dirty="0"/>
              <a:t> *</a:t>
            </a:r>
            <a:r>
              <a:rPr lang="en-US" sz="2800" b="1" dirty="0" err="1"/>
              <a:t>errcode_ret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3</a:t>
            </a:r>
            <a:r>
              <a:rPr lang="en-US" sz="2800" dirty="0">
                <a:solidFill>
                  <a:prstClr val="black"/>
                </a:solidFill>
              </a:rPr>
              <a:t>. The program object is then compiled, for one or more </a:t>
            </a:r>
            <a:r>
              <a:rPr lang="en-US" sz="2800" dirty="0" err="1">
                <a:solidFill>
                  <a:prstClr val="black"/>
                </a:solidFill>
              </a:rPr>
              <a:t>OpenCL</a:t>
            </a:r>
            <a:r>
              <a:rPr lang="en-US" sz="2800" dirty="0">
                <a:solidFill>
                  <a:prstClr val="black"/>
                </a:solidFill>
              </a:rPr>
              <a:t> devices, with </a:t>
            </a:r>
            <a:r>
              <a:rPr lang="en-US" sz="2800" dirty="0" err="1">
                <a:solidFill>
                  <a:prstClr val="black"/>
                </a:solidFill>
              </a:rPr>
              <a:t>clBuildProgram</a:t>
            </a:r>
            <a:r>
              <a:rPr lang="en-US" sz="2800" dirty="0">
                <a:solidFill>
                  <a:prstClr val="black"/>
                </a:solidFill>
              </a:rPr>
              <a:t>(). If there are compile errors, they will be reported here.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precise binary representation used is very vendor specific. In the AMD runtime, there are two main classes of devices: x86 CPUs and GPUs. For x86 CPUs, </a:t>
            </a:r>
            <a:r>
              <a:rPr lang="en-US" sz="2800" dirty="0" err="1">
                <a:solidFill>
                  <a:prstClr val="black"/>
                </a:solidFill>
              </a:rPr>
              <a:t>clBuildProgram</a:t>
            </a:r>
            <a:r>
              <a:rPr lang="en-US" sz="2800" dirty="0">
                <a:solidFill>
                  <a:prstClr val="black"/>
                </a:solidFill>
              </a:rPr>
              <a:t>() generates x86 instructions that can be directly executed on the device. 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83776" y="3548396"/>
            <a:ext cx="8655424" cy="315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/>
              <a:t>cl_int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 err="1" smtClean="0"/>
              <a:t>clBuildprogram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b="1" dirty="0" err="1"/>
              <a:t>c</a:t>
            </a:r>
            <a:r>
              <a:rPr lang="en-US" sz="2400" b="1" dirty="0" err="1" smtClean="0"/>
              <a:t>l_program</a:t>
            </a:r>
            <a:r>
              <a:rPr lang="en-US" sz="2400" b="1" dirty="0" smtClean="0"/>
              <a:t> program, </a:t>
            </a:r>
          </a:p>
          <a:p>
            <a:pPr marL="0" indent="0">
              <a:buNone/>
            </a:pPr>
            <a:r>
              <a:rPr lang="en-US" sz="2400" b="1" dirty="0" err="1" smtClean="0"/>
              <a:t>cl_uint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num_devices</a:t>
            </a:r>
            <a:r>
              <a:rPr lang="en-US" sz="2400" b="1" dirty="0" smtClean="0"/>
              <a:t>, </a:t>
            </a:r>
          </a:p>
          <a:p>
            <a:pPr marL="0" indent="0">
              <a:buNone/>
            </a:pPr>
            <a:r>
              <a:rPr lang="en-US" sz="2400" b="1" dirty="0" err="1"/>
              <a:t>c</a:t>
            </a:r>
            <a:r>
              <a:rPr lang="en-US" sz="2400" b="1" dirty="0" err="1" smtClean="0"/>
              <a:t>l_device_id</a:t>
            </a:r>
            <a:r>
              <a:rPr lang="en-US" sz="2400" b="1" dirty="0" smtClean="0"/>
              <a:t> * </a:t>
            </a:r>
            <a:r>
              <a:rPr lang="en-US" sz="2400" b="1" dirty="0" err="1" smtClean="0"/>
              <a:t>device_list</a:t>
            </a:r>
            <a:r>
              <a:rPr lang="en-US" sz="2400" dirty="0" smtClean="0"/>
              <a:t>, </a:t>
            </a:r>
          </a:p>
          <a:p>
            <a:pPr marL="0" indent="0">
              <a:buNone/>
            </a:pPr>
            <a:r>
              <a:rPr lang="en-US" sz="2400" dirty="0" err="1" smtClean="0"/>
              <a:t>const</a:t>
            </a:r>
            <a:r>
              <a:rPr lang="en-US" sz="2400" dirty="0" smtClean="0"/>
              <a:t> char *options, void (</a:t>
            </a:r>
            <a:r>
              <a:rPr lang="en-US" sz="2400" dirty="0" err="1" smtClean="0"/>
              <a:t>ptr_notify</a:t>
            </a:r>
            <a:r>
              <a:rPr lang="en-US" sz="2400" dirty="0" smtClean="0"/>
              <a:t> *)                               (</a:t>
            </a:r>
            <a:r>
              <a:rPr lang="en-US" sz="2400" dirty="0" err="1" smtClean="0"/>
              <a:t>cl_program</a:t>
            </a:r>
            <a:r>
              <a:rPr lang="en-US" sz="2400" dirty="0" smtClean="0"/>
              <a:t>, void *</a:t>
            </a:r>
            <a:r>
              <a:rPr lang="en-US" sz="2400" dirty="0" err="1" smtClean="0"/>
              <a:t>user_data</a:t>
            </a:r>
            <a:r>
              <a:rPr lang="en-US" sz="2400" dirty="0" smtClean="0"/>
              <a:t>), void *</a:t>
            </a:r>
            <a:r>
              <a:rPr lang="en-US" sz="2400" dirty="0" err="1" smtClean="0"/>
              <a:t>user_data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53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5662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>
                <a:solidFill>
                  <a:prstClr val="black"/>
                </a:solidFill>
              </a:rPr>
              <a:t>As with most objects, </a:t>
            </a:r>
            <a:r>
              <a:rPr lang="en-US" sz="2800" dirty="0" err="1">
                <a:solidFill>
                  <a:prstClr val="black"/>
                </a:solidFill>
              </a:rPr>
              <a:t>OpenCL</a:t>
            </a:r>
            <a:r>
              <a:rPr lang="en-US" sz="2800" dirty="0">
                <a:solidFill>
                  <a:prstClr val="black"/>
                </a:solidFill>
              </a:rPr>
              <a:t> provides a function to return information about program objects, </a:t>
            </a:r>
            <a:r>
              <a:rPr lang="en-US" sz="2800" dirty="0" err="1">
                <a:solidFill>
                  <a:prstClr val="black"/>
                </a:solidFill>
              </a:rPr>
              <a:t>clGetProgramInfo</a:t>
            </a:r>
            <a:r>
              <a:rPr lang="en-US" sz="2800" dirty="0">
                <a:solidFill>
                  <a:prstClr val="black"/>
                </a:solidFill>
              </a:rPr>
              <a:t>(). One of the flags to this function is CL_PROGRAM_BINARIES, which returns a vendor-specific set of binary objects generated by </a:t>
            </a:r>
            <a:r>
              <a:rPr lang="en-US" sz="2800" dirty="0" err="1">
                <a:solidFill>
                  <a:prstClr val="black"/>
                </a:solidFill>
              </a:rPr>
              <a:t>clBuildProgram</a:t>
            </a:r>
            <a:r>
              <a:rPr lang="en-US" sz="2800" dirty="0">
                <a:solidFill>
                  <a:prstClr val="black"/>
                </a:solidFill>
              </a:rPr>
              <a:t>().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In addition to </a:t>
            </a:r>
            <a:r>
              <a:rPr lang="en-US" sz="2800" dirty="0" err="1">
                <a:solidFill>
                  <a:prstClr val="black"/>
                </a:solidFill>
              </a:rPr>
              <a:t>clCreateProgramWithSource</a:t>
            </a:r>
            <a:r>
              <a:rPr lang="en-US" sz="2800" dirty="0">
                <a:solidFill>
                  <a:prstClr val="black"/>
                </a:solidFill>
              </a:rPr>
              <a:t>(), </a:t>
            </a:r>
            <a:r>
              <a:rPr lang="en-US" sz="2800" dirty="0" err="1">
                <a:solidFill>
                  <a:prstClr val="black"/>
                </a:solidFill>
              </a:rPr>
              <a:t>OpenCL</a:t>
            </a:r>
            <a:r>
              <a:rPr lang="en-US" sz="2800" dirty="0">
                <a:solidFill>
                  <a:prstClr val="black"/>
                </a:solidFill>
              </a:rPr>
              <a:t> provides </a:t>
            </a:r>
            <a:r>
              <a:rPr lang="en-US" sz="2800" dirty="0" err="1">
                <a:solidFill>
                  <a:prstClr val="black"/>
                </a:solidFill>
              </a:rPr>
              <a:t>clCreateProgramWithBinary</a:t>
            </a:r>
            <a:r>
              <a:rPr lang="en-US" sz="2800" dirty="0">
                <a:solidFill>
                  <a:prstClr val="black"/>
                </a:solidFill>
              </a:rPr>
              <a:t>(), which takes a list of binaries that matches its device list. The binaries are previously created using </a:t>
            </a:r>
            <a:r>
              <a:rPr lang="en-US" sz="2800" dirty="0" err="1">
                <a:solidFill>
                  <a:prstClr val="black"/>
                </a:solidFill>
              </a:rPr>
              <a:t>clGetProgramInfo</a:t>
            </a:r>
            <a:r>
              <a:rPr lang="en-US" sz="2800" dirty="0" smtClean="0">
                <a:solidFill>
                  <a:prstClr val="black"/>
                </a:solidFill>
              </a:rPr>
              <a:t>().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b="1" dirty="0" smtClean="0">
                <a:solidFill>
                  <a:prstClr val="black"/>
                </a:solidFill>
              </a:rPr>
              <a:t>The </a:t>
            </a:r>
            <a:r>
              <a:rPr lang="en-US" sz="2800" b="1" dirty="0" err="1">
                <a:solidFill>
                  <a:prstClr val="black"/>
                </a:solidFill>
              </a:rPr>
              <a:t>OpenCL</a:t>
            </a:r>
            <a:r>
              <a:rPr lang="en-US" sz="2800" b="1" dirty="0">
                <a:solidFill>
                  <a:prstClr val="black"/>
                </a:solidFill>
              </a:rPr>
              <a:t> Kernel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final stage to obtain a </a:t>
            </a:r>
            <a:r>
              <a:rPr lang="en-US" sz="2800" dirty="0" err="1">
                <a:solidFill>
                  <a:prstClr val="black"/>
                </a:solidFill>
              </a:rPr>
              <a:t>cl_kernel</a:t>
            </a:r>
            <a:r>
              <a:rPr lang="en-US" sz="2800" dirty="0">
                <a:solidFill>
                  <a:prstClr val="black"/>
                </a:solidFill>
              </a:rPr>
              <a:t> object that can be used to execute kernels on a device is to extract the kernel from the </a:t>
            </a:r>
            <a:r>
              <a:rPr lang="en-US" sz="2800" dirty="0" err="1">
                <a:solidFill>
                  <a:prstClr val="black"/>
                </a:solidFill>
              </a:rPr>
              <a:t>cl_program</a:t>
            </a:r>
            <a:r>
              <a:rPr lang="en-US" sz="2800" dirty="0">
                <a:solidFill>
                  <a:prstClr val="black"/>
                </a:solidFill>
              </a:rPr>
              <a:t>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Extracting </a:t>
            </a:r>
            <a:r>
              <a:rPr lang="en-US" sz="2800" dirty="0">
                <a:solidFill>
                  <a:prstClr val="black"/>
                </a:solidFill>
              </a:rPr>
              <a:t>a kernel from a program is similar to obtaining an exported function from a dynamic library.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name of the kernel that the program exports is used to request it from the compiled program object. 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name of the kernel is passed to </a:t>
            </a:r>
            <a:r>
              <a:rPr lang="en-US" sz="2800" dirty="0" err="1">
                <a:solidFill>
                  <a:prstClr val="black"/>
                </a:solidFill>
              </a:rPr>
              <a:t>clCreateKernel</a:t>
            </a:r>
            <a:r>
              <a:rPr lang="en-US" sz="2800" dirty="0">
                <a:solidFill>
                  <a:prstClr val="black"/>
                </a:solidFill>
              </a:rPr>
              <a:t>(), along with the program object, and the kernel object will be returned if the program object was valid and the particular kernel is found.</a:t>
            </a:r>
          </a:p>
          <a:p>
            <a:r>
              <a:rPr lang="en-US" sz="2800" dirty="0" err="1"/>
              <a:t>cl_kernel</a:t>
            </a:r>
            <a:r>
              <a:rPr lang="en-US" sz="2800" dirty="0"/>
              <a:t>  </a:t>
            </a:r>
            <a:r>
              <a:rPr lang="en-US" sz="2800" dirty="0" err="1"/>
              <a:t>clCreateKernel</a:t>
            </a:r>
            <a:r>
              <a:rPr lang="en-US" sz="2800" dirty="0"/>
              <a:t>(</a:t>
            </a:r>
          </a:p>
          <a:p>
            <a:r>
              <a:rPr lang="en-US" sz="2800" b="1" dirty="0" err="1"/>
              <a:t>cl_program</a:t>
            </a:r>
            <a:r>
              <a:rPr lang="en-US" sz="2800" b="1" dirty="0"/>
              <a:t> program,</a:t>
            </a:r>
          </a:p>
          <a:p>
            <a:r>
              <a:rPr lang="en-US" sz="2800" b="1" dirty="0"/>
              <a:t> </a:t>
            </a:r>
            <a:r>
              <a:rPr lang="en-US" sz="2800" b="1" dirty="0" err="1"/>
              <a:t>const</a:t>
            </a:r>
            <a:r>
              <a:rPr lang="en-US" sz="2800" b="1" dirty="0"/>
              <a:t> char* </a:t>
            </a:r>
            <a:r>
              <a:rPr lang="en-US" sz="2800" b="1" dirty="0" err="1"/>
              <a:t>kernel_name</a:t>
            </a:r>
            <a:r>
              <a:rPr lang="en-US" sz="2800" b="1" dirty="0"/>
              <a:t> , </a:t>
            </a:r>
          </a:p>
          <a:p>
            <a:r>
              <a:rPr lang="en-US" sz="2800" b="1" dirty="0" err="1"/>
              <a:t>cl_int</a:t>
            </a:r>
            <a:r>
              <a:rPr lang="en-US" sz="2800" b="1" dirty="0"/>
              <a:t> * </a:t>
            </a:r>
            <a:r>
              <a:rPr lang="en-US" sz="2800" b="1" dirty="0" err="1"/>
              <a:t>errcode_ret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98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04879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Some more </a:t>
            </a:r>
            <a:r>
              <a:rPr lang="en-US" sz="2800" dirty="0">
                <a:solidFill>
                  <a:prstClr val="black"/>
                </a:solidFill>
              </a:rPr>
              <a:t>steps </a:t>
            </a:r>
            <a:r>
              <a:rPr lang="en-US" sz="2800" dirty="0" smtClean="0">
                <a:solidFill>
                  <a:prstClr val="black"/>
                </a:solidFill>
              </a:rPr>
              <a:t>needed before kernel is executed</a:t>
            </a:r>
            <a:r>
              <a:rPr lang="en-US" sz="2800" dirty="0">
                <a:solidFill>
                  <a:prstClr val="black"/>
                </a:solidFill>
              </a:rPr>
              <a:t>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Unlike </a:t>
            </a:r>
            <a:r>
              <a:rPr lang="en-US" sz="2800" dirty="0">
                <a:solidFill>
                  <a:prstClr val="black"/>
                </a:solidFill>
              </a:rPr>
              <a:t>calling functions in regular C programs, we cannot simply call a kernel by providing a list of arguments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  <a:p>
            <a:pPr algn="just"/>
            <a:r>
              <a:rPr lang="en-US" sz="2800" dirty="0"/>
              <a:t>Executing a kernel requires dispatching it through an </a:t>
            </a:r>
            <a:r>
              <a:rPr lang="en-US" sz="2800" dirty="0" err="1" smtClean="0"/>
              <a:t>enqueue</a:t>
            </a:r>
            <a:r>
              <a:rPr lang="en-US" sz="2800" dirty="0" smtClean="0"/>
              <a:t> </a:t>
            </a:r>
            <a:r>
              <a:rPr lang="en-US" sz="2800" dirty="0"/>
              <a:t>function. </a:t>
            </a:r>
            <a:endParaRPr lang="en-US" sz="2800" dirty="0" smtClean="0"/>
          </a:p>
          <a:p>
            <a:pPr algn="just"/>
            <a:r>
              <a:rPr lang="en-US" sz="2800" dirty="0" smtClean="0"/>
              <a:t>Due both to </a:t>
            </a:r>
            <a:r>
              <a:rPr lang="en-US" sz="2800" dirty="0"/>
              <a:t>the syntax of the C language and to the fact that kernel arguments are </a:t>
            </a:r>
            <a:r>
              <a:rPr lang="en-US" sz="2800" dirty="0" smtClean="0"/>
              <a:t>persistent (</a:t>
            </a:r>
            <a:r>
              <a:rPr lang="en-US" sz="2800" dirty="0"/>
              <a:t>and hence we need not repeatedly set them to construct the argument list for such </a:t>
            </a:r>
            <a:r>
              <a:rPr lang="en-US" sz="2800" dirty="0" smtClean="0"/>
              <a:t>a dispatch</a:t>
            </a:r>
            <a:r>
              <a:rPr lang="en-US" sz="2800" dirty="0"/>
              <a:t>), we must specify each kernel argument individually using the </a:t>
            </a:r>
            <a:r>
              <a:rPr lang="en-US" sz="2800" dirty="0" smtClean="0"/>
              <a:t>function </a:t>
            </a:r>
            <a:r>
              <a:rPr lang="en-US" sz="2800" dirty="0" err="1" smtClean="0"/>
              <a:t>clSetKernelArg</a:t>
            </a:r>
            <a:r>
              <a:rPr lang="en-US" sz="2800" dirty="0"/>
              <a:t>(). </a:t>
            </a:r>
            <a:endParaRPr lang="en-US" sz="2800" dirty="0" smtClean="0"/>
          </a:p>
          <a:p>
            <a:r>
              <a:rPr lang="en-US" sz="2400" dirty="0" err="1"/>
              <a:t>cl_int</a:t>
            </a:r>
            <a:r>
              <a:rPr lang="en-US" sz="2400" dirty="0"/>
              <a:t>  </a:t>
            </a:r>
            <a:endParaRPr lang="en-US" sz="2400" dirty="0" smtClean="0"/>
          </a:p>
          <a:p>
            <a:r>
              <a:rPr lang="en-US" sz="2400" dirty="0" err="1" smtClean="0"/>
              <a:t>clSetKernelArg</a:t>
            </a:r>
            <a:r>
              <a:rPr lang="en-US" sz="2400" dirty="0"/>
              <a:t>(</a:t>
            </a:r>
          </a:p>
          <a:p>
            <a:r>
              <a:rPr lang="en-US" sz="2400" b="1" dirty="0" err="1"/>
              <a:t>cl_kernel</a:t>
            </a:r>
            <a:r>
              <a:rPr lang="en-US" sz="2400" b="1" dirty="0"/>
              <a:t> kernel,</a:t>
            </a:r>
          </a:p>
          <a:p>
            <a:r>
              <a:rPr lang="en-US" sz="2400" b="1" dirty="0" err="1"/>
              <a:t>cl_uint</a:t>
            </a:r>
            <a:r>
              <a:rPr lang="en-US" sz="2400" b="1" dirty="0"/>
              <a:t> </a:t>
            </a:r>
            <a:r>
              <a:rPr lang="en-US" sz="2400" b="1" dirty="0" err="1"/>
              <a:t>arg_index</a:t>
            </a:r>
            <a:r>
              <a:rPr lang="en-US" sz="2400" b="1" dirty="0"/>
              <a:t> , </a:t>
            </a:r>
          </a:p>
          <a:p>
            <a:r>
              <a:rPr lang="en-US" sz="2400" b="1" dirty="0" err="1"/>
              <a:t>size_t</a:t>
            </a:r>
            <a:r>
              <a:rPr lang="en-US" sz="2400" b="1" dirty="0"/>
              <a:t>  </a:t>
            </a:r>
            <a:r>
              <a:rPr lang="en-US" sz="2400" b="1" dirty="0" err="1"/>
              <a:t>arg_size</a:t>
            </a:r>
            <a:r>
              <a:rPr lang="en-US" sz="2400" b="1" dirty="0"/>
              <a:t>,</a:t>
            </a:r>
          </a:p>
          <a:p>
            <a:r>
              <a:rPr lang="en-US" sz="2400" b="1" dirty="0" err="1"/>
              <a:t>const</a:t>
            </a:r>
            <a:r>
              <a:rPr lang="en-US" sz="2400" b="1" dirty="0"/>
              <a:t> void * </a:t>
            </a:r>
            <a:r>
              <a:rPr lang="en-US" sz="2400" b="1" dirty="0" err="1"/>
              <a:t>arg_value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This function takes a kernel object, an index specifying the argument number, the size of the argument, and a pointer to the argument. When a kernel is executed, this information is used to transfer arguments to the device.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After </a:t>
            </a:r>
            <a:r>
              <a:rPr lang="en-US" sz="2800" dirty="0">
                <a:solidFill>
                  <a:prstClr val="black"/>
                </a:solidFill>
              </a:rPr>
              <a:t>any required memory objects are transferred to the device and the kernel arguments are set, the kernel is ready to be executed. Requesting that a device begin executing a kernel is done with a call to </a:t>
            </a:r>
            <a:r>
              <a:rPr lang="en-US" sz="2800" dirty="0" err="1">
                <a:solidFill>
                  <a:prstClr val="black"/>
                </a:solidFill>
              </a:rPr>
              <a:t>clEnqueueNDRangeKernel</a:t>
            </a:r>
            <a:r>
              <a:rPr lang="en-US" sz="2800" dirty="0" smtClean="0">
                <a:solidFill>
                  <a:prstClr val="black"/>
                </a:solidFill>
              </a:rPr>
              <a:t>():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383791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Angsana New" pitchFamily="18" charset="-34"/>
                <a:cs typeface="Angsana New" pitchFamily="18" charset="-34"/>
              </a:rPr>
              <a:t>cl_int</a:t>
            </a:r>
            <a:endParaRPr lang="en-US" sz="28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clEnqueueNDRangeKernel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(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cl_command_queue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command_queue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cl_kernel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kernel,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cl_uint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work_dim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const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size_t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*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global_work_offset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const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size_t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*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global_work_size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const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size_t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*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local_work_size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cl_uint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num_events_in_wait_list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const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cl_event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*</a:t>
            </a:r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event_wait_list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,</a:t>
            </a:r>
          </a:p>
          <a:p>
            <a:r>
              <a:rPr lang="en-US" sz="2800" dirty="0" err="1">
                <a:latin typeface="Angsana New" pitchFamily="18" charset="-34"/>
                <a:cs typeface="Angsana New" pitchFamily="18" charset="-34"/>
              </a:rPr>
              <a:t>cl_event</a:t>
            </a:r>
            <a:r>
              <a:rPr lang="en-US" sz="2800" dirty="0">
                <a:latin typeface="Angsana New" pitchFamily="18" charset="-34"/>
                <a:cs typeface="Angsana New" pitchFamily="18" charset="-34"/>
              </a:rPr>
              <a:t> *event)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76200"/>
            <a:ext cx="541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Look at the signature for the function. A command queue must be specified so </a:t>
            </a:r>
            <a:r>
              <a:rPr lang="en-US" sz="2800" dirty="0" smtClean="0"/>
              <a:t>the target </a:t>
            </a:r>
            <a:r>
              <a:rPr lang="en-US" sz="2800" dirty="0"/>
              <a:t>device is known. Similarly, the kernel object identifies the code to be executed.</a:t>
            </a:r>
          </a:p>
          <a:p>
            <a:pPr algn="just"/>
            <a:r>
              <a:rPr lang="en-US" sz="2800" dirty="0"/>
              <a:t>Four fields are related to work-item creation. The </a:t>
            </a:r>
            <a:r>
              <a:rPr lang="en-US" sz="2800" dirty="0" err="1"/>
              <a:t>work_dim</a:t>
            </a:r>
            <a:r>
              <a:rPr lang="en-US" sz="2800" dirty="0"/>
              <a:t> parameter specifies </a:t>
            </a:r>
            <a:r>
              <a:rPr lang="en-US" sz="2800" dirty="0" smtClean="0"/>
              <a:t>the number </a:t>
            </a:r>
            <a:r>
              <a:rPr lang="en-US" sz="2800" dirty="0"/>
              <a:t>of dimensions (one, two, or three) in which work-items will be created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parameter </a:t>
            </a:r>
            <a:r>
              <a:rPr lang="en-US" sz="2800" dirty="0" err="1">
                <a:solidFill>
                  <a:prstClr val="black"/>
                </a:solidFill>
              </a:rPr>
              <a:t>global_work_offset</a:t>
            </a:r>
            <a:r>
              <a:rPr lang="en-US" sz="2800" dirty="0">
                <a:solidFill>
                  <a:prstClr val="black"/>
                </a:solidFill>
              </a:rPr>
              <a:t> can be used to provide global IDs to the work-items that do not start at 0. As with all </a:t>
            </a:r>
            <a:r>
              <a:rPr lang="en-US" sz="2800" dirty="0" err="1">
                <a:solidFill>
                  <a:prstClr val="black"/>
                </a:solidFill>
              </a:rPr>
              <a:t>clEnqueue</a:t>
            </a:r>
            <a:r>
              <a:rPr lang="en-US" sz="2800" dirty="0">
                <a:solidFill>
                  <a:prstClr val="black"/>
                </a:solidFill>
              </a:rPr>
              <a:t> commands, an </a:t>
            </a:r>
            <a:r>
              <a:rPr lang="en-US" sz="2800" dirty="0" err="1">
                <a:solidFill>
                  <a:prstClr val="black"/>
                </a:solidFill>
              </a:rPr>
              <a:t>event_wait_list</a:t>
            </a:r>
            <a:r>
              <a:rPr lang="en-US" sz="2800" dirty="0">
                <a:solidFill>
                  <a:prstClr val="black"/>
                </a:solidFill>
              </a:rPr>
              <a:t> is provided, and for non-NULL values the runtime will guarantee that all corresponding events will have completed before the kernel begins execution.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The </a:t>
            </a:r>
            <a:r>
              <a:rPr lang="en-US" sz="2800" dirty="0" err="1">
                <a:solidFill>
                  <a:prstClr val="black"/>
                </a:solidFill>
              </a:rPr>
              <a:t>clEnqueueNDRangeKernel</a:t>
            </a:r>
            <a:r>
              <a:rPr lang="en-US" sz="2800" dirty="0">
                <a:solidFill>
                  <a:prstClr val="black"/>
                </a:solidFill>
              </a:rPr>
              <a:t>() call is asynchronous: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it will return immediately after the command is </a:t>
            </a:r>
            <a:r>
              <a:rPr lang="en-US" sz="2800" dirty="0" err="1">
                <a:solidFill>
                  <a:prstClr val="black"/>
                </a:solidFill>
              </a:rPr>
              <a:t>enqueued</a:t>
            </a:r>
            <a:r>
              <a:rPr lang="en-US" sz="2800" dirty="0">
                <a:solidFill>
                  <a:prstClr val="black"/>
                </a:solidFill>
              </a:rPr>
              <a:t> in the command queue and likely before the kernel has even started execution. Either </a:t>
            </a:r>
            <a:r>
              <a:rPr lang="en-US" sz="2800" dirty="0" err="1">
                <a:solidFill>
                  <a:prstClr val="black"/>
                </a:solidFill>
              </a:rPr>
              <a:t>clWaitForEvents</a:t>
            </a:r>
            <a:r>
              <a:rPr lang="en-US" sz="2800" dirty="0">
                <a:solidFill>
                  <a:prstClr val="black"/>
                </a:solidFill>
              </a:rPr>
              <a:t>() or </a:t>
            </a:r>
            <a:r>
              <a:rPr lang="en-US" sz="2800" dirty="0" err="1">
                <a:solidFill>
                  <a:prstClr val="black"/>
                </a:solidFill>
              </a:rPr>
              <a:t>clFinish</a:t>
            </a:r>
            <a:r>
              <a:rPr lang="en-US" sz="2800" dirty="0">
                <a:solidFill>
                  <a:prstClr val="black"/>
                </a:solidFill>
              </a:rPr>
              <a:t>() can be used to block execution on the host until the kernel completes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The Open Computing Language (</a:t>
            </a:r>
            <a:r>
              <a:rPr lang="en-US" sz="3600" dirty="0" err="1"/>
              <a:t>OpenCL</a:t>
            </a:r>
            <a:r>
              <a:rPr lang="en-US" sz="3600" dirty="0"/>
              <a:t>) is a heterogeneous </a:t>
            </a:r>
            <a:r>
              <a:rPr lang="en-US" sz="3600" dirty="0" smtClean="0"/>
              <a:t>programming Framework. </a:t>
            </a:r>
          </a:p>
          <a:p>
            <a:pPr algn="just"/>
            <a:r>
              <a:rPr lang="en-US" sz="3600" dirty="0" err="1" smtClean="0"/>
              <a:t>OpenCL</a:t>
            </a:r>
            <a:r>
              <a:rPr lang="en-US" sz="3600" dirty="0" smtClean="0"/>
              <a:t> </a:t>
            </a:r>
            <a:r>
              <a:rPr lang="en-US" sz="3600" dirty="0"/>
              <a:t>is a framework for </a:t>
            </a:r>
            <a:r>
              <a:rPr lang="en-US" sz="3600" u="dotted" dirty="0"/>
              <a:t>developing </a:t>
            </a:r>
            <a:r>
              <a:rPr lang="en-US" sz="3600" u="dotted" dirty="0" smtClean="0"/>
              <a:t>applications.</a:t>
            </a:r>
          </a:p>
          <a:p>
            <a:pPr algn="just"/>
            <a:r>
              <a:rPr lang="en-US" sz="3600" dirty="0" smtClean="0"/>
              <a:t>It </a:t>
            </a:r>
            <a:r>
              <a:rPr lang="en-US" sz="3600" dirty="0"/>
              <a:t>supports a wide range </a:t>
            </a:r>
            <a:r>
              <a:rPr lang="en-US" sz="3600" dirty="0" smtClean="0"/>
              <a:t>of </a:t>
            </a:r>
            <a:r>
              <a:rPr lang="en-US" sz="3600" u="dotted" dirty="0" smtClean="0"/>
              <a:t>levels </a:t>
            </a:r>
            <a:r>
              <a:rPr lang="en-US" sz="3600" u="dotted" dirty="0"/>
              <a:t>of </a:t>
            </a:r>
            <a:r>
              <a:rPr lang="en-US" sz="3600" u="dotted" dirty="0" smtClean="0"/>
              <a:t>parallelism. </a:t>
            </a:r>
            <a:r>
              <a:rPr lang="en-US" sz="3600" dirty="0" smtClean="0"/>
              <a:t> </a:t>
            </a:r>
          </a:p>
          <a:p>
            <a:pPr algn="just"/>
            <a:r>
              <a:rPr lang="en-US" sz="3600" dirty="0" err="1"/>
              <a:t>OpenCL</a:t>
            </a:r>
            <a:r>
              <a:rPr lang="en-US" sz="3600" dirty="0"/>
              <a:t> provides </a:t>
            </a:r>
            <a:r>
              <a:rPr lang="en-US" sz="3600" u="sng" dirty="0"/>
              <a:t>parallel computing 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dirty="0" smtClean="0"/>
              <a:t>It </a:t>
            </a:r>
            <a:r>
              <a:rPr lang="en-US" sz="3600" dirty="0"/>
              <a:t>currently supports </a:t>
            </a:r>
            <a:r>
              <a:rPr lang="en-US" sz="3600" dirty="0" smtClean="0"/>
              <a:t>CPUs  </a:t>
            </a:r>
            <a:r>
              <a:rPr lang="en-US" sz="3600" dirty="0"/>
              <a:t>and it </a:t>
            </a:r>
            <a:r>
              <a:rPr lang="en-US" sz="3600" dirty="0" smtClean="0"/>
              <a:t>has been </a:t>
            </a:r>
            <a:r>
              <a:rPr lang="en-US" sz="3600" dirty="0"/>
              <a:t>adopted into graphics card drivers by both AMD (called the </a:t>
            </a:r>
            <a:r>
              <a:rPr lang="en-US" sz="3600" dirty="0" smtClean="0"/>
              <a:t>Accelerated Parallel </a:t>
            </a:r>
            <a:r>
              <a:rPr lang="en-US" sz="3600" dirty="0"/>
              <a:t>Processing SDK) and NVIDIA. </a:t>
            </a:r>
          </a:p>
        </p:txBody>
      </p:sp>
    </p:spTree>
    <p:extLst>
      <p:ext uri="{BB962C8B-B14F-4D97-AF65-F5344CB8AC3E}">
        <p14:creationId xmlns:p14="http://schemas.microsoft.com/office/powerpoint/2010/main" val="3918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872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b="1" dirty="0">
                <a:solidFill>
                  <a:prstClr val="black"/>
                </a:solidFill>
              </a:rPr>
              <a:t>Flush and Finish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flush and finish commands are two different types of barrier operations for a command queue.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The </a:t>
            </a:r>
            <a:r>
              <a:rPr lang="en-US" sz="2800" dirty="0" err="1">
                <a:solidFill>
                  <a:prstClr val="black"/>
                </a:solidFill>
              </a:rPr>
              <a:t>clFinish</a:t>
            </a:r>
            <a:r>
              <a:rPr lang="en-US" sz="2800" dirty="0">
                <a:solidFill>
                  <a:prstClr val="black"/>
                </a:solidFill>
              </a:rPr>
              <a:t>() function blocks until all of the commands in a command queue have completed; its functionality is synonymous with a synchronization barrier.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The </a:t>
            </a:r>
            <a:r>
              <a:rPr lang="en-US" sz="2800" dirty="0" err="1">
                <a:solidFill>
                  <a:prstClr val="black"/>
                </a:solidFill>
              </a:rPr>
              <a:t>clFlush</a:t>
            </a:r>
            <a:r>
              <a:rPr lang="en-US" sz="2800" dirty="0">
                <a:solidFill>
                  <a:prstClr val="black"/>
                </a:solidFill>
              </a:rPr>
              <a:t>() function blocks until all of the commands in a command queue have been removed from the queue.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cl_int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clFinish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cl_command_queue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command_queue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);</a:t>
            </a:r>
          </a:p>
          <a:p>
            <a:pPr marL="1604963" algn="just"/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800" dirty="0" err="1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cl_int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clFlush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cl_command_queue</a:t>
            </a:r>
            <a:r>
              <a:rPr lang="en-US" sz="2800" dirty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command_queue</a:t>
            </a:r>
            <a:r>
              <a:rPr lang="en-US" sz="2800" dirty="0" smtClean="0">
                <a:solidFill>
                  <a:prstClr val="black"/>
                </a:solidFill>
                <a:latin typeface="Angsana New" pitchFamily="18" charset="-34"/>
                <a:cs typeface="Angsana New" pitchFamily="18" charset="-34"/>
              </a:rPr>
              <a:t>);</a:t>
            </a:r>
            <a:endParaRPr lang="en-US" sz="2800" dirty="0">
              <a:solidFill>
                <a:prstClr val="black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85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8291"/>
            <a:ext cx="689522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Release </a:t>
            </a:r>
            <a:r>
              <a:rPr lang="en-US" sz="3200" b="1" dirty="0" err="1"/>
              <a:t>OpenCL</a:t>
            </a:r>
            <a:r>
              <a:rPr lang="en-US" sz="3200" b="1" dirty="0"/>
              <a:t> resources</a:t>
            </a:r>
            <a:endParaRPr lang="en-US" sz="3200" b="1" dirty="0" smtClean="0"/>
          </a:p>
          <a:p>
            <a:r>
              <a:rPr lang="en-US" sz="2800" dirty="0" err="1" smtClean="0"/>
              <a:t>clReleaseKernel</a:t>
            </a:r>
            <a:r>
              <a:rPr lang="en-US" sz="2800" dirty="0" smtClean="0"/>
              <a:t>(kernel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clReleaseProgram</a:t>
            </a:r>
            <a:r>
              <a:rPr lang="en-US" sz="2800" dirty="0"/>
              <a:t>(program);</a:t>
            </a:r>
          </a:p>
          <a:p>
            <a:r>
              <a:rPr lang="en-US" sz="2800" dirty="0" err="1" smtClean="0"/>
              <a:t>clReleaseCommandQueue</a:t>
            </a:r>
            <a:r>
              <a:rPr lang="en-US" sz="2800" dirty="0" smtClean="0"/>
              <a:t>(</a:t>
            </a:r>
            <a:r>
              <a:rPr lang="en-US" sz="2800" dirty="0" err="1" smtClean="0"/>
              <a:t>command_queue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clReleaseMemObject</a:t>
            </a:r>
            <a:r>
              <a:rPr lang="en-US" sz="2800" dirty="0" smtClean="0"/>
              <a:t>(</a:t>
            </a:r>
            <a:r>
              <a:rPr lang="en-US" sz="2800" dirty="0" err="1" smtClean="0"/>
              <a:t>a_mem_obj</a:t>
            </a:r>
            <a:r>
              <a:rPr lang="en-US" sz="2800" dirty="0" smtClean="0"/>
              <a:t>);</a:t>
            </a:r>
            <a:endParaRPr lang="en-US" sz="2800" dirty="0"/>
          </a:p>
          <a:p>
            <a:r>
              <a:rPr lang="en-US" sz="2800" dirty="0" err="1" smtClean="0"/>
              <a:t>clReleaseMemObject</a:t>
            </a:r>
            <a:r>
              <a:rPr lang="en-US" sz="2800" dirty="0" smtClean="0"/>
              <a:t>(temp);</a:t>
            </a:r>
            <a:endParaRPr lang="en-US" sz="2800" dirty="0"/>
          </a:p>
          <a:p>
            <a:r>
              <a:rPr lang="en-US" sz="2800" dirty="0" err="1" smtClean="0"/>
              <a:t>clReleaseContext</a:t>
            </a:r>
            <a:r>
              <a:rPr lang="en-US" sz="2800" dirty="0" smtClean="0"/>
              <a:t>(context);</a:t>
            </a:r>
          </a:p>
          <a:p>
            <a:endParaRPr lang="en-US" sz="2800" dirty="0"/>
          </a:p>
          <a:p>
            <a:r>
              <a:rPr lang="en-US" sz="2800" b="1" dirty="0"/>
              <a:t>// Free host resources</a:t>
            </a:r>
          </a:p>
          <a:p>
            <a:r>
              <a:rPr lang="en-US" sz="2800" dirty="0"/>
              <a:t>free(A);</a:t>
            </a:r>
          </a:p>
          <a:p>
            <a:r>
              <a:rPr lang="en-US" sz="2800" dirty="0"/>
              <a:t>free(B);</a:t>
            </a:r>
          </a:p>
          <a:p>
            <a:r>
              <a:rPr lang="en-US" sz="2800" dirty="0" smtClean="0"/>
              <a:t>free(platforms</a:t>
            </a:r>
            <a:r>
              <a:rPr lang="en-US" sz="2800" dirty="0"/>
              <a:t>);</a:t>
            </a:r>
          </a:p>
          <a:p>
            <a:r>
              <a:rPr lang="en-US" sz="2800" dirty="0"/>
              <a:t>free(devices);</a:t>
            </a:r>
          </a:p>
        </p:txBody>
      </p:sp>
    </p:spTree>
    <p:extLst>
      <p:ext uri="{BB962C8B-B14F-4D97-AF65-F5344CB8AC3E}">
        <p14:creationId xmlns:p14="http://schemas.microsoft.com/office/powerpoint/2010/main" val="41354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067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MEMORY MODEL</a:t>
            </a:r>
          </a:p>
          <a:p>
            <a:pPr algn="just"/>
            <a:r>
              <a:rPr lang="en-US" sz="2800" dirty="0" smtClean="0"/>
              <a:t>To support </a:t>
            </a:r>
            <a:r>
              <a:rPr lang="en-US" sz="2800" dirty="0"/>
              <a:t>code portability, </a:t>
            </a:r>
            <a:r>
              <a:rPr lang="en-US" sz="2800" dirty="0" err="1"/>
              <a:t>OpenCL’s</a:t>
            </a:r>
            <a:r>
              <a:rPr lang="en-US" sz="2800" dirty="0"/>
              <a:t> approach is to define an abstract memory </a:t>
            </a:r>
            <a:r>
              <a:rPr lang="en-US" sz="2800" dirty="0" smtClean="0"/>
              <a:t>model that </a:t>
            </a:r>
            <a:r>
              <a:rPr lang="en-US" sz="2800" dirty="0"/>
              <a:t>programmers can target when writing </a:t>
            </a:r>
            <a:r>
              <a:rPr lang="en-US" sz="2800" dirty="0" smtClean="0"/>
              <a:t>code. </a:t>
            </a:r>
            <a:r>
              <a:rPr lang="en-US" sz="2800" dirty="0"/>
              <a:t>The memory spaces defined by </a:t>
            </a:r>
            <a:r>
              <a:rPr lang="en-US" sz="2800" dirty="0" err="1"/>
              <a:t>OpenCL</a:t>
            </a:r>
            <a:r>
              <a:rPr lang="en-US" sz="2800" dirty="0"/>
              <a:t> are discussed </a:t>
            </a:r>
            <a:r>
              <a:rPr lang="en-US" sz="2800" dirty="0" smtClean="0"/>
              <a:t>here:</a:t>
            </a:r>
            <a:endParaRPr lang="en-US" sz="2800" dirty="0"/>
          </a:p>
          <a:p>
            <a:pPr algn="just"/>
            <a:r>
              <a:rPr lang="en-US" sz="2800" dirty="0"/>
              <a:t>These memory spaces are relevant within </a:t>
            </a:r>
            <a:r>
              <a:rPr lang="en-US" sz="2800" dirty="0" err="1"/>
              <a:t>OpenCL</a:t>
            </a:r>
            <a:r>
              <a:rPr lang="en-US" sz="2800" dirty="0"/>
              <a:t> programs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keywords </a:t>
            </a:r>
            <a:r>
              <a:rPr lang="en-US" sz="2800" dirty="0" smtClean="0"/>
              <a:t>associated with </a:t>
            </a:r>
            <a:r>
              <a:rPr lang="en-US" sz="2800" dirty="0"/>
              <a:t>each space can be used to specify where a variable should be created </a:t>
            </a:r>
            <a:r>
              <a:rPr lang="en-US" sz="2800" dirty="0" smtClean="0"/>
              <a:t>or where </a:t>
            </a:r>
            <a:r>
              <a:rPr lang="en-US" sz="2800" dirty="0"/>
              <a:t>the </a:t>
            </a:r>
            <a:r>
              <a:rPr lang="en-US" sz="2800" dirty="0" smtClean="0"/>
              <a:t>data </a:t>
            </a:r>
            <a:r>
              <a:rPr lang="en-US" sz="2800" dirty="0"/>
              <a:t>to </a:t>
            </a:r>
            <a:r>
              <a:rPr lang="en-US" sz="2800" dirty="0" smtClean="0"/>
              <a:t>reside.</a:t>
            </a:r>
            <a:endParaRPr lang="en-US" sz="2800" dirty="0"/>
          </a:p>
          <a:p>
            <a:pPr algn="just"/>
            <a:r>
              <a:rPr lang="en-US" sz="2800" dirty="0"/>
              <a:t>Global memory is visible to all compute units on the device (similar to the </a:t>
            </a:r>
            <a:r>
              <a:rPr lang="en-US" sz="2800" dirty="0" smtClean="0"/>
              <a:t>main memory </a:t>
            </a:r>
            <a:r>
              <a:rPr lang="en-US" sz="2800" dirty="0"/>
              <a:t>on a CPU-based host system</a:t>
            </a:r>
            <a:r>
              <a:rPr lang="en-US" sz="2800" dirty="0" smtClean="0"/>
              <a:t>).</a:t>
            </a:r>
          </a:p>
          <a:p>
            <a:pPr algn="just"/>
            <a:r>
              <a:rPr lang="en-US" sz="2800" dirty="0" smtClean="0"/>
              <a:t>Whenever </a:t>
            </a:r>
            <a:r>
              <a:rPr lang="en-US" sz="2800" dirty="0"/>
              <a:t>data is transferred from the host </a:t>
            </a:r>
            <a:r>
              <a:rPr lang="en-US" sz="2800" dirty="0" smtClean="0"/>
              <a:t>to the </a:t>
            </a:r>
            <a:r>
              <a:rPr lang="en-US" sz="2800" dirty="0"/>
              <a:t>device, the data will reside in global memory. </a:t>
            </a:r>
            <a:endParaRPr lang="en-US" sz="2800" dirty="0" smtClean="0"/>
          </a:p>
          <a:p>
            <a:pPr algn="just"/>
            <a:r>
              <a:rPr lang="en-US" sz="2800" dirty="0" smtClean="0"/>
              <a:t>Any </a:t>
            </a:r>
            <a:r>
              <a:rPr lang="en-US" sz="2800" dirty="0"/>
              <a:t>data that is to be </a:t>
            </a:r>
            <a:r>
              <a:rPr lang="en-US" sz="2800" dirty="0" smtClean="0"/>
              <a:t>transferred back </a:t>
            </a:r>
            <a:r>
              <a:rPr lang="en-US" sz="2800" dirty="0"/>
              <a:t>from the device to the host must also reside in global memory. </a:t>
            </a: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"/>
            <a:ext cx="914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keyword </a:t>
            </a:r>
            <a:r>
              <a:rPr lang="en-US" sz="2800" dirty="0" smtClean="0"/>
              <a:t>_ _ global </a:t>
            </a:r>
            <a:r>
              <a:rPr lang="en-US" sz="2800" dirty="0"/>
              <a:t>is added to a pointer declaration to specify that data referenced by the pointer resides in global memory.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example, in the </a:t>
            </a:r>
            <a:r>
              <a:rPr lang="en-US" sz="2800" dirty="0" err="1"/>
              <a:t>OpenCL</a:t>
            </a:r>
            <a:r>
              <a:rPr lang="en-US" sz="2800" dirty="0"/>
              <a:t> C code </a:t>
            </a:r>
            <a:r>
              <a:rPr lang="en-US" sz="2800" dirty="0" smtClean="0"/>
              <a:t>_ _ global </a:t>
            </a:r>
            <a:r>
              <a:rPr lang="en-US" sz="2800" dirty="0"/>
              <a:t>float* A, the data pointed to by A resides in global </a:t>
            </a:r>
            <a:r>
              <a:rPr lang="en-US" sz="2800" dirty="0" smtClean="0"/>
              <a:t>memory. 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1937"/>
            <a:ext cx="8686800" cy="644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286" y="86380"/>
            <a:ext cx="280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MEMORY </a:t>
            </a:r>
            <a:r>
              <a:rPr lang="en-US" sz="2800" b="1" dirty="0" smtClean="0">
                <a:solidFill>
                  <a:prstClr val="black"/>
                </a:solidFill>
              </a:rPr>
              <a:t>MODEL</a:t>
            </a:r>
            <a:endParaRPr 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067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Constant memory is </a:t>
            </a:r>
            <a:r>
              <a:rPr lang="en-US" sz="2800" dirty="0" smtClean="0"/>
              <a:t>for </a:t>
            </a:r>
            <a:r>
              <a:rPr lang="en-US" sz="2800" dirty="0"/>
              <a:t>data where each element is accessed simultaneously by all work-items. </a:t>
            </a:r>
            <a:endParaRPr lang="en-US" sz="2800" dirty="0" smtClean="0"/>
          </a:p>
          <a:p>
            <a:pPr algn="just"/>
            <a:r>
              <a:rPr lang="en-US" sz="2800" dirty="0" smtClean="0"/>
              <a:t>Variables whose </a:t>
            </a:r>
            <a:r>
              <a:rPr lang="en-US" sz="2800" dirty="0"/>
              <a:t>values never </a:t>
            </a:r>
            <a:r>
              <a:rPr lang="en-US" sz="2800" dirty="0" smtClean="0"/>
              <a:t>change also fall </a:t>
            </a:r>
            <a:r>
              <a:rPr lang="en-US" sz="2800" dirty="0"/>
              <a:t>into this category. </a:t>
            </a:r>
            <a:endParaRPr lang="en-US" sz="2800" dirty="0" smtClean="0"/>
          </a:p>
          <a:p>
            <a:pPr algn="just"/>
            <a:r>
              <a:rPr lang="en-US" sz="2800" dirty="0" smtClean="0"/>
              <a:t>Constant </a:t>
            </a:r>
            <a:r>
              <a:rPr lang="en-US" sz="2800" dirty="0"/>
              <a:t>memory is modeled as a part of global memory, </a:t>
            </a:r>
            <a:r>
              <a:rPr lang="en-US" sz="2800" dirty="0" smtClean="0"/>
              <a:t>so memory </a:t>
            </a:r>
            <a:r>
              <a:rPr lang="en-US" sz="2800" dirty="0"/>
              <a:t>objects that are transferred to global memory can be specified as constant.</a:t>
            </a:r>
          </a:p>
          <a:p>
            <a:pPr algn="just"/>
            <a:r>
              <a:rPr lang="en-US" sz="2800" dirty="0"/>
              <a:t>Data is mapped to constant memory by using the </a:t>
            </a:r>
            <a:r>
              <a:rPr lang="en-US" sz="2800" dirty="0" smtClean="0"/>
              <a:t>_ _</a:t>
            </a:r>
            <a:r>
              <a:rPr lang="en-US" sz="2800" dirty="0"/>
              <a:t>constant keyword.</a:t>
            </a:r>
          </a:p>
          <a:p>
            <a:pPr algn="just"/>
            <a:r>
              <a:rPr lang="en-US" sz="2800" dirty="0"/>
              <a:t>Local memory is a </a:t>
            </a:r>
            <a:r>
              <a:rPr lang="en-US" sz="2800" dirty="0" smtClean="0"/>
              <a:t>scratch pad </a:t>
            </a:r>
            <a:r>
              <a:rPr lang="en-US" sz="2800" dirty="0"/>
              <a:t>memory whose address space is unique to </a:t>
            </a:r>
            <a:r>
              <a:rPr lang="en-US" sz="2800" dirty="0" smtClean="0"/>
              <a:t>each compute </a:t>
            </a:r>
            <a:r>
              <a:rPr lang="en-US" sz="2800" dirty="0"/>
              <a:t>device. It is common for it to be implemented as on-chip </a:t>
            </a:r>
            <a:r>
              <a:rPr lang="en-US" sz="2800" dirty="0" smtClean="0"/>
              <a:t>memory. </a:t>
            </a:r>
          </a:p>
          <a:p>
            <a:pPr algn="just"/>
            <a:r>
              <a:rPr lang="en-US" sz="2800" dirty="0" smtClean="0"/>
              <a:t>Local </a:t>
            </a:r>
            <a:r>
              <a:rPr lang="en-US" sz="2800" dirty="0"/>
              <a:t>memory is modeled as being shared by </a:t>
            </a:r>
            <a:r>
              <a:rPr lang="en-US" sz="2800" dirty="0" smtClean="0"/>
              <a:t>a workgroup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72" y="76200"/>
            <a:ext cx="912112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Accesses </a:t>
            </a:r>
            <a:r>
              <a:rPr lang="en-US" sz="2800" dirty="0">
                <a:solidFill>
                  <a:prstClr val="black"/>
                </a:solidFill>
              </a:rPr>
              <a:t>may have much shorter latency and much higher </a:t>
            </a:r>
            <a:r>
              <a:rPr lang="en-US" sz="2800" dirty="0" smtClean="0">
                <a:solidFill>
                  <a:prstClr val="black"/>
                </a:solidFill>
              </a:rPr>
              <a:t>bandwidth than </a:t>
            </a:r>
            <a:r>
              <a:rPr lang="en-US" sz="2800" dirty="0">
                <a:solidFill>
                  <a:prstClr val="black"/>
                </a:solidFill>
              </a:rPr>
              <a:t>global memory.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Calling </a:t>
            </a:r>
            <a:r>
              <a:rPr lang="en-US" sz="2800" dirty="0" err="1">
                <a:solidFill>
                  <a:prstClr val="black"/>
                </a:solidFill>
              </a:rPr>
              <a:t>clSetKernelArg</a:t>
            </a:r>
            <a:r>
              <a:rPr lang="en-US" sz="2800" dirty="0">
                <a:solidFill>
                  <a:prstClr val="black"/>
                </a:solidFill>
              </a:rPr>
              <a:t>() with a size, but no argument</a:t>
            </a:r>
            <a:r>
              <a:rPr lang="en-US" sz="2800" dirty="0" smtClean="0">
                <a:solidFill>
                  <a:prstClr val="black"/>
                </a:solidFill>
              </a:rPr>
              <a:t>, allows </a:t>
            </a:r>
            <a:r>
              <a:rPr lang="en-US" sz="2800" dirty="0">
                <a:solidFill>
                  <a:prstClr val="black"/>
                </a:solidFill>
              </a:rPr>
              <a:t>local memory to be allocated at runtime, where a kernel parameter is </a:t>
            </a:r>
            <a:r>
              <a:rPr lang="en-US" sz="2800" dirty="0" smtClean="0">
                <a:solidFill>
                  <a:prstClr val="black"/>
                </a:solidFill>
              </a:rPr>
              <a:t>defined as </a:t>
            </a:r>
            <a:r>
              <a:rPr lang="en-US" sz="2800" dirty="0">
                <a:solidFill>
                  <a:prstClr val="black"/>
                </a:solidFill>
              </a:rPr>
              <a:t>a </a:t>
            </a:r>
            <a:r>
              <a:rPr lang="en-US" sz="2800" dirty="0" smtClean="0">
                <a:solidFill>
                  <a:prstClr val="black"/>
                </a:solidFill>
              </a:rPr>
              <a:t>_ _</a:t>
            </a:r>
            <a:r>
              <a:rPr lang="en-US" sz="2800" dirty="0">
                <a:solidFill>
                  <a:prstClr val="black"/>
                </a:solidFill>
              </a:rPr>
              <a:t>local pointer (e.g., </a:t>
            </a:r>
            <a:r>
              <a:rPr lang="en-US" sz="2800" dirty="0" smtClean="0">
                <a:solidFill>
                  <a:prstClr val="black"/>
                </a:solidFill>
              </a:rPr>
              <a:t>_ _</a:t>
            </a:r>
            <a:r>
              <a:rPr lang="en-US" sz="2800" dirty="0">
                <a:solidFill>
                  <a:prstClr val="black"/>
                </a:solidFill>
              </a:rPr>
              <a:t>local float* </a:t>
            </a:r>
            <a:r>
              <a:rPr lang="en-US" sz="2800" dirty="0" err="1">
                <a:solidFill>
                  <a:prstClr val="black"/>
                </a:solidFill>
              </a:rPr>
              <a:t>sharedData</a:t>
            </a:r>
            <a:r>
              <a:rPr lang="en-US" sz="2800" dirty="0">
                <a:solidFill>
                  <a:prstClr val="black"/>
                </a:solidFill>
              </a:rPr>
              <a:t>).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Arrays can be </a:t>
            </a:r>
            <a:r>
              <a:rPr lang="en-US" sz="2800" dirty="0">
                <a:solidFill>
                  <a:prstClr val="black"/>
                </a:solidFill>
              </a:rPr>
              <a:t>statically declared in local memory by appending the keyword </a:t>
            </a:r>
            <a:r>
              <a:rPr lang="en-US" sz="2800" dirty="0" smtClean="0">
                <a:solidFill>
                  <a:prstClr val="black"/>
                </a:solidFill>
              </a:rPr>
              <a:t>_ _</a:t>
            </a:r>
            <a:r>
              <a:rPr lang="en-US" sz="2800" dirty="0">
                <a:solidFill>
                  <a:prstClr val="black"/>
                </a:solidFill>
              </a:rPr>
              <a:t>local (e.g</a:t>
            </a:r>
            <a:r>
              <a:rPr lang="en-US" sz="2800" dirty="0" smtClean="0">
                <a:solidFill>
                  <a:prstClr val="black"/>
                </a:solidFill>
              </a:rPr>
              <a:t>., _ _</a:t>
            </a:r>
            <a:r>
              <a:rPr lang="en-US" sz="2800" dirty="0">
                <a:solidFill>
                  <a:prstClr val="black"/>
                </a:solidFill>
              </a:rPr>
              <a:t>local float[64] </a:t>
            </a:r>
            <a:r>
              <a:rPr lang="en-US" sz="2800" dirty="0" err="1">
                <a:solidFill>
                  <a:prstClr val="black"/>
                </a:solidFill>
              </a:rPr>
              <a:t>sharedData</a:t>
            </a:r>
            <a:r>
              <a:rPr lang="en-US" sz="2800" dirty="0" smtClean="0">
                <a:solidFill>
                  <a:prstClr val="black"/>
                </a:solidFill>
              </a:rPr>
              <a:t>).</a:t>
            </a:r>
            <a:endParaRPr lang="en-US" sz="2800" dirty="0">
              <a:solidFill>
                <a:prstClr val="black"/>
              </a:solidFill>
            </a:endParaRP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Private memory is memory that is unique to an individual work-item.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Local variables and non-pointer </a:t>
            </a:r>
            <a:r>
              <a:rPr lang="en-US" sz="2800" dirty="0">
                <a:solidFill>
                  <a:prstClr val="black"/>
                </a:solidFill>
              </a:rPr>
              <a:t>kernel arguments are private by default. </a:t>
            </a:r>
            <a:endParaRPr lang="en-US" sz="28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0425"/>
            <a:ext cx="9067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WRITING KERNELS</a:t>
            </a:r>
          </a:p>
          <a:p>
            <a:pPr algn="just"/>
            <a:r>
              <a:rPr lang="en-US" sz="2800" dirty="0"/>
              <a:t>As previously described, </a:t>
            </a:r>
            <a:r>
              <a:rPr lang="en-US" sz="2800" dirty="0" err="1"/>
              <a:t>OpenCL</a:t>
            </a:r>
            <a:r>
              <a:rPr lang="en-US" sz="2800" dirty="0"/>
              <a:t> C kernels are similar to C functions and can </a:t>
            </a:r>
            <a:r>
              <a:rPr lang="en-US" sz="2800" dirty="0" smtClean="0"/>
              <a:t>be thought </a:t>
            </a:r>
            <a:r>
              <a:rPr lang="en-US" sz="2800" dirty="0"/>
              <a:t>of as instances of a parallel map operation.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function </a:t>
            </a:r>
            <a:r>
              <a:rPr lang="en-US" sz="2800" dirty="0" smtClean="0"/>
              <a:t>body will </a:t>
            </a:r>
            <a:r>
              <a:rPr lang="en-US" sz="2800" dirty="0"/>
              <a:t>be executed once for every work-item created. </a:t>
            </a:r>
            <a:endParaRPr lang="en-US" sz="2800" dirty="0" smtClean="0"/>
          </a:p>
          <a:p>
            <a:pPr algn="just"/>
            <a:r>
              <a:rPr lang="en-US" sz="2800" dirty="0" smtClean="0"/>
              <a:t>We utilize the </a:t>
            </a:r>
            <a:r>
              <a:rPr lang="en-US" sz="2800" dirty="0"/>
              <a:t>code for the </a:t>
            </a:r>
            <a:r>
              <a:rPr lang="en-US" sz="2800" dirty="0" err="1"/>
              <a:t>OpenCL</a:t>
            </a:r>
            <a:r>
              <a:rPr lang="en-US" sz="2800" dirty="0"/>
              <a:t> kernel </a:t>
            </a:r>
            <a:r>
              <a:rPr lang="en-US" sz="2800" dirty="0" smtClean="0"/>
              <a:t> to </a:t>
            </a:r>
            <a:r>
              <a:rPr lang="en-US" sz="2800" dirty="0"/>
              <a:t>illustrate how this mapping </a:t>
            </a:r>
            <a:r>
              <a:rPr lang="en-US" sz="2800" dirty="0" smtClean="0"/>
              <a:t>is accomplished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Kernels begin with the keyword </a:t>
            </a:r>
            <a:r>
              <a:rPr lang="en-US" sz="2800" dirty="0" smtClean="0"/>
              <a:t>_ _</a:t>
            </a:r>
            <a:r>
              <a:rPr lang="en-US" sz="2800" dirty="0"/>
              <a:t>kernel and must have a return type of void.</a:t>
            </a:r>
          </a:p>
          <a:p>
            <a:pPr algn="just"/>
            <a:r>
              <a:rPr lang="en-US" sz="2800" dirty="0"/>
              <a:t>The argument list is as for a C function with the additional requirement that the </a:t>
            </a:r>
            <a:r>
              <a:rPr lang="en-US" sz="2800" dirty="0" smtClean="0"/>
              <a:t>address space </a:t>
            </a:r>
            <a:r>
              <a:rPr lang="en-US" sz="2800" dirty="0"/>
              <a:t>of any pointer must be specified. </a:t>
            </a:r>
            <a:endParaRPr lang="en-US" sz="2800" dirty="0" smtClean="0"/>
          </a:p>
          <a:p>
            <a:pPr algn="just"/>
            <a:r>
              <a:rPr lang="en-US" sz="2800" dirty="0" smtClean="0"/>
              <a:t>Buffers </a:t>
            </a:r>
            <a:r>
              <a:rPr lang="en-US" sz="2800" dirty="0"/>
              <a:t>can be declared in global </a:t>
            </a:r>
            <a:r>
              <a:rPr lang="en-US" sz="2800" dirty="0" smtClean="0"/>
              <a:t>memory (__</a:t>
            </a:r>
            <a:r>
              <a:rPr lang="en-US" sz="2800" dirty="0"/>
              <a:t>global) or constant memory </a:t>
            </a:r>
            <a:r>
              <a:rPr lang="en-US" sz="2800" dirty="0" smtClean="0"/>
              <a:t>(_ _</a:t>
            </a:r>
            <a:r>
              <a:rPr lang="en-US" sz="2800" dirty="0"/>
              <a:t>constant).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7358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Access </a:t>
            </a:r>
            <a:r>
              <a:rPr lang="en-US" sz="2800" dirty="0">
                <a:solidFill>
                  <a:prstClr val="black"/>
                </a:solidFill>
              </a:rPr>
              <a:t>qualifiers </a:t>
            </a:r>
            <a:r>
              <a:rPr lang="en-US" sz="2800" dirty="0" smtClean="0">
                <a:solidFill>
                  <a:prstClr val="black"/>
                </a:solidFill>
              </a:rPr>
              <a:t>(__</a:t>
            </a:r>
            <a:r>
              <a:rPr lang="en-US" sz="2800" dirty="0" err="1">
                <a:solidFill>
                  <a:prstClr val="black"/>
                </a:solidFill>
              </a:rPr>
              <a:t>read_only</a:t>
            </a:r>
            <a:r>
              <a:rPr lang="en-US" sz="2800" dirty="0">
                <a:solidFill>
                  <a:prstClr val="black"/>
                </a:solidFill>
              </a:rPr>
              <a:t>, </a:t>
            </a:r>
            <a:r>
              <a:rPr lang="en-US" sz="2800" dirty="0" smtClean="0">
                <a:solidFill>
                  <a:prstClr val="black"/>
                </a:solidFill>
              </a:rPr>
              <a:t>__</a:t>
            </a:r>
            <a:r>
              <a:rPr lang="en-US" sz="2800" dirty="0" err="1">
                <a:solidFill>
                  <a:prstClr val="black"/>
                </a:solidFill>
              </a:rPr>
              <a:t>write_only</a:t>
            </a:r>
            <a:r>
              <a:rPr lang="en-US" sz="2800" dirty="0">
                <a:solidFill>
                  <a:prstClr val="black"/>
                </a:solidFill>
              </a:rPr>
              <a:t>, and </a:t>
            </a:r>
            <a:r>
              <a:rPr lang="en-US" sz="2800" dirty="0" smtClean="0">
                <a:solidFill>
                  <a:prstClr val="black"/>
                </a:solidFill>
              </a:rPr>
              <a:t>__</a:t>
            </a:r>
            <a:r>
              <a:rPr lang="en-US" sz="2800" dirty="0" err="1">
                <a:solidFill>
                  <a:prstClr val="black"/>
                </a:solidFill>
              </a:rPr>
              <a:t>read_write</a:t>
            </a:r>
            <a:r>
              <a:rPr lang="en-US" sz="2800" dirty="0">
                <a:solidFill>
                  <a:prstClr val="black"/>
                </a:solidFill>
              </a:rPr>
              <a:t>) can also be optionally specified because they may allow for compiler and </a:t>
            </a:r>
            <a:r>
              <a:rPr lang="en-US" sz="2800" dirty="0" smtClean="0">
                <a:solidFill>
                  <a:prstClr val="black"/>
                </a:solidFill>
              </a:rPr>
              <a:t>hardware optimizations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The __local qualifier is used to declare memory that is shared between all </a:t>
            </a:r>
            <a:r>
              <a:rPr lang="en-US" sz="2800" dirty="0" err="1">
                <a:solidFill>
                  <a:prstClr val="black"/>
                </a:solidFill>
              </a:rPr>
              <a:t>workitems</a:t>
            </a:r>
            <a:r>
              <a:rPr lang="en-US" sz="2800" dirty="0">
                <a:solidFill>
                  <a:prstClr val="black"/>
                </a:solidFill>
              </a:rPr>
              <a:t> in a workgroup. 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When </a:t>
            </a:r>
            <a:r>
              <a:rPr lang="en-US" sz="2800" dirty="0">
                <a:solidFill>
                  <a:prstClr val="black"/>
                </a:solidFill>
              </a:rPr>
              <a:t>a local pointer is declared as a kernel parameter, </a:t>
            </a:r>
            <a:r>
              <a:rPr lang="en-US" sz="2800" dirty="0" smtClean="0">
                <a:solidFill>
                  <a:prstClr val="black"/>
                </a:solidFill>
              </a:rPr>
              <a:t>such as </a:t>
            </a:r>
            <a:r>
              <a:rPr lang="en-US" sz="2800" dirty="0">
                <a:solidFill>
                  <a:prstClr val="black"/>
                </a:solidFill>
              </a:rPr>
              <a:t>__local float *</a:t>
            </a:r>
            <a:r>
              <a:rPr lang="en-US" sz="2800" dirty="0" err="1">
                <a:solidFill>
                  <a:prstClr val="black"/>
                </a:solidFill>
              </a:rPr>
              <a:t>sharedData</a:t>
            </a:r>
            <a:r>
              <a:rPr lang="en-US" sz="2800" dirty="0">
                <a:solidFill>
                  <a:prstClr val="black"/>
                </a:solidFill>
              </a:rPr>
              <a:t>, it is a pointer to an array shared by the entire workgroup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An </a:t>
            </a:r>
            <a:r>
              <a:rPr lang="en-US" sz="2800" dirty="0">
                <a:solidFill>
                  <a:prstClr val="black"/>
                </a:solidFill>
              </a:rPr>
              <a:t>alternative approach for declaring local memory allocations is to declare a variable at a kernel-scope level: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_ _</a:t>
            </a:r>
            <a:r>
              <a:rPr lang="en-US" sz="2800" dirty="0">
                <a:solidFill>
                  <a:prstClr val="black"/>
                </a:solidFill>
              </a:rPr>
              <a:t>kernel void </a:t>
            </a:r>
            <a:r>
              <a:rPr lang="en-US" sz="2800" dirty="0" err="1">
                <a:solidFill>
                  <a:prstClr val="black"/>
                </a:solidFill>
              </a:rPr>
              <a:t>aKernel</a:t>
            </a:r>
            <a:r>
              <a:rPr lang="en-US" sz="2800" dirty="0">
                <a:solidFill>
                  <a:prstClr val="black"/>
                </a:solidFill>
              </a:rPr>
              <a:t>(. . </a:t>
            </a:r>
            <a:r>
              <a:rPr lang="en-US" sz="2800" dirty="0" smtClean="0">
                <a:solidFill>
                  <a:prstClr val="black"/>
                </a:solidFill>
              </a:rPr>
              <a:t>.)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{</a:t>
            </a:r>
            <a:endParaRPr lang="en-US" sz="2800" dirty="0">
              <a:solidFill>
                <a:prstClr val="black"/>
              </a:solidFill>
            </a:endParaRP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// Shared by all work-items in the group</a:t>
            </a: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_ _</a:t>
            </a:r>
            <a:r>
              <a:rPr lang="en-US" sz="2800" dirty="0">
                <a:solidFill>
                  <a:prstClr val="black"/>
                </a:solidFill>
              </a:rPr>
              <a:t>local float </a:t>
            </a:r>
            <a:r>
              <a:rPr lang="en-US" sz="2800" dirty="0" err="1">
                <a:solidFill>
                  <a:prstClr val="black"/>
                </a:solidFill>
              </a:rPr>
              <a:t>sharedData</a:t>
            </a:r>
            <a:r>
              <a:rPr lang="en-US" sz="2800" dirty="0">
                <a:solidFill>
                  <a:prstClr val="black"/>
                </a:solidFill>
              </a:rPr>
              <a:t>[32];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. . .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}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This appears to have kernel textual scope, but the same named entity is shared by all work-items in an entire workgroup, just as is the __local parameter, and the approaches are equivalent.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Although </a:t>
            </a:r>
            <a:r>
              <a:rPr lang="en-US" sz="2800" dirty="0">
                <a:solidFill>
                  <a:prstClr val="black"/>
                </a:solidFill>
              </a:rPr>
              <a:t>it is important to note that a __local parameter can be set to a different size for each dispatch, a __local declaration within a kernel is fixed at compilation time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648"/>
            <a:ext cx="9067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600" dirty="0">
                <a:solidFill>
                  <a:prstClr val="black"/>
                </a:solidFill>
              </a:rPr>
              <a:t>Support for </a:t>
            </a:r>
            <a:r>
              <a:rPr lang="en-US" sz="3600" dirty="0" err="1">
                <a:solidFill>
                  <a:prstClr val="black"/>
                </a:solidFill>
              </a:rPr>
              <a:t>OpenCL</a:t>
            </a:r>
            <a:r>
              <a:rPr lang="en-US" sz="3600" dirty="0">
                <a:solidFill>
                  <a:prstClr val="black"/>
                </a:solidFill>
              </a:rPr>
              <a:t> is rapidly expanding as a </a:t>
            </a:r>
            <a:r>
              <a:rPr lang="en-US" sz="3600" u="sng" dirty="0">
                <a:solidFill>
                  <a:prstClr val="black"/>
                </a:solidFill>
              </a:rPr>
              <a:t>wide range of platform vendors</a:t>
            </a:r>
            <a:r>
              <a:rPr lang="en-US" sz="3600" dirty="0">
                <a:solidFill>
                  <a:prstClr val="black"/>
                </a:solidFill>
              </a:rPr>
              <a:t> have adopted </a:t>
            </a:r>
            <a:r>
              <a:rPr lang="en-US" sz="3600" dirty="0" err="1">
                <a:solidFill>
                  <a:prstClr val="black"/>
                </a:solidFill>
              </a:rPr>
              <a:t>OpenCL</a:t>
            </a:r>
            <a:r>
              <a:rPr lang="en-US" sz="3600" dirty="0">
                <a:solidFill>
                  <a:prstClr val="black"/>
                </a:solidFill>
              </a:rPr>
              <a:t>. 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3600" dirty="0" smtClean="0">
                <a:solidFill>
                  <a:prstClr val="black"/>
                </a:solidFill>
              </a:rPr>
              <a:t>These </a:t>
            </a:r>
            <a:r>
              <a:rPr lang="en-US" sz="3600" dirty="0">
                <a:solidFill>
                  <a:prstClr val="black"/>
                </a:solidFill>
              </a:rPr>
              <a:t>vendors fall within a wide range of market segments, from the embedded vendors (ARM and Imagination Technologies) to the HPC vendors (AMD, Intel, NVIDIA, and IBM). 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3600" dirty="0" smtClean="0">
                <a:solidFill>
                  <a:prstClr val="black"/>
                </a:solidFill>
              </a:rPr>
              <a:t>The </a:t>
            </a:r>
            <a:r>
              <a:rPr lang="en-US" sz="3600" dirty="0">
                <a:solidFill>
                  <a:prstClr val="black"/>
                </a:solidFill>
              </a:rPr>
              <a:t>architectures </a:t>
            </a:r>
            <a:r>
              <a:rPr 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supported</a:t>
            </a:r>
            <a:r>
              <a:rPr lang="en-US" sz="3600" dirty="0">
                <a:solidFill>
                  <a:prstClr val="black"/>
                </a:solidFill>
              </a:rPr>
              <a:t> include multi-core </a:t>
            </a:r>
            <a:r>
              <a:rPr lang="en-US" sz="3600" dirty="0" smtClean="0">
                <a:solidFill>
                  <a:prstClr val="black"/>
                </a:solidFill>
              </a:rPr>
              <a:t>CPUs and </a:t>
            </a:r>
            <a:r>
              <a:rPr lang="en-US" sz="3600" dirty="0">
                <a:solidFill>
                  <a:prstClr val="black"/>
                </a:solidFill>
              </a:rPr>
              <a:t>vector processors such as </a:t>
            </a:r>
            <a:r>
              <a:rPr lang="en-US" sz="3600" dirty="0" smtClean="0">
                <a:solidFill>
                  <a:prstClr val="black"/>
                </a:solidFill>
              </a:rPr>
              <a:t>GPUs.</a:t>
            </a:r>
            <a:endParaRPr lang="en-US" sz="3600" dirty="0">
              <a:solidFill>
                <a:prstClr val="black"/>
              </a:solidFill>
            </a:endParaRPr>
          </a:p>
          <a:p>
            <a:pPr lvl="0" algn="just"/>
            <a:r>
              <a:rPr lang="en-US" sz="3600" dirty="0">
                <a:solidFill>
                  <a:prstClr val="black"/>
                </a:solidFill>
              </a:rPr>
              <a:t>Most important, </a:t>
            </a:r>
            <a:r>
              <a:rPr lang="en-US" sz="3600" dirty="0" err="1">
                <a:solidFill>
                  <a:prstClr val="black"/>
                </a:solidFill>
              </a:rPr>
              <a:t>OpenCL’s</a:t>
            </a:r>
            <a:r>
              <a:rPr lang="en-US" sz="3600" dirty="0">
                <a:solidFill>
                  <a:prstClr val="black"/>
                </a:solidFill>
              </a:rPr>
              <a:t> cross-platform, industry wide support makes it an excellent programming </a:t>
            </a:r>
            <a:r>
              <a:rPr lang="en-US" sz="3600" dirty="0" smtClean="0">
                <a:solidFill>
                  <a:prstClr val="black"/>
                </a:solidFill>
              </a:rPr>
              <a:t>model.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76200"/>
            <a:ext cx="914399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>
                <a:solidFill>
                  <a:prstClr val="black"/>
                </a:solidFill>
              </a:rPr>
              <a:t>When programming for </a:t>
            </a:r>
            <a:r>
              <a:rPr lang="en-US" sz="2800" dirty="0" err="1">
                <a:solidFill>
                  <a:prstClr val="black"/>
                </a:solidFill>
              </a:rPr>
              <a:t>OpenCL</a:t>
            </a:r>
            <a:r>
              <a:rPr lang="en-US" sz="2800" dirty="0">
                <a:solidFill>
                  <a:prstClr val="black"/>
                </a:solidFill>
              </a:rPr>
              <a:t> devices, particularly GPUs, performance may increase by using local memory to cache data that will be used multiple times by a work-item or by multiple work-items in the same workgroup (i.e., data with temporal locality).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2800" dirty="0" smtClean="0">
                <a:solidFill>
                  <a:prstClr val="black"/>
                </a:solidFill>
              </a:rPr>
              <a:t>When </a:t>
            </a:r>
            <a:r>
              <a:rPr lang="en-US" sz="2800" dirty="0">
                <a:solidFill>
                  <a:prstClr val="black"/>
                </a:solidFill>
              </a:rPr>
              <a:t>developing a kernel, we can achieve this with an explicit assignment from a global memory pointer to a local memory pointer, as shown in the following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example code: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__kernel void cache(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__global float* data,</a:t>
            </a:r>
          </a:p>
          <a:p>
            <a:pPr lvl="0" algn="just"/>
            <a:r>
              <a:rPr lang="en-US" sz="2800" dirty="0">
                <a:solidFill>
                  <a:prstClr val="black"/>
                </a:solidFill>
              </a:rPr>
              <a:t>__local float* </a:t>
            </a:r>
            <a:r>
              <a:rPr lang="en-US" sz="2800" dirty="0" err="1">
                <a:solidFill>
                  <a:prstClr val="black"/>
                </a:solidFill>
              </a:rPr>
              <a:t>sharedData</a:t>
            </a:r>
            <a:r>
              <a:rPr lang="en-US" sz="2800" dirty="0">
                <a:solidFill>
                  <a:prstClr val="black"/>
                </a:solidFill>
              </a:rPr>
              <a:t>) {</a:t>
            </a:r>
          </a:p>
          <a:p>
            <a:pPr lvl="0" algn="just"/>
            <a:r>
              <a:rPr lang="en-US" sz="2800" dirty="0" err="1">
                <a:solidFill>
                  <a:prstClr val="black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</a:rPr>
              <a:t>globalid</a:t>
            </a:r>
            <a:r>
              <a:rPr lang="en-US" sz="2800" dirty="0" smtClean="0">
                <a:solidFill>
                  <a:prstClr val="black"/>
                </a:solidFill>
              </a:rPr>
              <a:t> =</a:t>
            </a:r>
            <a:r>
              <a:rPr lang="en-US" sz="2800" dirty="0" err="1" smtClean="0">
                <a:solidFill>
                  <a:prstClr val="black"/>
                </a:solidFill>
              </a:rPr>
              <a:t>get_global_id</a:t>
            </a:r>
            <a:r>
              <a:rPr lang="en-US" sz="2800" dirty="0" smtClean="0">
                <a:solidFill>
                  <a:prstClr val="black"/>
                </a:solidFill>
              </a:rPr>
              <a:t>(0</a:t>
            </a:r>
            <a:r>
              <a:rPr lang="en-US" sz="2800" dirty="0">
                <a:solidFill>
                  <a:prstClr val="black"/>
                </a:solidFill>
              </a:rPr>
              <a:t>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 smtClean="0"/>
              <a:t>localid</a:t>
            </a:r>
            <a:r>
              <a:rPr lang="en-US" sz="2800" dirty="0" smtClean="0"/>
              <a:t> = </a:t>
            </a:r>
            <a:r>
              <a:rPr lang="en-US" sz="2800" dirty="0" err="1"/>
              <a:t>get_local_id</a:t>
            </a:r>
            <a:r>
              <a:rPr lang="en-US" sz="2800" dirty="0"/>
              <a:t>(0);</a:t>
            </a:r>
          </a:p>
          <a:p>
            <a:r>
              <a:rPr lang="en-US" sz="2800" dirty="0"/>
              <a:t>// Cache data to local memory</a:t>
            </a:r>
          </a:p>
          <a:p>
            <a:r>
              <a:rPr lang="en-US" sz="2800" dirty="0" err="1"/>
              <a:t>sharedData</a:t>
            </a:r>
            <a:r>
              <a:rPr lang="en-US" sz="2800" dirty="0"/>
              <a:t>[</a:t>
            </a:r>
            <a:r>
              <a:rPr lang="en-US" sz="2800" dirty="0" err="1"/>
              <a:t>localId</a:t>
            </a:r>
            <a:r>
              <a:rPr lang="en-US" sz="2800" dirty="0"/>
              <a:t>] </a:t>
            </a:r>
            <a:r>
              <a:rPr lang="en-US" sz="2800" dirty="0" smtClean="0"/>
              <a:t>= </a:t>
            </a:r>
            <a:r>
              <a:rPr lang="en-US" sz="2800" dirty="0"/>
              <a:t>data[</a:t>
            </a:r>
            <a:r>
              <a:rPr lang="en-US" sz="2800" dirty="0" err="1"/>
              <a:t>globalId</a:t>
            </a:r>
            <a:r>
              <a:rPr lang="en-US" sz="2800" dirty="0"/>
              <a:t>];</a:t>
            </a:r>
          </a:p>
          <a:p>
            <a:r>
              <a:rPr lang="en-US" sz="2800" dirty="0"/>
              <a:t>. . .</a:t>
            </a:r>
          </a:p>
          <a:p>
            <a:r>
              <a:rPr lang="en-US" sz="2800" dirty="0" smtClean="0"/>
              <a:t>}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81000"/>
            <a:ext cx="79380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__kernel void </a:t>
            </a:r>
            <a:r>
              <a:rPr lang="en-US" sz="2000" dirty="0" err="1"/>
              <a:t>vector_add</a:t>
            </a:r>
            <a:r>
              <a:rPr lang="en-US" sz="2000" dirty="0"/>
              <a:t>(__global </a:t>
            </a:r>
            <a:r>
              <a:rPr lang="en-US" sz="2000" dirty="0" err="1"/>
              <a:t>int</a:t>
            </a:r>
            <a:r>
              <a:rPr lang="en-US" sz="2000" dirty="0"/>
              <a:t> *A, __global </a:t>
            </a:r>
            <a:r>
              <a:rPr lang="en-US" sz="2000" dirty="0" err="1"/>
              <a:t>int</a:t>
            </a:r>
            <a:r>
              <a:rPr lang="en-US" sz="2000" dirty="0"/>
              <a:t> *B, __global </a:t>
            </a:r>
            <a:r>
              <a:rPr lang="en-US" sz="2000" dirty="0" err="1"/>
              <a:t>int</a:t>
            </a:r>
            <a:r>
              <a:rPr lang="en-US" sz="2000" dirty="0"/>
              <a:t> *C)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 = </a:t>
            </a:r>
            <a:r>
              <a:rPr lang="en-US" sz="2000" dirty="0" err="1"/>
              <a:t>get_global_id</a:t>
            </a:r>
            <a:r>
              <a:rPr lang="en-US" sz="2000" dirty="0"/>
              <a:t>(0);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  </a:t>
            </a:r>
            <a:endParaRPr lang="en-US" sz="2000" dirty="0"/>
          </a:p>
          <a:p>
            <a:r>
              <a:rPr lang="en-US" sz="2000" dirty="0" smtClean="0"/>
              <a:t>      C[i</a:t>
            </a:r>
            <a:r>
              <a:rPr lang="en-US" sz="2000" dirty="0"/>
              <a:t>] = A[i] + B[i];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01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68720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testCL.cpp : A COMPLETE PROGRAM FOR VECTOR-VECTOR ADDITION</a:t>
            </a:r>
          </a:p>
          <a:p>
            <a:endParaRPr lang="en-US" dirty="0"/>
          </a:p>
          <a:p>
            <a:r>
              <a:rPr lang="en-US" dirty="0"/>
              <a:t>#include "</a:t>
            </a:r>
            <a:r>
              <a:rPr lang="en-US" dirty="0" err="1"/>
              <a:t>stdafx.h</a:t>
            </a:r>
            <a:r>
              <a:rPr lang="en-US" dirty="0"/>
              <a:t>"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&lt;CL/</a:t>
            </a:r>
            <a:r>
              <a:rPr lang="en-US" dirty="0" err="1"/>
              <a:t>cl.h</a:t>
            </a:r>
            <a:r>
              <a:rPr lang="en-US" dirty="0"/>
              <a:t>&gt;</a:t>
            </a:r>
          </a:p>
          <a:p>
            <a:r>
              <a:rPr lang="en-US" dirty="0"/>
              <a:t>#include&lt;</a:t>
            </a:r>
            <a:r>
              <a:rPr lang="en-US" dirty="0" err="1"/>
              <a:t>time.h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#define MAX_SOURCE_SIZE (0x100000)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 {</a:t>
            </a:r>
          </a:p>
          <a:p>
            <a:r>
              <a:rPr lang="en-US" dirty="0"/>
              <a:t>    // Create the two input vectors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r>
              <a:rPr lang="en-US" dirty="0" err="1"/>
              <a:t>clock_t</a:t>
            </a:r>
            <a:r>
              <a:rPr lang="en-US" dirty="0"/>
              <a:t> start, end;</a:t>
            </a:r>
          </a:p>
          <a:p>
            <a:endParaRPr lang="en-US" dirty="0"/>
          </a:p>
          <a:p>
            <a:r>
              <a:rPr lang="en-US" dirty="0"/>
              <a:t> start = clock();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LIST_SIZE = 102400;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*A = 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)*LIST_SIZE);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*B = 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)*LIST_SIZE);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304800"/>
            <a:ext cx="588558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for(i </a:t>
            </a:r>
            <a:r>
              <a:rPr lang="en-US" dirty="0"/>
              <a:t>= 0; i &lt; LIST_SIZE; i++)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A[i] = i;</a:t>
            </a:r>
          </a:p>
          <a:p>
            <a:r>
              <a:rPr lang="en-US" dirty="0"/>
              <a:t>        B[i] = LIST_SIZE - i;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 smtClean="0"/>
              <a:t>     FILE </a:t>
            </a:r>
            <a:r>
              <a:rPr lang="en-US" dirty="0"/>
              <a:t>*</a:t>
            </a:r>
            <a:r>
              <a:rPr lang="en-US" dirty="0" err="1"/>
              <a:t>fp</a:t>
            </a:r>
            <a:r>
              <a:rPr lang="en-US" dirty="0"/>
              <a:t>;</a:t>
            </a:r>
          </a:p>
          <a:p>
            <a:r>
              <a:rPr lang="en-US" dirty="0"/>
              <a:t>    char *</a:t>
            </a:r>
            <a:r>
              <a:rPr lang="en-US" dirty="0" err="1"/>
              <a:t>source_str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source_size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("vectorCLKernel.cl", "r");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if (!</a:t>
            </a:r>
            <a:r>
              <a:rPr lang="en-US" dirty="0" err="1"/>
              <a:t>fp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</a:t>
            </a:r>
            <a:r>
              <a:rPr lang="en-US" dirty="0"/>
              <a:t>, "Failed to load kernel.\n");</a:t>
            </a:r>
          </a:p>
          <a:p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    exit(1);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source_str</a:t>
            </a:r>
            <a:r>
              <a:rPr lang="en-US" dirty="0"/>
              <a:t> = (char*)</a:t>
            </a:r>
            <a:r>
              <a:rPr lang="en-US" dirty="0" err="1"/>
              <a:t>malloc</a:t>
            </a:r>
            <a:r>
              <a:rPr lang="en-US" dirty="0"/>
              <a:t>(MAX_SOURCE_SIZE);</a:t>
            </a:r>
          </a:p>
          <a:p>
            <a:r>
              <a:rPr lang="en-US" dirty="0"/>
              <a:t>    </a:t>
            </a:r>
            <a:r>
              <a:rPr lang="en-US" dirty="0" err="1"/>
              <a:t>source_size</a:t>
            </a:r>
            <a:r>
              <a:rPr lang="en-US" dirty="0"/>
              <a:t> = </a:t>
            </a:r>
            <a:r>
              <a:rPr lang="en-US" dirty="0" err="1"/>
              <a:t>fread</a:t>
            </a:r>
            <a:r>
              <a:rPr lang="en-US" dirty="0"/>
              <a:t>( </a:t>
            </a:r>
            <a:r>
              <a:rPr lang="en-US" dirty="0" err="1"/>
              <a:t>source_str</a:t>
            </a:r>
            <a:r>
              <a:rPr lang="en-US" dirty="0"/>
              <a:t>, 1, MAX_SOURCE_SIZE, 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fclose</a:t>
            </a:r>
            <a:r>
              <a:rPr lang="en-US" dirty="0"/>
              <a:t>( </a:t>
            </a:r>
            <a:r>
              <a:rPr lang="en-US" dirty="0" err="1"/>
              <a:t>fp</a:t>
            </a: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762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err="1" smtClean="0"/>
              <a:t>cl_platform_id</a:t>
            </a:r>
            <a:r>
              <a:rPr lang="en-US" dirty="0" smtClean="0"/>
              <a:t> </a:t>
            </a:r>
            <a:r>
              <a:rPr lang="en-US" dirty="0" err="1"/>
              <a:t>platform_id</a:t>
            </a:r>
            <a:r>
              <a:rPr lang="en-US" dirty="0"/>
              <a:t> = NULL;</a:t>
            </a:r>
          </a:p>
          <a:p>
            <a:r>
              <a:rPr lang="en-US" dirty="0"/>
              <a:t>    </a:t>
            </a:r>
            <a:r>
              <a:rPr lang="en-US" dirty="0" err="1"/>
              <a:t>cl_device_id</a:t>
            </a:r>
            <a:r>
              <a:rPr lang="en-US" dirty="0"/>
              <a:t> </a:t>
            </a:r>
            <a:r>
              <a:rPr lang="en-US" dirty="0" err="1"/>
              <a:t>device_id</a:t>
            </a:r>
            <a:r>
              <a:rPr lang="en-US" dirty="0"/>
              <a:t> = NULL;</a:t>
            </a:r>
          </a:p>
          <a:p>
            <a:r>
              <a:rPr lang="en-US" dirty="0"/>
              <a:t>    </a:t>
            </a:r>
            <a:r>
              <a:rPr lang="en-US" dirty="0" err="1"/>
              <a:t>cl_uint</a:t>
            </a:r>
            <a:r>
              <a:rPr lang="en-US" dirty="0"/>
              <a:t> </a:t>
            </a:r>
            <a:r>
              <a:rPr lang="en-US" dirty="0" err="1"/>
              <a:t>ret_num_devices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cl_uint</a:t>
            </a:r>
            <a:r>
              <a:rPr lang="en-US" dirty="0"/>
              <a:t> </a:t>
            </a:r>
            <a:r>
              <a:rPr lang="en-US" dirty="0" err="1"/>
              <a:t>ret_num_platforms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/>
              <a:t>cl_int</a:t>
            </a:r>
            <a:r>
              <a:rPr lang="en-US" dirty="0"/>
              <a:t> ret = </a:t>
            </a:r>
            <a:r>
              <a:rPr lang="en-US" dirty="0" err="1"/>
              <a:t>clGetPlatformIDs</a:t>
            </a:r>
            <a:r>
              <a:rPr lang="en-US" dirty="0"/>
              <a:t>(1, &amp;</a:t>
            </a:r>
            <a:r>
              <a:rPr lang="en-US" dirty="0" err="1"/>
              <a:t>platform_id</a:t>
            </a:r>
            <a:r>
              <a:rPr lang="en-US" dirty="0"/>
              <a:t>, &amp;</a:t>
            </a:r>
            <a:r>
              <a:rPr lang="en-US" dirty="0" err="1"/>
              <a:t>ret_num_platforms</a:t>
            </a:r>
            <a:r>
              <a:rPr lang="en-US" dirty="0"/>
              <a:t>);</a:t>
            </a:r>
          </a:p>
          <a:p>
            <a:r>
              <a:rPr lang="en-US" dirty="0" err="1"/>
              <a:t>cl_platform_info</a:t>
            </a:r>
            <a:r>
              <a:rPr lang="en-US" dirty="0"/>
              <a:t> info;</a:t>
            </a:r>
          </a:p>
          <a:p>
            <a:r>
              <a:rPr lang="en-US" dirty="0"/>
              <a:t>ret = </a:t>
            </a:r>
            <a:r>
              <a:rPr lang="en-US" dirty="0" err="1"/>
              <a:t>clGetDeviceIDs</a:t>
            </a:r>
            <a:r>
              <a:rPr lang="en-US" dirty="0"/>
              <a:t>( </a:t>
            </a:r>
            <a:r>
              <a:rPr lang="en-US" dirty="0" err="1"/>
              <a:t>platform_id</a:t>
            </a:r>
            <a:r>
              <a:rPr lang="en-US" dirty="0"/>
              <a:t>, CL_DEVICE_TYPE_ALL, 1,&amp;device_id, &amp;</a:t>
            </a:r>
            <a:r>
              <a:rPr lang="en-US" dirty="0" err="1"/>
              <a:t>ret_num_devices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cl_context</a:t>
            </a:r>
            <a:r>
              <a:rPr lang="en-US" dirty="0" smtClean="0"/>
              <a:t> </a:t>
            </a:r>
            <a:r>
              <a:rPr lang="en-US" dirty="0"/>
              <a:t>context = </a:t>
            </a:r>
            <a:r>
              <a:rPr lang="en-US" dirty="0" err="1"/>
              <a:t>clCreateContext</a:t>
            </a:r>
            <a:r>
              <a:rPr lang="en-US" dirty="0"/>
              <a:t>( NULL, 1, &amp;</a:t>
            </a:r>
            <a:r>
              <a:rPr lang="en-US" dirty="0" err="1"/>
              <a:t>device_id</a:t>
            </a:r>
            <a:r>
              <a:rPr lang="en-US" dirty="0"/>
              <a:t>, NULL, NULL, &amp;ret);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cl_command_queue</a:t>
            </a:r>
            <a:r>
              <a:rPr lang="en-US" dirty="0" smtClean="0"/>
              <a:t> </a:t>
            </a:r>
            <a:r>
              <a:rPr lang="en-US" dirty="0" err="1"/>
              <a:t>command_queue</a:t>
            </a:r>
            <a:r>
              <a:rPr lang="en-US" dirty="0"/>
              <a:t> = </a:t>
            </a:r>
            <a:r>
              <a:rPr lang="en-US" dirty="0" err="1"/>
              <a:t>clCreateCommandQueue</a:t>
            </a:r>
            <a:r>
              <a:rPr lang="en-US" dirty="0"/>
              <a:t>(context, </a:t>
            </a:r>
            <a:r>
              <a:rPr lang="en-US" dirty="0" err="1"/>
              <a:t>device_id</a:t>
            </a:r>
            <a:r>
              <a:rPr lang="en-US" dirty="0"/>
              <a:t>, CL_QUEUE_PROFILING_ENABLE, &amp;ret);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cl_mem</a:t>
            </a:r>
            <a:r>
              <a:rPr lang="en-US" dirty="0" smtClean="0"/>
              <a:t> </a:t>
            </a:r>
            <a:r>
              <a:rPr lang="en-US" dirty="0" err="1"/>
              <a:t>a_mem_obj</a:t>
            </a:r>
            <a:r>
              <a:rPr lang="en-US" dirty="0"/>
              <a:t> = </a:t>
            </a:r>
            <a:r>
              <a:rPr lang="en-US" dirty="0" err="1"/>
              <a:t>clCreateBuffer</a:t>
            </a:r>
            <a:r>
              <a:rPr lang="en-US" dirty="0"/>
              <a:t>(context, CL_MEM_READ_ONLY,LIST_SIZE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NULL, &amp;ret);</a:t>
            </a:r>
          </a:p>
          <a:p>
            <a:r>
              <a:rPr lang="en-US" dirty="0"/>
              <a:t>    </a:t>
            </a:r>
            <a:r>
              <a:rPr lang="en-US" dirty="0" err="1"/>
              <a:t>cl_mem</a:t>
            </a:r>
            <a:r>
              <a:rPr lang="en-US" dirty="0"/>
              <a:t> </a:t>
            </a:r>
            <a:r>
              <a:rPr lang="en-US" dirty="0" err="1"/>
              <a:t>b_mem_obj</a:t>
            </a:r>
            <a:r>
              <a:rPr lang="en-US" dirty="0"/>
              <a:t> = </a:t>
            </a:r>
            <a:r>
              <a:rPr lang="en-US" dirty="0" err="1"/>
              <a:t>clCreateBuffer</a:t>
            </a:r>
            <a:r>
              <a:rPr lang="en-US" dirty="0"/>
              <a:t>(context, CL_MEM_READ_ONLY,LIST_SIZE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NULL, &amp;ret);</a:t>
            </a:r>
          </a:p>
          <a:p>
            <a:r>
              <a:rPr lang="en-US" dirty="0"/>
              <a:t>    </a:t>
            </a:r>
            <a:r>
              <a:rPr lang="en-US" dirty="0" err="1"/>
              <a:t>cl_mem</a:t>
            </a:r>
            <a:r>
              <a:rPr lang="en-US" dirty="0"/>
              <a:t> </a:t>
            </a:r>
            <a:r>
              <a:rPr lang="en-US" dirty="0" err="1"/>
              <a:t>c_mem_obj</a:t>
            </a:r>
            <a:r>
              <a:rPr lang="en-US" dirty="0"/>
              <a:t> = </a:t>
            </a:r>
            <a:r>
              <a:rPr lang="en-US" dirty="0" err="1"/>
              <a:t>clCreateBuffer</a:t>
            </a:r>
            <a:r>
              <a:rPr lang="en-US" dirty="0"/>
              <a:t>(context, CL_MEM_WRITE_ONLY,LIST_SIZE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NULL, &amp;ret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69294"/>
            <a:ext cx="9067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 </a:t>
            </a:r>
            <a:r>
              <a:rPr lang="en-US" dirty="0"/>
              <a:t>= </a:t>
            </a:r>
            <a:r>
              <a:rPr lang="en-US" dirty="0" err="1"/>
              <a:t>clEnqueueWriteBuffer</a:t>
            </a:r>
            <a:r>
              <a:rPr lang="en-US" dirty="0"/>
              <a:t>(</a:t>
            </a:r>
            <a:r>
              <a:rPr lang="en-US" dirty="0" err="1"/>
              <a:t>command_queue</a:t>
            </a:r>
            <a:r>
              <a:rPr lang="en-US" dirty="0"/>
              <a:t>, </a:t>
            </a:r>
            <a:r>
              <a:rPr lang="en-US" dirty="0" err="1"/>
              <a:t>a_mem_obj</a:t>
            </a:r>
            <a:r>
              <a:rPr lang="en-US" dirty="0"/>
              <a:t>, CL_TRUE, 0,LIST_SIZE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A, 0, NULL, NULL);</a:t>
            </a:r>
          </a:p>
          <a:p>
            <a:r>
              <a:rPr lang="en-US" dirty="0"/>
              <a:t>    ret = </a:t>
            </a:r>
            <a:r>
              <a:rPr lang="en-US" dirty="0" err="1"/>
              <a:t>clEnqueueWriteBuffer</a:t>
            </a:r>
            <a:r>
              <a:rPr lang="en-US" dirty="0"/>
              <a:t>(</a:t>
            </a:r>
            <a:r>
              <a:rPr lang="en-US" dirty="0" err="1"/>
              <a:t>command_queue</a:t>
            </a:r>
            <a:r>
              <a:rPr lang="en-US" dirty="0"/>
              <a:t>, </a:t>
            </a:r>
            <a:r>
              <a:rPr lang="en-US" dirty="0" err="1"/>
              <a:t>b_mem_obj</a:t>
            </a:r>
            <a:r>
              <a:rPr lang="en-US" dirty="0"/>
              <a:t>, CL_TRUE, 0,LIST_SIZE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B, 0, NULL, NULL);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cl_program</a:t>
            </a:r>
            <a:r>
              <a:rPr lang="en-US" dirty="0" smtClean="0"/>
              <a:t> </a:t>
            </a:r>
            <a:r>
              <a:rPr lang="en-US" dirty="0"/>
              <a:t>program = </a:t>
            </a:r>
            <a:r>
              <a:rPr lang="en-US" dirty="0" err="1"/>
              <a:t>clCreateProgramWithSource</a:t>
            </a:r>
            <a:r>
              <a:rPr lang="en-US" dirty="0"/>
              <a:t>(context, 1,(</a:t>
            </a:r>
            <a:r>
              <a:rPr lang="en-US" dirty="0" err="1"/>
              <a:t>const</a:t>
            </a:r>
            <a:r>
              <a:rPr lang="en-US" dirty="0"/>
              <a:t> char**)&amp;</a:t>
            </a:r>
            <a:r>
              <a:rPr lang="en-US" dirty="0" err="1"/>
              <a:t>source_str</a:t>
            </a:r>
            <a:r>
              <a:rPr lang="en-US" dirty="0"/>
              <a:t>, 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size_t</a:t>
            </a:r>
            <a:r>
              <a:rPr lang="en-US" dirty="0"/>
              <a:t> *)&amp;</a:t>
            </a:r>
            <a:r>
              <a:rPr lang="en-US" dirty="0" err="1"/>
              <a:t>source_size</a:t>
            </a:r>
            <a:r>
              <a:rPr lang="en-US" dirty="0"/>
              <a:t>, &amp;ret);</a:t>
            </a:r>
          </a:p>
          <a:p>
            <a:endParaRPr lang="en-US" dirty="0"/>
          </a:p>
          <a:p>
            <a:r>
              <a:rPr lang="en-US" dirty="0" smtClean="0"/>
              <a:t>     ret </a:t>
            </a:r>
            <a:r>
              <a:rPr lang="en-US" dirty="0"/>
              <a:t>= </a:t>
            </a:r>
            <a:r>
              <a:rPr lang="en-US" dirty="0" err="1"/>
              <a:t>clBuildProgram</a:t>
            </a:r>
            <a:r>
              <a:rPr lang="en-US" dirty="0"/>
              <a:t>(program, 1, &amp;</a:t>
            </a:r>
            <a:r>
              <a:rPr lang="en-US" dirty="0" err="1"/>
              <a:t>device_id</a:t>
            </a:r>
            <a:r>
              <a:rPr lang="en-US" dirty="0"/>
              <a:t>, NULL, NULL, NULL);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cl_kernel</a:t>
            </a:r>
            <a:r>
              <a:rPr lang="en-US" dirty="0" smtClean="0"/>
              <a:t> </a:t>
            </a:r>
            <a:r>
              <a:rPr lang="en-US" dirty="0"/>
              <a:t>kernel = </a:t>
            </a:r>
            <a:r>
              <a:rPr lang="en-US" dirty="0" err="1"/>
              <a:t>clCreateKernel</a:t>
            </a:r>
            <a:r>
              <a:rPr lang="en-US" dirty="0"/>
              <a:t>(program, "</a:t>
            </a:r>
            <a:r>
              <a:rPr lang="en-US" dirty="0" err="1"/>
              <a:t>vector_add</a:t>
            </a:r>
            <a:r>
              <a:rPr lang="en-US" dirty="0"/>
              <a:t>", &amp;ret);</a:t>
            </a:r>
          </a:p>
          <a:p>
            <a:endParaRPr lang="en-US" dirty="0"/>
          </a:p>
          <a:p>
            <a:r>
              <a:rPr lang="en-US" dirty="0" smtClean="0"/>
              <a:t>    ret </a:t>
            </a:r>
            <a:r>
              <a:rPr lang="en-US" dirty="0"/>
              <a:t>= </a:t>
            </a:r>
            <a:r>
              <a:rPr lang="en-US" dirty="0" err="1"/>
              <a:t>clSetKernelArg</a:t>
            </a:r>
            <a:r>
              <a:rPr lang="en-US" dirty="0"/>
              <a:t>(kernel, 0,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cl_mem</a:t>
            </a:r>
            <a:r>
              <a:rPr lang="en-US" dirty="0"/>
              <a:t>), (void *)&amp;</a:t>
            </a:r>
            <a:r>
              <a:rPr lang="en-US" dirty="0" err="1"/>
              <a:t>a_mem_obj</a:t>
            </a:r>
            <a:r>
              <a:rPr lang="en-US" dirty="0"/>
              <a:t>);</a:t>
            </a:r>
          </a:p>
          <a:p>
            <a:r>
              <a:rPr lang="en-US" dirty="0"/>
              <a:t>    ret = </a:t>
            </a:r>
            <a:r>
              <a:rPr lang="en-US" dirty="0" err="1"/>
              <a:t>clSetKernelArg</a:t>
            </a:r>
            <a:r>
              <a:rPr lang="en-US" dirty="0"/>
              <a:t>(kernel, 1,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cl_mem</a:t>
            </a:r>
            <a:r>
              <a:rPr lang="en-US" dirty="0"/>
              <a:t>), (void *)&amp;</a:t>
            </a:r>
            <a:r>
              <a:rPr lang="en-US" dirty="0" err="1"/>
              <a:t>b_mem_obj</a:t>
            </a:r>
            <a:r>
              <a:rPr lang="en-US" dirty="0"/>
              <a:t>);</a:t>
            </a:r>
          </a:p>
          <a:p>
            <a:r>
              <a:rPr lang="en-US" dirty="0"/>
              <a:t>    ret = </a:t>
            </a:r>
            <a:r>
              <a:rPr lang="en-US" dirty="0" err="1"/>
              <a:t>clSetKernelArg</a:t>
            </a:r>
            <a:r>
              <a:rPr lang="en-US" dirty="0"/>
              <a:t>(kernel, 2,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cl_mem</a:t>
            </a:r>
            <a:r>
              <a:rPr lang="en-US" dirty="0"/>
              <a:t>), (void *)&amp;</a:t>
            </a:r>
            <a:r>
              <a:rPr lang="en-US" dirty="0" err="1"/>
              <a:t>c_mem_obj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/>
              <a:t>global_item_size</a:t>
            </a:r>
            <a:r>
              <a:rPr lang="en-US" dirty="0"/>
              <a:t> = LIST_SIZE; // Process the entire lists</a:t>
            </a:r>
          </a:p>
          <a:p>
            <a:r>
              <a:rPr lang="en-US" dirty="0"/>
              <a:t>   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local_item_size</a:t>
            </a:r>
            <a:r>
              <a:rPr lang="en-US" dirty="0"/>
              <a:t> = 64; // Process in groups of </a:t>
            </a:r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76200"/>
            <a:ext cx="899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*C = 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)*LIST_SIZE);</a:t>
            </a:r>
          </a:p>
          <a:p>
            <a:endParaRPr lang="en-US" dirty="0"/>
          </a:p>
          <a:p>
            <a:r>
              <a:rPr lang="en-US" dirty="0" err="1"/>
              <a:t>cl_event</a:t>
            </a:r>
            <a:r>
              <a:rPr lang="en-US" dirty="0"/>
              <a:t> event;</a:t>
            </a:r>
          </a:p>
          <a:p>
            <a:r>
              <a:rPr lang="en-US" dirty="0"/>
              <a:t>ret = </a:t>
            </a:r>
            <a:r>
              <a:rPr lang="en-US" dirty="0" err="1"/>
              <a:t>clEnqueueNDRangeKernel</a:t>
            </a:r>
            <a:r>
              <a:rPr lang="en-US" dirty="0"/>
              <a:t>(</a:t>
            </a:r>
            <a:r>
              <a:rPr lang="en-US" dirty="0" err="1"/>
              <a:t>command_queue</a:t>
            </a:r>
            <a:r>
              <a:rPr lang="en-US" dirty="0"/>
              <a:t>, kernel, 1, NULL,&amp;</a:t>
            </a:r>
            <a:r>
              <a:rPr lang="en-US" dirty="0" err="1"/>
              <a:t>global_item_size</a:t>
            </a:r>
            <a:r>
              <a:rPr lang="en-US" dirty="0"/>
              <a:t>, &amp;</a:t>
            </a:r>
            <a:r>
              <a:rPr lang="en-US" dirty="0" err="1"/>
              <a:t>local_item_size</a:t>
            </a:r>
            <a:r>
              <a:rPr lang="en-US" dirty="0"/>
              <a:t>, 0, NULL, &amp;event);</a:t>
            </a:r>
          </a:p>
          <a:p>
            <a:r>
              <a:rPr lang="en-US" dirty="0"/>
              <a:t>ret = </a:t>
            </a:r>
            <a:r>
              <a:rPr lang="en-US" dirty="0" err="1"/>
              <a:t>clFinish</a:t>
            </a:r>
            <a:r>
              <a:rPr lang="en-US" dirty="0"/>
              <a:t>(</a:t>
            </a:r>
            <a:r>
              <a:rPr lang="en-US" dirty="0" err="1"/>
              <a:t>command_queue</a:t>
            </a:r>
            <a:r>
              <a:rPr lang="en-US" dirty="0"/>
              <a:t>);</a:t>
            </a:r>
          </a:p>
          <a:p>
            <a:r>
              <a:rPr lang="en-US" dirty="0" err="1"/>
              <a:t>cl_ulong</a:t>
            </a:r>
            <a:r>
              <a:rPr lang="en-US" dirty="0"/>
              <a:t> </a:t>
            </a:r>
            <a:r>
              <a:rPr lang="en-US" dirty="0" err="1"/>
              <a:t>time_start</a:t>
            </a:r>
            <a:r>
              <a:rPr lang="en-US" dirty="0"/>
              <a:t>, </a:t>
            </a:r>
            <a:r>
              <a:rPr lang="en-US" dirty="0" err="1"/>
              <a:t>time_end</a:t>
            </a:r>
            <a:r>
              <a:rPr lang="en-US" dirty="0"/>
              <a:t>;</a:t>
            </a:r>
          </a:p>
          <a:p>
            <a:r>
              <a:rPr lang="en-US" dirty="0"/>
              <a:t>double </a:t>
            </a:r>
            <a:r>
              <a:rPr lang="en-US" dirty="0" err="1"/>
              <a:t>total_time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clGetEventProfilingInfo</a:t>
            </a:r>
            <a:r>
              <a:rPr lang="en-US" dirty="0"/>
              <a:t>(event, CL_PROFILING_COMMAND_START,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time_start</a:t>
            </a:r>
            <a:r>
              <a:rPr lang="en-US" dirty="0"/>
              <a:t>), &amp;</a:t>
            </a:r>
            <a:r>
              <a:rPr lang="en-US" dirty="0" err="1"/>
              <a:t>time_start</a:t>
            </a:r>
            <a:r>
              <a:rPr lang="en-US" dirty="0"/>
              <a:t>, NULL);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clGetEventProfilingInfo</a:t>
            </a:r>
            <a:r>
              <a:rPr lang="en-US" dirty="0"/>
              <a:t>(event, CL_PROFILING_COMMAND_END,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time_end</a:t>
            </a:r>
            <a:r>
              <a:rPr lang="en-US" dirty="0"/>
              <a:t>), &amp;</a:t>
            </a:r>
            <a:r>
              <a:rPr lang="en-US" dirty="0" err="1"/>
              <a:t>time_end</a:t>
            </a:r>
            <a:r>
              <a:rPr lang="en-US" dirty="0"/>
              <a:t>, NULL);</a:t>
            </a:r>
          </a:p>
          <a:p>
            <a:r>
              <a:rPr lang="en-US" dirty="0" err="1"/>
              <a:t>total_time</a:t>
            </a:r>
            <a:r>
              <a:rPr lang="en-US" dirty="0"/>
              <a:t> = double (</a:t>
            </a:r>
            <a:r>
              <a:rPr lang="en-US" dirty="0" err="1"/>
              <a:t>time_end</a:t>
            </a:r>
            <a:r>
              <a:rPr lang="en-US" dirty="0"/>
              <a:t> - </a:t>
            </a:r>
            <a:r>
              <a:rPr lang="en-US" dirty="0" err="1"/>
              <a:t>time_start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ret = </a:t>
            </a:r>
            <a:r>
              <a:rPr lang="en-US" dirty="0" err="1"/>
              <a:t>clEnqueueReadBuffer</a:t>
            </a:r>
            <a:r>
              <a:rPr lang="en-US" dirty="0"/>
              <a:t>(</a:t>
            </a:r>
            <a:r>
              <a:rPr lang="en-US" dirty="0" err="1"/>
              <a:t>command_queue</a:t>
            </a:r>
            <a:r>
              <a:rPr lang="en-US" dirty="0"/>
              <a:t>, </a:t>
            </a:r>
            <a:r>
              <a:rPr lang="en-US" dirty="0" err="1"/>
              <a:t>c_mem_obj</a:t>
            </a:r>
            <a:r>
              <a:rPr lang="en-US" dirty="0"/>
              <a:t>, CL_TRUE, 0,LIST_SIZE *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), C, 0, NULL, NULL);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Display the result to the screen</a:t>
            </a:r>
          </a:p>
          <a:p>
            <a:r>
              <a:rPr lang="en-US" dirty="0"/>
              <a:t>    for(i = 0; i &lt; LIST_SIZE; i++)</a:t>
            </a:r>
          </a:p>
          <a:p>
            <a:r>
              <a:rPr lang="pt-BR" dirty="0"/>
              <a:t>        printf("%d + %d = %d\n", A[i], B[i], C[i]);</a:t>
            </a:r>
          </a:p>
          <a:p>
            <a:r>
              <a:rPr lang="en-US" dirty="0" smtClean="0"/>
              <a:t>     ret </a:t>
            </a:r>
            <a:r>
              <a:rPr lang="en-US" dirty="0"/>
              <a:t>= </a:t>
            </a:r>
            <a:r>
              <a:rPr lang="en-US" dirty="0" err="1"/>
              <a:t>clFlush</a:t>
            </a:r>
            <a:r>
              <a:rPr lang="en-US" dirty="0"/>
              <a:t>(</a:t>
            </a:r>
            <a:r>
              <a:rPr lang="en-US" dirty="0" err="1"/>
              <a:t>command_queue</a:t>
            </a:r>
            <a:r>
              <a:rPr lang="en-US" dirty="0"/>
              <a:t>);</a:t>
            </a:r>
          </a:p>
          <a:p>
            <a:r>
              <a:rPr lang="en-US" dirty="0"/>
              <a:t>    ret = </a:t>
            </a:r>
            <a:r>
              <a:rPr lang="en-US" dirty="0" err="1"/>
              <a:t>clReleaseKernel</a:t>
            </a:r>
            <a:r>
              <a:rPr lang="en-US" dirty="0"/>
              <a:t>(kernel);</a:t>
            </a:r>
          </a:p>
          <a:p>
            <a:r>
              <a:rPr lang="en-US" dirty="0"/>
              <a:t>    ret = </a:t>
            </a:r>
            <a:r>
              <a:rPr lang="en-US" dirty="0" err="1"/>
              <a:t>clReleaseProgram</a:t>
            </a:r>
            <a:r>
              <a:rPr lang="en-US" dirty="0"/>
              <a:t>(program);</a:t>
            </a:r>
          </a:p>
          <a:p>
            <a:r>
              <a:rPr lang="en-US" dirty="0"/>
              <a:t>    ret = </a:t>
            </a:r>
            <a:r>
              <a:rPr lang="en-US" dirty="0" err="1"/>
              <a:t>clReleaseMemObject</a:t>
            </a:r>
            <a:r>
              <a:rPr lang="en-US" dirty="0"/>
              <a:t>(</a:t>
            </a:r>
            <a:r>
              <a:rPr lang="en-US" dirty="0" err="1"/>
              <a:t>a_mem_obj</a:t>
            </a:r>
            <a:r>
              <a:rPr lang="en-US" dirty="0"/>
              <a:t>);</a:t>
            </a:r>
          </a:p>
          <a:p>
            <a:r>
              <a:rPr lang="en-US" dirty="0"/>
              <a:t>    ret = </a:t>
            </a:r>
            <a:r>
              <a:rPr lang="en-US" dirty="0" err="1"/>
              <a:t>clReleaseMemObject</a:t>
            </a:r>
            <a:r>
              <a:rPr lang="en-US" dirty="0"/>
              <a:t>(</a:t>
            </a:r>
            <a:r>
              <a:rPr lang="en-US" dirty="0" err="1"/>
              <a:t>b_mem_obj</a:t>
            </a:r>
            <a:r>
              <a:rPr lang="en-US" dirty="0"/>
              <a:t>);</a:t>
            </a:r>
          </a:p>
          <a:p>
            <a:r>
              <a:rPr lang="en-US" dirty="0"/>
              <a:t>    ret = </a:t>
            </a:r>
            <a:r>
              <a:rPr lang="en-US" dirty="0" err="1"/>
              <a:t>clReleaseMemObject</a:t>
            </a:r>
            <a:r>
              <a:rPr lang="en-US" dirty="0"/>
              <a:t>(</a:t>
            </a:r>
            <a:r>
              <a:rPr lang="en-US" dirty="0" err="1"/>
              <a:t>c_mem_obj</a:t>
            </a:r>
            <a:r>
              <a:rPr lang="en-US" dirty="0"/>
              <a:t>);</a:t>
            </a:r>
          </a:p>
          <a:p>
            <a:r>
              <a:rPr lang="en-US" dirty="0"/>
              <a:t>    ret = </a:t>
            </a:r>
            <a:r>
              <a:rPr lang="en-US" dirty="0" err="1"/>
              <a:t>clReleaseCommandQueue</a:t>
            </a:r>
            <a:r>
              <a:rPr lang="en-US" dirty="0"/>
              <a:t>(</a:t>
            </a:r>
            <a:r>
              <a:rPr lang="en-US" dirty="0" err="1"/>
              <a:t>command_queue</a:t>
            </a:r>
            <a:r>
              <a:rPr lang="en-US" dirty="0"/>
              <a:t>);</a:t>
            </a:r>
          </a:p>
          <a:p>
            <a:r>
              <a:rPr lang="en-US" dirty="0"/>
              <a:t>    ret = </a:t>
            </a:r>
            <a:r>
              <a:rPr lang="en-US" dirty="0" err="1"/>
              <a:t>clReleaseContext</a:t>
            </a:r>
            <a:r>
              <a:rPr lang="en-US" dirty="0"/>
              <a:t>(context);</a:t>
            </a:r>
          </a:p>
          <a:p>
            <a:r>
              <a:rPr lang="en-US" dirty="0" smtClean="0"/>
              <a:t>    </a:t>
            </a:r>
            <a:r>
              <a:rPr lang="en-US" dirty="0"/>
              <a:t>free(A);</a:t>
            </a:r>
          </a:p>
          <a:p>
            <a:r>
              <a:rPr lang="en-US" dirty="0"/>
              <a:t>    free(B);</a:t>
            </a:r>
          </a:p>
          <a:p>
            <a:r>
              <a:rPr lang="en-US" dirty="0"/>
              <a:t>    free(C);</a:t>
            </a:r>
          </a:p>
          <a:p>
            <a:r>
              <a:rPr lang="en-US" dirty="0"/>
              <a:t>end = clock();</a:t>
            </a:r>
          </a:p>
          <a:p>
            <a:r>
              <a:rPr lang="en-US" dirty="0"/>
              <a:t>    </a:t>
            </a:r>
            <a:r>
              <a:rPr lang="en-US" dirty="0" err="1" smtClean="0"/>
              <a:t>printf</a:t>
            </a:r>
            <a:r>
              <a:rPr lang="en-US" dirty="0"/>
              <a:t>("\n\n Time taken to execute the KERNEL in milliseconds = %0.3f </a:t>
            </a:r>
            <a:r>
              <a:rPr lang="en-US" dirty="0" err="1"/>
              <a:t>msec</a:t>
            </a:r>
            <a:r>
              <a:rPr lang="en-US" dirty="0"/>
              <a:t>\n\n", </a:t>
            </a:r>
            <a:r>
              <a:rPr lang="en-US" dirty="0" err="1"/>
              <a:t>total_time</a:t>
            </a:r>
            <a:r>
              <a:rPr lang="en-US" dirty="0"/>
              <a:t>/1000);</a:t>
            </a:r>
          </a:p>
          <a:p>
            <a:r>
              <a:rPr lang="en-US" dirty="0" err="1"/>
              <a:t>printf</a:t>
            </a:r>
            <a:r>
              <a:rPr lang="en-US" dirty="0"/>
              <a:t>( "\</a:t>
            </a:r>
            <a:r>
              <a:rPr lang="en-US" dirty="0" err="1"/>
              <a:t>nTime</a:t>
            </a:r>
            <a:r>
              <a:rPr lang="en-US" dirty="0"/>
              <a:t> taken to execute the whole program in seconds: %0.3f Seconds\n", (end-start)/(double)CLOCKS_PER_SEC );</a:t>
            </a:r>
          </a:p>
          <a:p>
            <a:r>
              <a:rPr lang="en-US" dirty="0" err="1"/>
              <a:t>printf</a:t>
            </a:r>
            <a:r>
              <a:rPr lang="en-US" dirty="0"/>
              <a:t>("Done");</a:t>
            </a:r>
          </a:p>
          <a:p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474604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Kernel for MATRIX MULTIPLICATION</a:t>
            </a:r>
          </a:p>
          <a:p>
            <a:r>
              <a:rPr lang="en-US" dirty="0" smtClean="0"/>
              <a:t>__</a:t>
            </a:r>
            <a:r>
              <a:rPr lang="en-US" dirty="0"/>
              <a:t>kernel void </a:t>
            </a:r>
            <a:r>
              <a:rPr lang="en-US" dirty="0" err="1"/>
              <a:t>simpleMultiply</a:t>
            </a:r>
            <a:r>
              <a:rPr lang="en-US" dirty="0"/>
              <a:t>(</a:t>
            </a:r>
          </a:p>
          <a:p>
            <a:r>
              <a:rPr lang="en-US" dirty="0"/>
              <a:t>	__global float* </a:t>
            </a:r>
            <a:r>
              <a:rPr lang="en-US" dirty="0" err="1"/>
              <a:t>inputA</a:t>
            </a:r>
            <a:r>
              <a:rPr lang="en-US" dirty="0"/>
              <a:t>,</a:t>
            </a:r>
          </a:p>
          <a:p>
            <a:r>
              <a:rPr lang="en-US" dirty="0"/>
              <a:t>	__global float* </a:t>
            </a:r>
            <a:r>
              <a:rPr lang="en-US" dirty="0" err="1"/>
              <a:t>inputB</a:t>
            </a:r>
            <a:r>
              <a:rPr lang="en-US" dirty="0"/>
              <a:t>,</a:t>
            </a:r>
          </a:p>
          <a:p>
            <a:r>
              <a:rPr lang="en-US" dirty="0"/>
              <a:t>    __global float* </a:t>
            </a:r>
            <a:r>
              <a:rPr lang="en-US" dirty="0" err="1"/>
              <a:t>outputC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=10; 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wB</a:t>
            </a:r>
            <a:r>
              <a:rPr lang="en-US" dirty="0"/>
              <a:t>=10;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/>
              <a:t> i</a:t>
            </a:r>
            <a:r>
              <a:rPr lang="en-US" dirty="0" smtClean="0"/>
              <a:t> = </a:t>
            </a:r>
            <a:r>
              <a:rPr lang="en-US" dirty="0" err="1" smtClean="0"/>
              <a:t>get_global_id</a:t>
            </a:r>
            <a:r>
              <a:rPr lang="en-US" dirty="0" smtClean="0"/>
              <a:t>(0</a:t>
            </a:r>
            <a:r>
              <a:rPr lang="en-US" dirty="0"/>
              <a:t>); 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j = </a:t>
            </a:r>
            <a:r>
              <a:rPr lang="en-US" dirty="0" err="1" smtClean="0"/>
              <a:t>get_global_id</a:t>
            </a:r>
            <a:r>
              <a:rPr lang="en-US" dirty="0" smtClean="0"/>
              <a:t>(1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float sum=0.0f;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k=0</a:t>
            </a:r>
            <a:r>
              <a:rPr lang="en-US" dirty="0"/>
              <a:t>; </a:t>
            </a:r>
            <a:r>
              <a:rPr lang="en-US" dirty="0" smtClean="0"/>
              <a:t>k&lt;</a:t>
            </a:r>
            <a:r>
              <a:rPr lang="en-US" dirty="0" err="1" smtClean="0"/>
              <a:t>wA</a:t>
            </a:r>
            <a:r>
              <a:rPr lang="en-US" dirty="0"/>
              <a:t>; </a:t>
            </a:r>
            <a:r>
              <a:rPr lang="en-US" dirty="0" smtClean="0"/>
              <a:t>k++)</a:t>
            </a:r>
            <a:endParaRPr lang="en-US" dirty="0"/>
          </a:p>
          <a:p>
            <a:r>
              <a:rPr lang="en-US" dirty="0"/>
              <a:t>   {</a:t>
            </a:r>
          </a:p>
          <a:p>
            <a:r>
              <a:rPr lang="en-US" dirty="0"/>
              <a:t>      float </a:t>
            </a:r>
            <a:r>
              <a:rPr lang="en-US" dirty="0" err="1"/>
              <a:t>tempA</a:t>
            </a:r>
            <a:r>
              <a:rPr lang="en-US" dirty="0"/>
              <a:t> =</a:t>
            </a:r>
            <a:r>
              <a:rPr lang="en-US" dirty="0" err="1" smtClean="0"/>
              <a:t>inputA</a:t>
            </a:r>
            <a:r>
              <a:rPr lang="en-US" dirty="0" smtClean="0"/>
              <a:t>[i*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k);</a:t>
            </a:r>
            <a:endParaRPr lang="en-US" dirty="0"/>
          </a:p>
          <a:p>
            <a:r>
              <a:rPr lang="en-US" dirty="0"/>
              <a:t>      float </a:t>
            </a:r>
            <a:r>
              <a:rPr lang="en-US" dirty="0" err="1"/>
              <a:t>tempB</a:t>
            </a:r>
            <a:r>
              <a:rPr lang="en-US" dirty="0"/>
              <a:t> =</a:t>
            </a:r>
            <a:r>
              <a:rPr lang="en-US" dirty="0" err="1" smtClean="0"/>
              <a:t>inputB</a:t>
            </a:r>
            <a:r>
              <a:rPr lang="en-US" dirty="0" smtClean="0"/>
              <a:t>[k*</a:t>
            </a:r>
            <a:r>
              <a:rPr lang="en-US" dirty="0" err="1" smtClean="0"/>
              <a:t>wB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j);</a:t>
            </a:r>
            <a:endParaRPr lang="en-US" dirty="0"/>
          </a:p>
          <a:p>
            <a:r>
              <a:rPr lang="en-US" dirty="0"/>
              <a:t>      sum+=</a:t>
            </a:r>
            <a:r>
              <a:rPr lang="en-US" dirty="0" err="1"/>
              <a:t>tempA</a:t>
            </a:r>
            <a:r>
              <a:rPr lang="en-US" dirty="0"/>
              <a:t> * </a:t>
            </a:r>
            <a:r>
              <a:rPr lang="en-US" dirty="0" err="1"/>
              <a:t>tempB</a:t>
            </a:r>
            <a:r>
              <a:rPr lang="en-US" dirty="0"/>
              <a:t>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  <a:r>
              <a:rPr lang="en-US" dirty="0" err="1" smtClean="0"/>
              <a:t>outputC</a:t>
            </a:r>
            <a:r>
              <a:rPr lang="en-US" dirty="0" smtClean="0"/>
              <a:t>[i*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/>
              <a:t>+ </a:t>
            </a:r>
            <a:r>
              <a:rPr lang="en-US" smtClean="0"/>
              <a:t>j]=</a:t>
            </a:r>
            <a:r>
              <a:rPr lang="en-US" dirty="0"/>
              <a:t>sum;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2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3789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applications </a:t>
            </a:r>
          </a:p>
          <a:p>
            <a:r>
              <a:rPr lang="en-US" sz="3200" dirty="0" smtClean="0"/>
              <a:t>Convolution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595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296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u="sng" dirty="0" smtClean="0">
                <a:solidFill>
                  <a:prstClr val="black"/>
                </a:solidFill>
              </a:rPr>
              <a:t>GPUs </a:t>
            </a:r>
            <a:r>
              <a:rPr lang="en-US" sz="4000" u="sng" dirty="0">
                <a:solidFill>
                  <a:prstClr val="black"/>
                </a:solidFill>
              </a:rPr>
              <a:t>have evolved</a:t>
            </a:r>
            <a:r>
              <a:rPr lang="en-US" sz="4000" dirty="0">
                <a:solidFill>
                  <a:prstClr val="black"/>
                </a:solidFill>
              </a:rPr>
              <a:t> rapidly as very powerful, fully programmable, task and data-parallel architectures. </a:t>
            </a:r>
            <a:endParaRPr lang="en-US" sz="4000" dirty="0" smtClean="0">
              <a:solidFill>
                <a:prstClr val="black"/>
              </a:solidFill>
            </a:endParaRPr>
          </a:p>
          <a:p>
            <a:pPr lvl="0" algn="just"/>
            <a:r>
              <a:rPr lang="en-US" sz="4000" dirty="0" smtClean="0">
                <a:solidFill>
                  <a:prstClr val="black"/>
                </a:solidFill>
              </a:rPr>
              <a:t>Combining </a:t>
            </a:r>
            <a:r>
              <a:rPr lang="en-US" sz="4000" dirty="0">
                <a:solidFill>
                  <a:prstClr val="black"/>
                </a:solidFill>
              </a:rPr>
              <a:t>CPUs and GPUs on a </a:t>
            </a:r>
            <a:r>
              <a:rPr lang="en-US" sz="4000" u="sng" dirty="0">
                <a:solidFill>
                  <a:prstClr val="black"/>
                </a:solidFill>
              </a:rPr>
              <a:t>single </a:t>
            </a:r>
            <a:r>
              <a:rPr lang="en-US" sz="4000" u="sng" dirty="0" smtClean="0">
                <a:solidFill>
                  <a:prstClr val="black"/>
                </a:solidFill>
              </a:rPr>
              <a:t>die</a:t>
            </a:r>
            <a:r>
              <a:rPr lang="en-US" sz="4000" dirty="0" smtClean="0">
                <a:solidFill>
                  <a:prstClr val="black"/>
                </a:solidFill>
              </a:rPr>
              <a:t>.  </a:t>
            </a:r>
            <a:endParaRPr lang="en-US" sz="4000" dirty="0">
              <a:solidFill>
                <a:prstClr val="black"/>
              </a:solidFill>
            </a:endParaRPr>
          </a:p>
          <a:p>
            <a:pPr lvl="0" algn="just"/>
            <a:r>
              <a:rPr lang="en-US" sz="4000" dirty="0">
                <a:solidFill>
                  <a:prstClr val="black"/>
                </a:solidFill>
              </a:rPr>
              <a:t>Compute-intensive and data-intensive portions of a given application, called </a:t>
            </a:r>
            <a:r>
              <a:rPr lang="en-US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kernels</a:t>
            </a:r>
            <a:r>
              <a:rPr lang="en-US" sz="4000" dirty="0">
                <a:solidFill>
                  <a:prstClr val="black"/>
                </a:solidFill>
              </a:rPr>
              <a:t>, may be </a:t>
            </a:r>
            <a:r>
              <a:rPr lang="en-US" sz="4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offloaded</a:t>
            </a:r>
            <a:r>
              <a:rPr lang="en-US" sz="4000" dirty="0">
                <a:solidFill>
                  <a:prstClr val="black"/>
                </a:solidFill>
              </a:rPr>
              <a:t> to the </a:t>
            </a:r>
            <a:r>
              <a:rPr lang="en-US" sz="4000" dirty="0" smtClean="0">
                <a:solidFill>
                  <a:prstClr val="black"/>
                </a:solidFill>
              </a:rPr>
              <a:t>GPU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991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Parallel </a:t>
            </a:r>
            <a:r>
              <a:rPr lang="en-US" sz="4000" dirty="0"/>
              <a:t>computing, as defined </a:t>
            </a:r>
            <a:r>
              <a:rPr lang="en-US" sz="4000" dirty="0" smtClean="0"/>
              <a:t>is </a:t>
            </a:r>
            <a:r>
              <a:rPr lang="en-US" sz="4000" dirty="0"/>
              <a:t>“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form of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 in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many calculations are carried out simultaneously, operating on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principle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large problems can often be divided into smaller ones, which are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solved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concurrently (i.e., in parallel).</a:t>
            </a:r>
            <a:r>
              <a:rPr lang="en-US" sz="4000" dirty="0"/>
              <a:t>” </a:t>
            </a:r>
            <a:endParaRPr lang="en-US" sz="4000" dirty="0" smtClean="0"/>
          </a:p>
          <a:p>
            <a:pPr algn="just"/>
            <a:r>
              <a:rPr lang="en-US" sz="4000" dirty="0" smtClean="0"/>
              <a:t>The </a:t>
            </a:r>
            <a:r>
              <a:rPr lang="en-US" sz="4000" dirty="0"/>
              <a:t>degree of parallelism that can be </a:t>
            </a:r>
            <a:r>
              <a:rPr lang="en-US" sz="4000" dirty="0" smtClean="0"/>
              <a:t>achieved is </a:t>
            </a:r>
            <a:r>
              <a:rPr lang="en-US" sz="4000" dirty="0"/>
              <a:t>dependent </a:t>
            </a:r>
            <a:r>
              <a:rPr lang="en-US" sz="4000" dirty="0" smtClean="0"/>
              <a:t>on the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 of the algorithm or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designer 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171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xhibit">
  <a:themeElements>
    <a:clrScheme name="Custom 3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66FFFF"/>
      </a:accent1>
      <a:accent2>
        <a:srgbClr val="00FF00"/>
      </a:accent2>
      <a:accent3>
        <a:srgbClr val="0080FF"/>
      </a:accent3>
      <a:accent4>
        <a:srgbClr val="66FFFF"/>
      </a:accent4>
      <a:accent5>
        <a:srgbClr val="66FFFF"/>
      </a:accent5>
      <a:accent6>
        <a:srgbClr val="66FFFF"/>
      </a:accent6>
      <a:hlink>
        <a:srgbClr val="6699FF"/>
      </a:hlink>
      <a:folHlink>
        <a:srgbClr val="66FF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5533</TotalTime>
  <Words>5630</Words>
  <Application>Microsoft Office PowerPoint</Application>
  <PresentationFormat>On-screen Show (4:3)</PresentationFormat>
  <Paragraphs>611</Paragraphs>
  <Slides>79</Slides>
  <Notes>59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Angsana New</vt:lpstr>
      <vt:lpstr>AngsanaUPC</vt:lpstr>
      <vt:lpstr>Arial</vt:lpstr>
      <vt:lpstr>Calibri</vt:lpstr>
      <vt:lpstr>Corbel</vt:lpstr>
      <vt:lpstr>Courier New</vt:lpstr>
      <vt:lpstr>Wingdings 2</vt:lpstr>
      <vt:lpstr>Office Theme</vt:lpstr>
      <vt:lpstr>2_Exhibit</vt:lpstr>
      <vt:lpstr>1_Office Theme</vt:lpstr>
      <vt:lpstr>Heterogeneous Computing with OpenCL</vt:lpstr>
      <vt:lpstr>What is Heterogeneous computing</vt:lpstr>
      <vt:lpstr>What is GPU Computing?</vt:lpstr>
      <vt:lpstr>PowerPoint Presentation</vt:lpstr>
      <vt:lpstr>CH 1 Introduction to Parallel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 2 Introduction to OpenCL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any Opencl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Heterogeneous Computing with OpenCL</dc:title>
  <dc:creator>ACER</dc:creator>
  <cp:lastModifiedBy>Mahe</cp:lastModifiedBy>
  <cp:revision>223</cp:revision>
  <dcterms:created xsi:type="dcterms:W3CDTF">2013-09-18T13:15:54Z</dcterms:created>
  <dcterms:modified xsi:type="dcterms:W3CDTF">2019-10-08T16:35:16Z</dcterms:modified>
</cp:coreProperties>
</file>