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Complexity </a:t>
            </a:r>
            <a:r>
              <a:rPr lang="en-US" sz="2400" b="0" i="0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Comparsion</a:t>
            </a:r>
            <a:r>
              <a:rPr lang="en-US" sz="2400" b="0" i="0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b="0" i="0" baseline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3.1E-2</c:v>
                </c:pt>
                <c:pt idx="1">
                  <c:v>4.5999999999999999E-2</c:v>
                </c:pt>
                <c:pt idx="2">
                  <c:v>3.1E-2</c:v>
                </c:pt>
                <c:pt idx="3">
                  <c:v>4.7E-2</c:v>
                </c:pt>
                <c:pt idx="4">
                  <c:v>3.1E-2</c:v>
                </c:pt>
                <c:pt idx="5">
                  <c:v>4.7E-2</c:v>
                </c:pt>
                <c:pt idx="6">
                  <c:v>3.1E-2</c:v>
                </c:pt>
                <c:pt idx="7">
                  <c:v>4.7E-2</c:v>
                </c:pt>
                <c:pt idx="8">
                  <c:v>3.1E-2</c:v>
                </c:pt>
                <c:pt idx="9">
                  <c:v>3.1E-2</c:v>
                </c:pt>
                <c:pt idx="10">
                  <c:v>3.1E-2</c:v>
                </c:pt>
                <c:pt idx="11">
                  <c:v>4.5999999999999999E-2</c:v>
                </c:pt>
                <c:pt idx="12">
                  <c:v>3.1E-2</c:v>
                </c:pt>
                <c:pt idx="13">
                  <c:v>3.1E-2</c:v>
                </c:pt>
                <c:pt idx="14">
                  <c:v>3.1E-2</c:v>
                </c:pt>
                <c:pt idx="15">
                  <c:v>6.2E-2</c:v>
                </c:pt>
                <c:pt idx="16">
                  <c:v>4.7E-2</c:v>
                </c:pt>
                <c:pt idx="17">
                  <c:v>3.1E-2</c:v>
                </c:pt>
                <c:pt idx="18">
                  <c:v>4.7E-2</c:v>
                </c:pt>
                <c:pt idx="19">
                  <c:v>6.2E-2</c:v>
                </c:pt>
                <c:pt idx="20">
                  <c:v>4.7E-2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QuickSort + CutShort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3.1E-2</c:v>
                </c:pt>
                <c:pt idx="1">
                  <c:v>3.1E-2</c:v>
                </c:pt>
                <c:pt idx="2">
                  <c:v>1.6E-2</c:v>
                </c:pt>
                <c:pt idx="3">
                  <c:v>3.1E-2</c:v>
                </c:pt>
                <c:pt idx="4">
                  <c:v>3.1E-2</c:v>
                </c:pt>
                <c:pt idx="5">
                  <c:v>3.1E-2</c:v>
                </c:pt>
                <c:pt idx="6">
                  <c:v>3.1E-2</c:v>
                </c:pt>
                <c:pt idx="7">
                  <c:v>3.1E-2</c:v>
                </c:pt>
                <c:pt idx="8">
                  <c:v>3.2000000000000001E-2</c:v>
                </c:pt>
                <c:pt idx="9">
                  <c:v>3.1E-2</c:v>
                </c:pt>
                <c:pt idx="10">
                  <c:v>3.1E-2</c:v>
                </c:pt>
                <c:pt idx="11">
                  <c:v>1.6E-2</c:v>
                </c:pt>
                <c:pt idx="12">
                  <c:v>1.6E-2</c:v>
                </c:pt>
                <c:pt idx="13">
                  <c:v>1.6E-2</c:v>
                </c:pt>
                <c:pt idx="14">
                  <c:v>3.1E-2</c:v>
                </c:pt>
                <c:pt idx="15">
                  <c:v>3.1E-2</c:v>
                </c:pt>
                <c:pt idx="16">
                  <c:v>3.1E-2</c:v>
                </c:pt>
                <c:pt idx="17">
                  <c:v>3.1E-2</c:v>
                </c:pt>
                <c:pt idx="18">
                  <c:v>3.1E-2</c:v>
                </c:pt>
                <c:pt idx="19">
                  <c:v>3.1E-2</c:v>
                </c:pt>
                <c:pt idx="20">
                  <c:v>3.1E-2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8154872"/>
        <c:axId val="198150952"/>
        <c:axId val="0"/>
      </c:bar3DChart>
      <c:catAx>
        <c:axId val="198154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50952"/>
        <c:crosses val="autoZero"/>
        <c:auto val="1"/>
        <c:lblAlgn val="ctr"/>
        <c:lblOffset val="100"/>
        <c:noMultiLvlLbl val="0"/>
      </c:catAx>
      <c:valAx>
        <c:axId val="198150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54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Complexity </a:t>
            </a:r>
            <a:r>
              <a:rPr lang="en-US" sz="2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Comparsion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endParaRPr lang="en-US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4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4.7E-2</c:v>
                </c:pt>
                <c:pt idx="1">
                  <c:v>4.7E-2</c:v>
                </c:pt>
                <c:pt idx="2">
                  <c:v>6.2E-2</c:v>
                </c:pt>
                <c:pt idx="3">
                  <c:v>4.7E-2</c:v>
                </c:pt>
                <c:pt idx="4">
                  <c:v>6.3E-2</c:v>
                </c:pt>
                <c:pt idx="5">
                  <c:v>4.7E-2</c:v>
                </c:pt>
                <c:pt idx="6">
                  <c:v>6.2E-2</c:v>
                </c:pt>
                <c:pt idx="7">
                  <c:v>4.7E-2</c:v>
                </c:pt>
                <c:pt idx="8">
                  <c:v>6.2E-2</c:v>
                </c:pt>
                <c:pt idx="9">
                  <c:v>6.3E-2</c:v>
                </c:pt>
                <c:pt idx="10">
                  <c:v>6.3E-2</c:v>
                </c:pt>
                <c:pt idx="11">
                  <c:v>4.7E-2</c:v>
                </c:pt>
                <c:pt idx="12">
                  <c:v>4.7E-2</c:v>
                </c:pt>
                <c:pt idx="13">
                  <c:v>4.7E-2</c:v>
                </c:pt>
                <c:pt idx="14">
                  <c:v>4.7E-2</c:v>
                </c:pt>
                <c:pt idx="15">
                  <c:v>6.2E-2</c:v>
                </c:pt>
                <c:pt idx="16">
                  <c:v>6.2E-2</c:v>
                </c:pt>
                <c:pt idx="17">
                  <c:v>6.3E-2</c:v>
                </c:pt>
                <c:pt idx="18">
                  <c:v>6.3E-2</c:v>
                </c:pt>
                <c:pt idx="19">
                  <c:v>4.7E-2</c:v>
                </c:pt>
                <c:pt idx="20">
                  <c:v>6.3E-2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 + Cutshort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4.5999999999999999E-2</c:v>
                </c:pt>
                <c:pt idx="1">
                  <c:v>4.5999999999999999E-2</c:v>
                </c:pt>
                <c:pt idx="2">
                  <c:v>6.2E-2</c:v>
                </c:pt>
                <c:pt idx="3">
                  <c:v>4.7E-2</c:v>
                </c:pt>
                <c:pt idx="4">
                  <c:v>4.2000000000000003E-2</c:v>
                </c:pt>
                <c:pt idx="5">
                  <c:v>4.7E-2</c:v>
                </c:pt>
                <c:pt idx="6">
                  <c:v>4.7E-2</c:v>
                </c:pt>
                <c:pt idx="7">
                  <c:v>4.7E-2</c:v>
                </c:pt>
                <c:pt idx="8">
                  <c:v>4.7E-2</c:v>
                </c:pt>
                <c:pt idx="9">
                  <c:v>4.7E-2</c:v>
                </c:pt>
                <c:pt idx="10">
                  <c:v>4.7E-2</c:v>
                </c:pt>
                <c:pt idx="11">
                  <c:v>4.2000000000000003E-2</c:v>
                </c:pt>
                <c:pt idx="12">
                  <c:v>4.2000000000000003E-2</c:v>
                </c:pt>
                <c:pt idx="13">
                  <c:v>4.2999999999999997E-2</c:v>
                </c:pt>
                <c:pt idx="14">
                  <c:v>4.2999999999999997E-2</c:v>
                </c:pt>
                <c:pt idx="15">
                  <c:v>4.7E-2</c:v>
                </c:pt>
                <c:pt idx="16">
                  <c:v>4.7E-2</c:v>
                </c:pt>
                <c:pt idx="17">
                  <c:v>4.7E-2</c:v>
                </c:pt>
                <c:pt idx="18">
                  <c:v>4.7E-2</c:v>
                </c:pt>
                <c:pt idx="19">
                  <c:v>4.7E-2</c:v>
                </c:pt>
                <c:pt idx="20">
                  <c:v>4.7E-2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152912"/>
        <c:axId val="198153304"/>
      </c:barChart>
      <c:catAx>
        <c:axId val="19815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53304"/>
        <c:crosses val="autoZero"/>
        <c:auto val="1"/>
        <c:lblAlgn val="ctr"/>
        <c:lblOffset val="100"/>
        <c:noMultiLvlLbl val="0"/>
      </c:catAx>
      <c:valAx>
        <c:axId val="19815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15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Complexity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Comparsion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  <a:r>
              <a:rPr lang="en-US" sz="2400" baseline="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pPr>
              <a:defRPr/>
            </a:pP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Insertion Sort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12.007999999999999</c:v>
                </c:pt>
                <c:pt idx="3">
                  <c:v>11.922000000000001</c:v>
                </c:pt>
                <c:pt idx="4">
                  <c:v>12.25</c:v>
                </c:pt>
                <c:pt idx="5">
                  <c:v>12.093999999999999</c:v>
                </c:pt>
                <c:pt idx="6">
                  <c:v>12.156000000000001</c:v>
                </c:pt>
                <c:pt idx="7">
                  <c:v>12.093999999999999</c:v>
                </c:pt>
                <c:pt idx="8">
                  <c:v>12.186999999999999</c:v>
                </c:pt>
                <c:pt idx="9">
                  <c:v>12.156000000000001</c:v>
                </c:pt>
                <c:pt idx="10">
                  <c:v>12.125</c:v>
                </c:pt>
                <c:pt idx="11">
                  <c:v>11.968999999999999</c:v>
                </c:pt>
                <c:pt idx="12">
                  <c:v>12</c:v>
                </c:pt>
                <c:pt idx="13">
                  <c:v>11.922000000000001</c:v>
                </c:pt>
                <c:pt idx="14">
                  <c:v>11.938000000000001</c:v>
                </c:pt>
                <c:pt idx="15">
                  <c:v>11.936999999999999</c:v>
                </c:pt>
                <c:pt idx="16">
                  <c:v>10.734</c:v>
                </c:pt>
                <c:pt idx="17">
                  <c:v>11.75</c:v>
                </c:pt>
                <c:pt idx="18">
                  <c:v>10.749000000000001</c:v>
                </c:pt>
                <c:pt idx="19">
                  <c:v>11.75</c:v>
                </c:pt>
                <c:pt idx="20">
                  <c:v>11.766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Insertion + Cutshort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3.141</c:v>
                </c:pt>
                <c:pt idx="3">
                  <c:v>3.9060000000000001</c:v>
                </c:pt>
                <c:pt idx="4">
                  <c:v>3.14</c:v>
                </c:pt>
                <c:pt idx="5">
                  <c:v>3.875</c:v>
                </c:pt>
                <c:pt idx="6">
                  <c:v>3.89</c:v>
                </c:pt>
                <c:pt idx="7">
                  <c:v>3.8439999999999999</c:v>
                </c:pt>
                <c:pt idx="8">
                  <c:v>4.609</c:v>
                </c:pt>
                <c:pt idx="9">
                  <c:v>3.7189999999999999</c:v>
                </c:pt>
                <c:pt idx="10">
                  <c:v>3.7029999999999998</c:v>
                </c:pt>
                <c:pt idx="11">
                  <c:v>3.7029999999999998</c:v>
                </c:pt>
                <c:pt idx="12">
                  <c:v>3.7349999999999999</c:v>
                </c:pt>
                <c:pt idx="13">
                  <c:v>3.7189999999999999</c:v>
                </c:pt>
                <c:pt idx="14">
                  <c:v>3.734</c:v>
                </c:pt>
                <c:pt idx="15">
                  <c:v>3.734</c:v>
                </c:pt>
                <c:pt idx="16">
                  <c:v>3.2029999999999998</c:v>
                </c:pt>
                <c:pt idx="17">
                  <c:v>3.2029999999999998</c:v>
                </c:pt>
                <c:pt idx="18">
                  <c:v>3.1880000000000002</c:v>
                </c:pt>
                <c:pt idx="19">
                  <c:v>3.234</c:v>
                </c:pt>
                <c:pt idx="20">
                  <c:v>3.2490000000000001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672552"/>
        <c:axId val="245668632"/>
      </c:barChart>
      <c:catAx>
        <c:axId val="24567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68632"/>
        <c:crosses val="autoZero"/>
        <c:auto val="1"/>
        <c:lblAlgn val="ctr"/>
        <c:lblOffset val="100"/>
        <c:noMultiLvlLbl val="0"/>
      </c:catAx>
      <c:valAx>
        <c:axId val="24566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672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C21CA-1E47-467A-BEE4-61FB04448EC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F7369-C713-4245-8616-E5A772210C17}">
      <dgm:prSet phldrT="[Text]" custT="1"/>
      <dgm:spPr>
        <a:noFill/>
        <a:ln w="38100"/>
      </dgm:spPr>
      <dgm:t>
        <a:bodyPr/>
        <a:lstStyle/>
        <a:p>
          <a:pPr algn="ctr"/>
          <a:r>
            <a: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Getting the counts of numbers requiring the same number  of bits (BitCount) in its binary form</a:t>
          </a:r>
          <a:endParaRPr lang="en-US" sz="24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DF31E8-D165-4C10-B94D-0B3B88770C56}" type="parTrans" cxnId="{2F14EFDF-8DDC-419A-B185-465D685F2645}">
      <dgm:prSet/>
      <dgm:spPr/>
      <dgm:t>
        <a:bodyPr/>
        <a:lstStyle/>
        <a:p>
          <a:endParaRPr lang="en-US"/>
        </a:p>
      </dgm:t>
    </dgm:pt>
    <dgm:pt modelId="{75D37202-2C44-4F45-91D0-ADA77E859F33}" type="sibTrans" cxnId="{2F14EFDF-8DDC-419A-B185-465D685F2645}">
      <dgm:prSet/>
      <dgm:spPr/>
      <dgm:t>
        <a:bodyPr/>
        <a:lstStyle/>
        <a:p>
          <a:endParaRPr lang="en-US"/>
        </a:p>
      </dgm:t>
    </dgm:pt>
    <dgm:pt modelId="{805D6F46-F436-47F3-A9FD-3791E4CD626C}">
      <dgm:prSet phldrT="[Text]"/>
      <dgm:spPr>
        <a:noFill/>
        <a:ln w="38100"/>
      </dgm:spPr>
      <dgm:t>
        <a:bodyPr/>
        <a:lstStyle/>
        <a:p>
          <a:pPr algn="ctr"/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Arranging the numbers such that numbers with same BitCount belong a same sub-arrays 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979DFD-3CB0-48DE-B581-DF544F01FA05}" type="parTrans" cxnId="{AEB32CC2-A8C5-4435-AECC-A407D943C6EB}">
      <dgm:prSet/>
      <dgm:spPr/>
      <dgm:t>
        <a:bodyPr/>
        <a:lstStyle/>
        <a:p>
          <a:endParaRPr lang="en-US"/>
        </a:p>
      </dgm:t>
    </dgm:pt>
    <dgm:pt modelId="{9FF948D2-FC3B-4052-BBB6-8DDAFD0EB182}" type="sibTrans" cxnId="{AEB32CC2-A8C5-4435-AECC-A407D943C6EB}">
      <dgm:prSet/>
      <dgm:spPr/>
      <dgm:t>
        <a:bodyPr/>
        <a:lstStyle/>
        <a:p>
          <a:endParaRPr lang="en-US"/>
        </a:p>
      </dgm:t>
    </dgm:pt>
    <dgm:pt modelId="{3BA36E4A-46D6-42EA-A10E-F7FE62BCC5AD}">
      <dgm:prSet phldrT="[Text]"/>
      <dgm:spPr>
        <a:noFill/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Sorting the sub-arrays with pre-existing sorting technique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F3509C-BF8E-4CA3-882D-649658CE14FE}" type="parTrans" cxnId="{8352ACF6-92AD-412E-81F6-5E147972833A}">
      <dgm:prSet/>
      <dgm:spPr/>
      <dgm:t>
        <a:bodyPr/>
        <a:lstStyle/>
        <a:p>
          <a:endParaRPr lang="en-US"/>
        </a:p>
      </dgm:t>
    </dgm:pt>
    <dgm:pt modelId="{95E8889A-51D7-43B8-9239-EC48D2C4774D}" type="sibTrans" cxnId="{8352ACF6-92AD-412E-81F6-5E147972833A}">
      <dgm:prSet/>
      <dgm:spPr/>
      <dgm:t>
        <a:bodyPr/>
        <a:lstStyle/>
        <a:p>
          <a:endParaRPr lang="en-US"/>
        </a:p>
      </dgm:t>
    </dgm:pt>
    <dgm:pt modelId="{4A4FBF3A-BA5A-4E7D-B896-F95FA19FE519}" type="pres">
      <dgm:prSet presAssocID="{E2CC21CA-1E47-467A-BEE4-61FB04448EC9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10785-77E1-4D5F-A1BA-097259363DBD}" type="pres">
      <dgm:prSet presAssocID="{562F7369-C713-4245-8616-E5A772210C17}" presName="node" presStyleLbl="node1" presStyleIdx="0" presStyleCnt="3" custScaleX="248618" custLinFactNeighborX="370" custLinFactNeighborY="2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7B2B3-D78F-4119-8304-68E707EEA002}" type="pres">
      <dgm:prSet presAssocID="{75D37202-2C44-4F45-91D0-ADA77E859F3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1980FB3-723B-49F9-8DCF-C4983B9B7B1F}" type="pres">
      <dgm:prSet presAssocID="{75D37202-2C44-4F45-91D0-ADA77E859F3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451EAD3-6ACC-4FE3-B2AA-7E6F5E2633DA}" type="pres">
      <dgm:prSet presAssocID="{805D6F46-F436-47F3-A9FD-3791E4CD626C}" presName="node" presStyleLbl="node1" presStyleIdx="1" presStyleCnt="3" custScaleX="249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B0CBE-5B8C-405C-941D-61977633326E}" type="pres">
      <dgm:prSet presAssocID="{9FF948D2-FC3B-4052-BBB6-8DDAFD0EB18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F12ED7-CA04-4C5A-8DD8-64EEF2D062F7}" type="pres">
      <dgm:prSet presAssocID="{9FF948D2-FC3B-4052-BBB6-8DDAFD0EB18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3668FDB-E96A-4E5C-92B3-6445B3F51B3C}" type="pres">
      <dgm:prSet presAssocID="{3BA36E4A-46D6-42EA-A10E-F7FE62BCC5AD}" presName="node" presStyleLbl="node1" presStyleIdx="2" presStyleCnt="3" custScaleX="248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87B3C-9EB1-4CEE-B356-0D818EE2C73A}" type="presOf" srcId="{805D6F46-F436-47F3-A9FD-3791E4CD626C}" destId="{2451EAD3-6ACC-4FE3-B2AA-7E6F5E2633DA}" srcOrd="0" destOrd="0" presId="urn:microsoft.com/office/officeart/2005/8/layout/process2"/>
    <dgm:cxn modelId="{7BC72EF9-6DEB-4B3F-963A-A9B580E168C7}" type="presOf" srcId="{75D37202-2C44-4F45-91D0-ADA77E859F33}" destId="{06A7B2B3-D78F-4119-8304-68E707EEA002}" srcOrd="0" destOrd="0" presId="urn:microsoft.com/office/officeart/2005/8/layout/process2"/>
    <dgm:cxn modelId="{4BAA39C0-274C-4716-9B84-CB49E6515668}" type="presOf" srcId="{562F7369-C713-4245-8616-E5A772210C17}" destId="{C9F10785-77E1-4D5F-A1BA-097259363DBD}" srcOrd="0" destOrd="0" presId="urn:microsoft.com/office/officeart/2005/8/layout/process2"/>
    <dgm:cxn modelId="{D56C9B36-ED0A-4DA4-B333-05D70FB9CB7B}" type="presOf" srcId="{9FF948D2-FC3B-4052-BBB6-8DDAFD0EB182}" destId="{5AF12ED7-CA04-4C5A-8DD8-64EEF2D062F7}" srcOrd="1" destOrd="0" presId="urn:microsoft.com/office/officeart/2005/8/layout/process2"/>
    <dgm:cxn modelId="{2F14EFDF-8DDC-419A-B185-465D685F2645}" srcId="{E2CC21CA-1E47-467A-BEE4-61FB04448EC9}" destId="{562F7369-C713-4245-8616-E5A772210C17}" srcOrd="0" destOrd="0" parTransId="{F2DF31E8-D165-4C10-B94D-0B3B88770C56}" sibTransId="{75D37202-2C44-4F45-91D0-ADA77E859F33}"/>
    <dgm:cxn modelId="{717D725F-4440-4D53-A650-9D2FE341A41A}" type="presOf" srcId="{75D37202-2C44-4F45-91D0-ADA77E859F33}" destId="{01980FB3-723B-49F9-8DCF-C4983B9B7B1F}" srcOrd="1" destOrd="0" presId="urn:microsoft.com/office/officeart/2005/8/layout/process2"/>
    <dgm:cxn modelId="{AEB32CC2-A8C5-4435-AECC-A407D943C6EB}" srcId="{E2CC21CA-1E47-467A-BEE4-61FB04448EC9}" destId="{805D6F46-F436-47F3-A9FD-3791E4CD626C}" srcOrd="1" destOrd="0" parTransId="{C1979DFD-3CB0-48DE-B581-DF544F01FA05}" sibTransId="{9FF948D2-FC3B-4052-BBB6-8DDAFD0EB182}"/>
    <dgm:cxn modelId="{D84B18CD-242B-4C91-9488-8CAD570FDC20}" type="presOf" srcId="{E2CC21CA-1E47-467A-BEE4-61FB04448EC9}" destId="{4A4FBF3A-BA5A-4E7D-B896-F95FA19FE519}" srcOrd="0" destOrd="0" presId="urn:microsoft.com/office/officeart/2005/8/layout/process2"/>
    <dgm:cxn modelId="{88C576F4-556E-4AE4-8823-8A467753F2BA}" type="presOf" srcId="{3BA36E4A-46D6-42EA-A10E-F7FE62BCC5AD}" destId="{E3668FDB-E96A-4E5C-92B3-6445B3F51B3C}" srcOrd="0" destOrd="0" presId="urn:microsoft.com/office/officeart/2005/8/layout/process2"/>
    <dgm:cxn modelId="{64FF93B8-98DB-48FE-AEB9-358D6DCC212B}" type="presOf" srcId="{9FF948D2-FC3B-4052-BBB6-8DDAFD0EB182}" destId="{A36B0CBE-5B8C-405C-941D-61977633326E}" srcOrd="0" destOrd="0" presId="urn:microsoft.com/office/officeart/2005/8/layout/process2"/>
    <dgm:cxn modelId="{8352ACF6-92AD-412E-81F6-5E147972833A}" srcId="{E2CC21CA-1E47-467A-BEE4-61FB04448EC9}" destId="{3BA36E4A-46D6-42EA-A10E-F7FE62BCC5AD}" srcOrd="2" destOrd="0" parTransId="{F9F3509C-BF8E-4CA3-882D-649658CE14FE}" sibTransId="{95E8889A-51D7-43B8-9239-EC48D2C4774D}"/>
    <dgm:cxn modelId="{75A4FA87-BE17-4713-8602-FC1FEAF8AB8C}" type="presParOf" srcId="{4A4FBF3A-BA5A-4E7D-B896-F95FA19FE519}" destId="{C9F10785-77E1-4D5F-A1BA-097259363DBD}" srcOrd="0" destOrd="0" presId="urn:microsoft.com/office/officeart/2005/8/layout/process2"/>
    <dgm:cxn modelId="{FEAA6EE2-F4A6-4006-BAD7-9F6805403794}" type="presParOf" srcId="{4A4FBF3A-BA5A-4E7D-B896-F95FA19FE519}" destId="{06A7B2B3-D78F-4119-8304-68E707EEA002}" srcOrd="1" destOrd="0" presId="urn:microsoft.com/office/officeart/2005/8/layout/process2"/>
    <dgm:cxn modelId="{E87A209C-9651-41BC-91D4-FE9BF613EF46}" type="presParOf" srcId="{06A7B2B3-D78F-4119-8304-68E707EEA002}" destId="{01980FB3-723B-49F9-8DCF-C4983B9B7B1F}" srcOrd="0" destOrd="0" presId="urn:microsoft.com/office/officeart/2005/8/layout/process2"/>
    <dgm:cxn modelId="{0B125EA7-6E75-4E2E-AF92-935CB928FF7B}" type="presParOf" srcId="{4A4FBF3A-BA5A-4E7D-B896-F95FA19FE519}" destId="{2451EAD3-6ACC-4FE3-B2AA-7E6F5E2633DA}" srcOrd="2" destOrd="0" presId="urn:microsoft.com/office/officeart/2005/8/layout/process2"/>
    <dgm:cxn modelId="{E28FA239-5EAC-402B-836C-19B231B9C847}" type="presParOf" srcId="{4A4FBF3A-BA5A-4E7D-B896-F95FA19FE519}" destId="{A36B0CBE-5B8C-405C-941D-61977633326E}" srcOrd="3" destOrd="0" presId="urn:microsoft.com/office/officeart/2005/8/layout/process2"/>
    <dgm:cxn modelId="{A165ECED-D40A-4201-B94D-0D53B1BB2351}" type="presParOf" srcId="{A36B0CBE-5B8C-405C-941D-61977633326E}" destId="{5AF12ED7-CA04-4C5A-8DD8-64EEF2D062F7}" srcOrd="0" destOrd="0" presId="urn:microsoft.com/office/officeart/2005/8/layout/process2"/>
    <dgm:cxn modelId="{A77D31FF-9144-47E9-9119-5B541E6A120F}" type="presParOf" srcId="{4A4FBF3A-BA5A-4E7D-B896-F95FA19FE519}" destId="{E3668FDB-E96A-4E5C-92B3-6445B3F51B3C}" srcOrd="4" destOrd="0" presId="urn:microsoft.com/office/officeart/2005/8/layout/process2"/>
  </dgm:cxnLst>
  <dgm:bg/>
  <dgm:whole>
    <a:ln w="381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10785-77E1-4D5F-A1BA-097259363DBD}">
      <dsp:nvSpPr>
        <dsp:cNvPr id="0" name=""/>
        <dsp:cNvSpPr/>
      </dsp:nvSpPr>
      <dsp:spPr>
        <a:xfrm>
          <a:off x="20384" y="17680"/>
          <a:ext cx="9316239" cy="1119368"/>
        </a:xfrm>
        <a:prstGeom prst="roundRect">
          <a:avLst>
            <a:gd name="adj" fmla="val 10000"/>
          </a:avLst>
        </a:prstGeom>
        <a:noFill/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Getting the counts of numbers requiring the same number  of bits (BitCount) in its binary form</a:t>
          </a:r>
          <a:endParaRPr lang="en-US" sz="24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169" y="50465"/>
        <a:ext cx="9250669" cy="1053798"/>
      </dsp:txXfrm>
    </dsp:sp>
    <dsp:sp modelId="{06A7B2B3-D78F-4119-8304-68E707EEA002}">
      <dsp:nvSpPr>
        <dsp:cNvPr id="0" name=""/>
        <dsp:cNvSpPr/>
      </dsp:nvSpPr>
      <dsp:spPr>
        <a:xfrm rot="5421062">
          <a:off x="4469332" y="1157286"/>
          <a:ext cx="408151" cy="503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4522669" y="1205069"/>
        <a:ext cx="302229" cy="285706"/>
      </dsp:txXfrm>
    </dsp:sp>
    <dsp:sp modelId="{2451EAD3-6ACC-4FE3-B2AA-7E6F5E2633DA}">
      <dsp:nvSpPr>
        <dsp:cNvPr id="0" name=""/>
        <dsp:cNvSpPr/>
      </dsp:nvSpPr>
      <dsp:spPr>
        <a:xfrm>
          <a:off x="0" y="1681240"/>
          <a:ext cx="9336624" cy="1119368"/>
        </a:xfrm>
        <a:prstGeom prst="roundRect">
          <a:avLst>
            <a:gd name="adj" fmla="val 10000"/>
          </a:avLst>
        </a:prstGeom>
        <a:noFill/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Arranging the numbers such that numbers with same BitCount belong a same sub-arrays </a:t>
          </a:r>
          <a:endParaRPr lang="en-US" sz="24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785" y="1714025"/>
        <a:ext cx="9271054" cy="1053798"/>
      </dsp:txXfrm>
    </dsp:sp>
    <dsp:sp modelId="{A36B0CBE-5B8C-405C-941D-61977633326E}">
      <dsp:nvSpPr>
        <dsp:cNvPr id="0" name=""/>
        <dsp:cNvSpPr/>
      </dsp:nvSpPr>
      <dsp:spPr>
        <a:xfrm rot="5400000">
          <a:off x="4458430" y="2828592"/>
          <a:ext cx="419763" cy="503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-5400000">
        <a:off x="4517198" y="2870568"/>
        <a:ext cx="302229" cy="293834"/>
      </dsp:txXfrm>
    </dsp:sp>
    <dsp:sp modelId="{E3668FDB-E96A-4E5C-92B3-6445B3F51B3C}">
      <dsp:nvSpPr>
        <dsp:cNvPr id="0" name=""/>
        <dsp:cNvSpPr/>
      </dsp:nvSpPr>
      <dsp:spPr>
        <a:xfrm>
          <a:off x="19279" y="3360292"/>
          <a:ext cx="9298065" cy="1119368"/>
        </a:xfrm>
        <a:prstGeom prst="roundRect">
          <a:avLst>
            <a:gd name="adj" fmla="val 10000"/>
          </a:avLst>
        </a:prstGeom>
        <a:noFill/>
        <a:ln w="381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Sorting the sub-arrays with pre-existing sorting technique</a:t>
          </a:r>
          <a:endParaRPr lang="en-US" sz="24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64" y="3393077"/>
        <a:ext cx="9232495" cy="105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444" y="660043"/>
            <a:ext cx="10641168" cy="2262781"/>
          </a:xfrm>
        </p:spPr>
        <p:txBody>
          <a:bodyPr/>
          <a:lstStyle/>
          <a:p>
            <a:pPr algn="ctr"/>
            <a:r>
              <a:rPr lang="en-US" sz="6600" b="1" i="1" dirty="0" err="1" smtClean="0">
                <a:solidFill>
                  <a:srgbClr val="92D050"/>
                </a:solidFill>
                <a:latin typeface="Bell MT" panose="02020503060305020303" pitchFamily="18" charset="0"/>
              </a:rPr>
              <a:t>CutShort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4000" i="1" dirty="0" smtClean="0">
                <a:solidFill>
                  <a:srgbClr val="0070C0"/>
                </a:solidFill>
              </a:rPr>
              <a:t>A Hybrid </a:t>
            </a:r>
            <a:r>
              <a:rPr lang="en-US" sz="4000" i="1" dirty="0">
                <a:solidFill>
                  <a:srgbClr val="0070C0"/>
                </a:solidFill>
              </a:rPr>
              <a:t>S</a:t>
            </a:r>
            <a:r>
              <a:rPr lang="en-US" sz="4000" i="1" dirty="0" smtClean="0">
                <a:solidFill>
                  <a:srgbClr val="0070C0"/>
                </a:solidFill>
              </a:rPr>
              <a:t>orting </a:t>
            </a:r>
            <a:r>
              <a:rPr lang="en-US" sz="4000" i="1" dirty="0">
                <a:solidFill>
                  <a:srgbClr val="0070C0"/>
                </a:solidFill>
              </a:rPr>
              <a:t>T</a:t>
            </a:r>
            <a:r>
              <a:rPr lang="en-US" sz="4000" i="1" dirty="0" smtClean="0">
                <a:solidFill>
                  <a:srgbClr val="0070C0"/>
                </a:solidFill>
              </a:rPr>
              <a:t>echnique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8986" y="3966009"/>
            <a:ext cx="3159102" cy="1713573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BY:				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Ashish Garg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Versha</a:t>
            </a: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Garg 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Sudhir</a:t>
            </a: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Goswami</a:t>
            </a: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4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1507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Factor ‘ d ’ is the number of sub-array after performing the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CutShort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pre-processing step.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Best case:				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O(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n.log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/ dmax )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</a:t>
            </a:r>
            <a:endParaRPr lang="pt-BR" sz="2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Case: 		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n.log n/d )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Worst case:			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T(n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O( n.log n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817973978"/>
              </p:ext>
            </p:extLst>
          </p:nvPr>
        </p:nvGraphicFramePr>
        <p:xfrm>
          <a:off x="2514136" y="562708"/>
          <a:ext cx="9049508" cy="5852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35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020297373"/>
              </p:ext>
            </p:extLst>
          </p:nvPr>
        </p:nvGraphicFramePr>
        <p:xfrm>
          <a:off x="3015174" y="534572"/>
          <a:ext cx="8857957" cy="6035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85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32365279"/>
              </p:ext>
            </p:extLst>
          </p:nvPr>
        </p:nvGraphicFramePr>
        <p:xfrm>
          <a:off x="2941026" y="716059"/>
          <a:ext cx="8692956" cy="575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0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519" y="1932404"/>
            <a:ext cx="8911687" cy="2752137"/>
          </a:xfrm>
        </p:spPr>
        <p:txBody>
          <a:bodyPr anchor="ctr">
            <a:noAutofit/>
          </a:bodyPr>
          <a:lstStyle/>
          <a:p>
            <a:pPr algn="ctr"/>
            <a:r>
              <a:rPr lang="en-US" sz="11500" dirty="0" smtClean="0">
                <a:solidFill>
                  <a:srgbClr val="FF0000"/>
                </a:solidFill>
                <a:latin typeface="Colonna MT" panose="04020805060202030203" pitchFamily="82" charset="0"/>
              </a:rPr>
              <a:t>Thank You</a:t>
            </a:r>
            <a:endParaRPr lang="en-US" sz="11500" dirty="0">
              <a:solidFill>
                <a:srgbClr val="FF0000"/>
              </a:solidFill>
              <a:latin typeface="Colonna MT" panose="0402080506020203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9839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Sorting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echnique 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process that organizes a collection of data into either ascending or descending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sorting algorithms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 Sort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8628"/>
          </a:xfrm>
          <a:solidFill>
            <a:srgbClr val="0070C0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Sorting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55572"/>
            <a:ext cx="8915400" cy="3777622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searching can be optimized to a very high level if data 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sorted.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Sorting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represent data in more readable formats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Used in other important algorithms.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234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87" y="2133600"/>
            <a:ext cx="9302325" cy="995966"/>
          </a:xfrm>
        </p:spPr>
        <p:txBody>
          <a:bodyPr anchor="t">
            <a:normAutofit fontScale="925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Dividing an input array into a number of sub-arrays so as to reduce the length of the array for performing sorting on individual sub-array.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1"/>
          <p:cNvGraphicFramePr/>
          <p:nvPr>
            <p:extLst>
              <p:ext uri="{D42A27DB-BD31-4B8C-83A1-F6EECF244321}">
                <p14:modId xmlns:p14="http://schemas.microsoft.com/office/powerpoint/2010/main" val="2869229216"/>
              </p:ext>
            </p:extLst>
          </p:nvPr>
        </p:nvGraphicFramePr>
        <p:xfrm>
          <a:off x="2872980" y="3554949"/>
          <a:ext cx="8631636" cy="604927"/>
        </p:xfrm>
        <a:graphic>
          <a:graphicData uri="http://schemas.openxmlformats.org/drawingml/2006/table">
            <a:tbl>
              <a:tblPr/>
              <a:tblGrid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8610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1"/>
          <p:cNvGraphicFramePr/>
          <p:nvPr>
            <p:extLst>
              <p:ext uri="{D42A27DB-BD31-4B8C-83A1-F6EECF244321}">
                <p14:modId xmlns:p14="http://schemas.microsoft.com/office/powerpoint/2010/main" val="2935367063"/>
              </p:ext>
            </p:extLst>
          </p:nvPr>
        </p:nvGraphicFramePr>
        <p:xfrm>
          <a:off x="1983350" y="5188419"/>
          <a:ext cx="9839458" cy="604927"/>
        </p:xfrm>
        <a:graphic>
          <a:graphicData uri="http://schemas.openxmlformats.org/drawingml/2006/table">
            <a:tbl>
              <a:tblPr/>
              <a:tblGrid>
                <a:gridCol w="528030"/>
                <a:gridCol w="347730"/>
                <a:gridCol w="566670"/>
                <a:gridCol w="607637"/>
                <a:gridCol w="410013"/>
                <a:gridCol w="605088"/>
                <a:gridCol w="624952"/>
                <a:gridCol w="410013"/>
                <a:gridCol w="626410"/>
                <a:gridCol w="603630"/>
                <a:gridCol w="410013"/>
                <a:gridCol w="660611"/>
                <a:gridCol w="695459"/>
                <a:gridCol w="669701"/>
                <a:gridCol w="434309"/>
                <a:gridCol w="820027"/>
                <a:gridCol w="819165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6572250" y="4468967"/>
            <a:ext cx="356584" cy="489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841565"/>
              </p:ext>
            </p:extLst>
          </p:nvPr>
        </p:nvGraphicFramePr>
        <p:xfrm>
          <a:off x="2367578" y="2060619"/>
          <a:ext cx="9336624" cy="448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6864" y="302138"/>
            <a:ext cx="8911687" cy="934234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40280"/>
              </p:ext>
            </p:extLst>
          </p:nvPr>
        </p:nvGraphicFramePr>
        <p:xfrm>
          <a:off x="3197842" y="2627291"/>
          <a:ext cx="7195408" cy="2807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7966"/>
                <a:gridCol w="2398721"/>
                <a:gridCol w="2398721"/>
              </a:tblGrid>
              <a:tr h="625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Binary Representation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bits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7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110101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7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111110100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33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10011100001111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234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BitCount</a:t>
            </a:r>
            <a:r>
              <a:rPr lang="en-US" sz="4000" dirty="0" err="1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</a:t>
            </a:r>
            <a:endParaRPr lang="en-US" sz="4000" dirty="0">
              <a:solidFill>
                <a:schemeClr val="bg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349" y="4927733"/>
            <a:ext cx="8911687" cy="277411"/>
          </a:xfrm>
        </p:spPr>
        <p:txBody>
          <a:bodyPr anchor="ctr">
            <a:noAutofit/>
          </a:bodyPr>
          <a:lstStyle/>
          <a:p>
            <a:r>
              <a:rPr lang="en-US" sz="1400" dirty="0" smtClean="0"/>
              <a:t>0	  1	    2   	      3	         4         5	    6  	      7	         8         9         10	       11	12	  13	   14	</a:t>
            </a:r>
            <a:endParaRPr lang="en-US" sz="1400" dirty="0"/>
          </a:p>
        </p:txBody>
      </p:sp>
      <p:graphicFrame>
        <p:nvGraphicFramePr>
          <p:cNvPr id="4" name="Table 1"/>
          <p:cNvGraphicFramePr/>
          <p:nvPr>
            <p:extLst>
              <p:ext uri="{D42A27DB-BD31-4B8C-83A1-F6EECF244321}">
                <p14:modId xmlns:p14="http://schemas.microsoft.com/office/powerpoint/2010/main" val="1421947591"/>
              </p:ext>
            </p:extLst>
          </p:nvPr>
        </p:nvGraphicFramePr>
        <p:xfrm>
          <a:off x="2592925" y="2659351"/>
          <a:ext cx="8631636" cy="604927"/>
        </p:xfrm>
        <a:graphic>
          <a:graphicData uri="http://schemas.openxmlformats.org/drawingml/2006/table">
            <a:tbl>
              <a:tblPr/>
              <a:tblGrid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8610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92820"/>
              </p:ext>
            </p:extLst>
          </p:nvPr>
        </p:nvGraphicFramePr>
        <p:xfrm>
          <a:off x="2755798" y="5283981"/>
          <a:ext cx="8585940" cy="60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  <a:gridCol w="572396"/>
              </a:tblGrid>
              <a:tr h="6068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961057" y="5890839"/>
            <a:ext cx="13431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BitBand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92925" y="624110"/>
            <a:ext cx="8911687" cy="93423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</a:t>
            </a:r>
            <a:r>
              <a:rPr lang="en-US" sz="4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BitCount</a:t>
            </a:r>
            <a:endParaRPr lang="en-US" sz="4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83111" y="4096736"/>
            <a:ext cx="89593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Array “ BitBand ” : Each element represents the counts of numbers with same BitCount</a:t>
            </a:r>
            <a:endParaRPr lang="en-US" sz="2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/>
          <p:cNvGraphicFramePr/>
          <p:nvPr>
            <p:extLst>
              <p:ext uri="{D42A27DB-BD31-4B8C-83A1-F6EECF244321}">
                <p14:modId xmlns:p14="http://schemas.microsoft.com/office/powerpoint/2010/main" val="131386162"/>
              </p:ext>
            </p:extLst>
          </p:nvPr>
        </p:nvGraphicFramePr>
        <p:xfrm>
          <a:off x="2732950" y="2872369"/>
          <a:ext cx="8631636" cy="604927"/>
        </p:xfrm>
        <a:graphic>
          <a:graphicData uri="http://schemas.openxmlformats.org/drawingml/2006/table">
            <a:tbl>
              <a:tblPr/>
              <a:tblGrid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8610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411813" y="4018208"/>
            <a:ext cx="515155" cy="592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1"/>
          <p:cNvGraphicFramePr/>
          <p:nvPr>
            <p:extLst>
              <p:ext uri="{D42A27DB-BD31-4B8C-83A1-F6EECF244321}">
                <p14:modId xmlns:p14="http://schemas.microsoft.com/office/powerpoint/2010/main" val="3412126489"/>
              </p:ext>
            </p:extLst>
          </p:nvPr>
        </p:nvGraphicFramePr>
        <p:xfrm>
          <a:off x="2176533" y="5136904"/>
          <a:ext cx="9839458" cy="604927"/>
        </p:xfrm>
        <a:graphic>
          <a:graphicData uri="http://schemas.openxmlformats.org/drawingml/2006/table">
            <a:tbl>
              <a:tblPr/>
              <a:tblGrid>
                <a:gridCol w="528030"/>
                <a:gridCol w="347730"/>
                <a:gridCol w="566670"/>
                <a:gridCol w="607637"/>
                <a:gridCol w="410013"/>
                <a:gridCol w="605088"/>
                <a:gridCol w="624952"/>
                <a:gridCol w="410013"/>
                <a:gridCol w="626410"/>
                <a:gridCol w="603630"/>
                <a:gridCol w="410013"/>
                <a:gridCol w="660611"/>
                <a:gridCol w="695459"/>
                <a:gridCol w="669701"/>
                <a:gridCol w="434309"/>
                <a:gridCol w="820027"/>
                <a:gridCol w="819165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592925" y="624110"/>
            <a:ext cx="8911687" cy="93423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Arranging the elements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2925" y="624110"/>
            <a:ext cx="8911687" cy="934234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sub-arrays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1"/>
          <p:cNvGraphicFramePr/>
          <p:nvPr>
            <p:extLst>
              <p:ext uri="{D42A27DB-BD31-4B8C-83A1-F6EECF244321}">
                <p14:modId xmlns:p14="http://schemas.microsoft.com/office/powerpoint/2010/main" val="937743881"/>
              </p:ext>
            </p:extLst>
          </p:nvPr>
        </p:nvGraphicFramePr>
        <p:xfrm>
          <a:off x="1970471" y="2496735"/>
          <a:ext cx="9839458" cy="604927"/>
        </p:xfrm>
        <a:graphic>
          <a:graphicData uri="http://schemas.openxmlformats.org/drawingml/2006/table">
            <a:tbl>
              <a:tblPr/>
              <a:tblGrid>
                <a:gridCol w="528030"/>
                <a:gridCol w="347730"/>
                <a:gridCol w="566670"/>
                <a:gridCol w="607637"/>
                <a:gridCol w="410013"/>
                <a:gridCol w="605088"/>
                <a:gridCol w="624952"/>
                <a:gridCol w="410013"/>
                <a:gridCol w="626410"/>
                <a:gridCol w="603630"/>
                <a:gridCol w="410013"/>
                <a:gridCol w="660611"/>
                <a:gridCol w="695459"/>
                <a:gridCol w="669701"/>
                <a:gridCol w="434309"/>
                <a:gridCol w="820027"/>
                <a:gridCol w="819165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6386055" y="3657599"/>
            <a:ext cx="515155" cy="592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1"/>
          <p:cNvGraphicFramePr/>
          <p:nvPr>
            <p:extLst>
              <p:ext uri="{D42A27DB-BD31-4B8C-83A1-F6EECF244321}">
                <p14:modId xmlns:p14="http://schemas.microsoft.com/office/powerpoint/2010/main" val="456734361"/>
              </p:ext>
            </p:extLst>
          </p:nvPr>
        </p:nvGraphicFramePr>
        <p:xfrm>
          <a:off x="2410978" y="4778442"/>
          <a:ext cx="8631636" cy="604927"/>
        </p:xfrm>
        <a:graphic>
          <a:graphicData uri="http://schemas.openxmlformats.org/drawingml/2006/table">
            <a:tbl>
              <a:tblPr/>
              <a:tblGrid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9366"/>
                <a:gridCol w="718610"/>
              </a:tblGrid>
              <a:tr h="604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54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335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451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502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5795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6512</a:t>
                      </a:r>
                      <a:endParaRPr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670</TotalTime>
  <Words>310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 Unicode MS</vt:lpstr>
      <vt:lpstr>Arial</vt:lpstr>
      <vt:lpstr>Arial Rounded MT Bold</vt:lpstr>
      <vt:lpstr>Baskerville Old Face</vt:lpstr>
      <vt:lpstr>Bell MT</vt:lpstr>
      <vt:lpstr>Calibri</vt:lpstr>
      <vt:lpstr>Century Gothic</vt:lpstr>
      <vt:lpstr>Colonna MT</vt:lpstr>
      <vt:lpstr>Times New Roman</vt:lpstr>
      <vt:lpstr>Wingdings 3</vt:lpstr>
      <vt:lpstr>Wisp</vt:lpstr>
      <vt:lpstr>CutShort  A Hybrid Sorting Technique</vt:lpstr>
      <vt:lpstr> What is a Sorting technique ?</vt:lpstr>
      <vt:lpstr>Importance of Sorting</vt:lpstr>
      <vt:lpstr>Motive</vt:lpstr>
      <vt:lpstr>Process</vt:lpstr>
      <vt:lpstr>BitCounts</vt:lpstr>
      <vt:lpstr>0   1     2          3          4         5     6         7          8         9         10        11 12   13    14 </vt:lpstr>
      <vt:lpstr>PowerPoint Presentation</vt:lpstr>
      <vt:lpstr>PowerPoint Presentation</vt:lpstr>
      <vt:lpstr>Complexity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CutShort  A hybrid sorting technique</dc:title>
  <dc:creator>Ashish Garg</dc:creator>
  <cp:lastModifiedBy>Ashish Garg</cp:lastModifiedBy>
  <cp:revision>27</cp:revision>
  <dcterms:created xsi:type="dcterms:W3CDTF">2016-04-28T08:10:20Z</dcterms:created>
  <dcterms:modified xsi:type="dcterms:W3CDTF">2016-04-29T07:12:57Z</dcterms:modified>
</cp:coreProperties>
</file>