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98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106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336CFC3-F24F-4F13-887B-25DA93A8B598}" type="datetimeFigureOut">
              <a:rPr lang="en-IN" smtClean="0"/>
              <a:t>30-04-2023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11201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1342738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6817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563375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9531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8607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072025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03236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217676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CFC3-F24F-4F13-887B-25DA93A8B598}" type="datetimeFigureOut">
              <a:rPr lang="en-IN" smtClean="0"/>
              <a:t>30-04-2023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09094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36CFC3-F24F-4F13-887B-25DA93A8B598}"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221369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36CFC3-F24F-4F13-887B-25DA93A8B598}" type="datetimeFigureOut">
              <a:rPr lang="en-IN" smtClean="0"/>
              <a:t>30-04-2023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425377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36CFC3-F24F-4F13-887B-25DA93A8B598}" type="datetimeFigureOut">
              <a:rPr lang="en-IN" smtClean="0"/>
              <a:t>30-04-2023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4052189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6CFC3-F24F-4F13-887B-25DA93A8B598}" type="datetimeFigureOut">
              <a:rPr lang="en-IN" smtClean="0"/>
              <a:t>30-04-2023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159974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6CFC3-F24F-4F13-887B-25DA93A8B598}"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18517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6CFC3-F24F-4F13-887B-25DA93A8B598}" type="datetimeFigureOut">
              <a:rPr lang="en-IN" smtClean="0"/>
              <a:t>30-04-2023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5A8CF7-EE7A-431C-96C6-F58091B59981}" type="slidenum">
              <a:rPr lang="en-IN" smtClean="0"/>
              <a:t>‹#›</a:t>
            </a:fld>
            <a:endParaRPr lang="en-IN"/>
          </a:p>
        </p:txBody>
      </p:sp>
    </p:spTree>
    <p:extLst>
      <p:ext uri="{BB962C8B-B14F-4D97-AF65-F5344CB8AC3E}">
        <p14:creationId xmlns:p14="http://schemas.microsoft.com/office/powerpoint/2010/main" val="392945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336CFC3-F24F-4F13-887B-25DA93A8B598}" type="datetimeFigureOut">
              <a:rPr lang="en-IN" smtClean="0"/>
              <a:t>30-04-2023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B5A8CF7-EE7A-431C-96C6-F58091B59981}" type="slidenum">
              <a:rPr lang="en-IN" smtClean="0"/>
              <a:t>‹#›</a:t>
            </a:fld>
            <a:endParaRPr lang="en-IN"/>
          </a:p>
        </p:txBody>
      </p:sp>
    </p:spTree>
    <p:extLst>
      <p:ext uri="{BB962C8B-B14F-4D97-AF65-F5344CB8AC3E}">
        <p14:creationId xmlns:p14="http://schemas.microsoft.com/office/powerpoint/2010/main" val="51194890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7584"/>
            <a:ext cx="12192000" cy="803305"/>
          </a:xfrm>
          <a:prstGeom prst="rect">
            <a:avLst/>
          </a:prstGeom>
        </p:spPr>
      </p:pic>
      <p:sp>
        <p:nvSpPr>
          <p:cNvPr id="5" name="Rectangle 4"/>
          <p:cNvSpPr/>
          <p:nvPr/>
        </p:nvSpPr>
        <p:spPr>
          <a:xfrm>
            <a:off x="941683" y="1965012"/>
            <a:ext cx="10097637" cy="2585323"/>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Elective Subject </a:t>
            </a:r>
          </a:p>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Recommendation System</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(Artificial Intelligence Project)</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Rectangle 5"/>
          <p:cNvSpPr/>
          <p:nvPr/>
        </p:nvSpPr>
        <p:spPr>
          <a:xfrm>
            <a:off x="43962" y="0"/>
            <a:ext cx="7869115" cy="764931"/>
          </a:xfrm>
          <a:prstGeom prst="rect">
            <a:avLst/>
          </a:prstGeom>
          <a:solidFill>
            <a:srgbClr val="0198B5"/>
          </a:solidFill>
          <a:ln>
            <a:solidFill>
              <a:srgbClr val="0198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29761" y="-83599"/>
            <a:ext cx="8136000" cy="954107"/>
          </a:xfrm>
          <a:prstGeom prst="rect">
            <a:avLst/>
          </a:prstGeom>
          <a:noFill/>
        </p:spPr>
        <p:txBody>
          <a:bodyPr wrap="square" lIns="91440" tIns="45720" rIns="91440" bIns="45720">
            <a:spAutoFit/>
          </a:bodyPr>
          <a:lstStyle/>
          <a:p>
            <a:pPr algn="ctr"/>
            <a:r>
              <a:rPr lang="en-US" sz="2800" b="1" spc="50" dirty="0" smtClean="0">
                <a:ln w="0"/>
                <a:solidFill>
                  <a:schemeClr val="bg2"/>
                </a:solidFill>
                <a:effectLst>
                  <a:innerShdw blurRad="63500" dist="50800" dir="13500000">
                    <a:srgbClr val="000000">
                      <a:alpha val="50000"/>
                    </a:srgbClr>
                  </a:innerShdw>
                </a:effectLst>
              </a:rPr>
              <a:t>92000133024 - Harsh </a:t>
            </a:r>
            <a:r>
              <a:rPr lang="en-US" sz="2800" b="1" spc="50" dirty="0" err="1" smtClean="0">
                <a:ln w="0"/>
                <a:solidFill>
                  <a:schemeClr val="bg2"/>
                </a:solidFill>
                <a:effectLst>
                  <a:innerShdw blurRad="63500" dist="50800" dir="13500000">
                    <a:srgbClr val="000000">
                      <a:alpha val="50000"/>
                    </a:srgbClr>
                  </a:innerShdw>
                </a:effectLst>
              </a:rPr>
              <a:t>Jolapara</a:t>
            </a:r>
            <a:endParaRPr lang="en-US" sz="2800" b="1" spc="50" dirty="0" smtClean="0">
              <a:ln w="0"/>
              <a:solidFill>
                <a:schemeClr val="bg2"/>
              </a:solidFill>
              <a:effectLst>
                <a:innerShdw blurRad="63500" dist="50800" dir="13500000">
                  <a:srgbClr val="000000">
                    <a:alpha val="50000"/>
                  </a:srgbClr>
                </a:innerShdw>
              </a:effectLst>
            </a:endParaRPr>
          </a:p>
          <a:p>
            <a:pPr algn="ctr"/>
            <a:r>
              <a:rPr lang="en-US" sz="2800" b="1" spc="50" dirty="0" err="1" smtClean="0">
                <a:ln w="0"/>
                <a:solidFill>
                  <a:schemeClr val="bg2"/>
                </a:solidFill>
                <a:effectLst>
                  <a:innerShdw blurRad="63500" dist="50800" dir="13500000">
                    <a:srgbClr val="000000">
                      <a:alpha val="50000"/>
                    </a:srgbClr>
                  </a:innerShdw>
                </a:effectLst>
              </a:rPr>
              <a:t>B.Tech</a:t>
            </a:r>
            <a:r>
              <a:rPr lang="en-US" sz="2800" b="1" spc="50" dirty="0" smtClean="0">
                <a:ln w="0"/>
                <a:solidFill>
                  <a:schemeClr val="bg2"/>
                </a:solidFill>
                <a:effectLst>
                  <a:innerShdw blurRad="63500" dist="50800" dir="13500000">
                    <a:srgbClr val="000000">
                      <a:alpha val="50000"/>
                    </a:srgbClr>
                  </a:innerShdw>
                </a:effectLst>
              </a:rPr>
              <a:t> ICT Department-</a:t>
            </a:r>
            <a:r>
              <a:rPr lang="en-US" sz="2800" b="1" spc="50" dirty="0" err="1" smtClean="0">
                <a:ln w="0"/>
                <a:solidFill>
                  <a:schemeClr val="bg2"/>
                </a:solidFill>
                <a:effectLst>
                  <a:innerShdw blurRad="63500" dist="50800" dir="13500000">
                    <a:srgbClr val="000000">
                      <a:alpha val="50000"/>
                    </a:srgbClr>
                  </a:innerShdw>
                </a:effectLst>
              </a:rPr>
              <a:t>Sem</a:t>
            </a:r>
            <a:r>
              <a:rPr lang="en-US" sz="2800" b="1" spc="50" dirty="0" smtClean="0">
                <a:ln w="0"/>
                <a:solidFill>
                  <a:schemeClr val="bg2"/>
                </a:solidFill>
                <a:effectLst>
                  <a:innerShdw blurRad="63500" dist="50800" dir="13500000">
                    <a:srgbClr val="000000">
                      <a:alpha val="50000"/>
                    </a:srgbClr>
                  </a:innerShdw>
                </a:effectLst>
              </a:rPr>
              <a:t> 6</a:t>
            </a:r>
            <a:endParaRPr lang="en-US" sz="28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15117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180" y="768186"/>
            <a:ext cx="9189549" cy="3953283"/>
          </a:xfrm>
        </p:spPr>
        <p:txBody>
          <a:bodyPr>
            <a:normAutofit/>
          </a:bodyPr>
          <a:lstStyle/>
          <a:p>
            <a:r>
              <a:rPr lang="en-US" b="1" dirty="0" smtClean="0"/>
              <a:t>Objective : </a:t>
            </a:r>
            <a:r>
              <a:rPr lang="en-US" dirty="0" smtClean="0"/>
              <a:t/>
            </a:r>
            <a:br>
              <a:rPr lang="en-US" dirty="0" smtClean="0"/>
            </a:br>
            <a:r>
              <a:rPr lang="en-US" cap="none" dirty="0">
                <a:ln w="0"/>
                <a:solidFill>
                  <a:schemeClr val="accent1"/>
                </a:solidFill>
                <a:effectLst>
                  <a:outerShdw blurRad="38100" dist="25400" dir="5400000" algn="ctr" rotWithShape="0">
                    <a:srgbClr val="6E747A">
                      <a:alpha val="43000"/>
                    </a:srgbClr>
                  </a:outerShdw>
                </a:effectLst>
              </a:rPr>
              <a:t>Elective subject recommendation is use to give student recommendation about which elective student can join based on their interest.</a:t>
            </a:r>
            <a:r>
              <a:rPr lang="en-US" dirty="0"/>
              <a:t/>
            </a:r>
            <a:br>
              <a:rPr lang="en-US" dirty="0"/>
            </a:br>
            <a:endParaRPr lang="en-IN" dirty="0"/>
          </a:p>
        </p:txBody>
      </p:sp>
    </p:spTree>
    <p:extLst>
      <p:ext uri="{BB962C8B-B14F-4D97-AF65-F5344CB8AC3E}">
        <p14:creationId xmlns:p14="http://schemas.microsoft.com/office/powerpoint/2010/main" val="2709431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116" y="870440"/>
            <a:ext cx="10216660" cy="4818184"/>
          </a:xfrm>
        </p:spPr>
        <p:txBody>
          <a:bodyPr>
            <a:normAutofit fontScale="90000"/>
          </a:bodyPr>
          <a:lstStyle/>
          <a:p>
            <a:r>
              <a:rPr lang="en-US" cap="none" dirty="0">
                <a:ln w="0"/>
                <a:solidFill>
                  <a:schemeClr val="accent1"/>
                </a:solidFill>
                <a:effectLst>
                  <a:outerShdw blurRad="38100" dist="25400" dir="5400000" algn="ctr" rotWithShape="0">
                    <a:srgbClr val="6E747A">
                      <a:alpha val="43000"/>
                    </a:srgbClr>
                  </a:outerShdw>
                </a:effectLst>
              </a:rPr>
              <a:t>Their are two types for sentence matching in natural language processing</a:t>
            </a:r>
            <a:br>
              <a:rPr lang="en-US" cap="none" dirty="0">
                <a:ln w="0"/>
                <a:solidFill>
                  <a:schemeClr val="accent1"/>
                </a:solidFill>
                <a:effectLst>
                  <a:outerShdw blurRad="38100" dist="25400" dir="5400000" algn="ctr" rotWithShape="0">
                    <a:srgbClr val="6E747A">
                      <a:alpha val="43000"/>
                    </a:srgbClr>
                  </a:outerShdw>
                </a:effectLst>
              </a:rPr>
            </a:br>
            <a:r>
              <a:rPr lang="en-US" cap="none" dirty="0">
                <a:ln w="0"/>
                <a:solidFill>
                  <a:schemeClr val="accent1"/>
                </a:solidFill>
                <a:effectLst>
                  <a:outerShdw blurRad="38100" dist="25400" dir="5400000" algn="ctr" rotWithShape="0">
                    <a:srgbClr val="6E747A">
                      <a:alpha val="43000"/>
                    </a:srgbClr>
                  </a:outerShdw>
                </a:effectLst>
              </a:rPr>
              <a:t>1)Lexical</a:t>
            </a:r>
            <a:br>
              <a:rPr lang="en-US" cap="none" dirty="0">
                <a:ln w="0"/>
                <a:solidFill>
                  <a:schemeClr val="accent1"/>
                </a:solidFill>
                <a:effectLst>
                  <a:outerShdw blurRad="38100" dist="25400" dir="5400000" algn="ctr" rotWithShape="0">
                    <a:srgbClr val="6E747A">
                      <a:alpha val="43000"/>
                    </a:srgbClr>
                  </a:outerShdw>
                </a:effectLst>
              </a:rPr>
            </a:br>
            <a:r>
              <a:rPr lang="en-US" cap="none" dirty="0" smtClean="0">
                <a:ln w="0"/>
                <a:solidFill>
                  <a:schemeClr val="accent1"/>
                </a:solidFill>
                <a:effectLst>
                  <a:outerShdw blurRad="38100" dist="25400" dir="5400000" algn="ctr" rotWithShape="0">
                    <a:srgbClr val="6E747A">
                      <a:alpha val="43000"/>
                    </a:srgbClr>
                  </a:outerShdw>
                </a:effectLst>
              </a:rPr>
              <a:t>2)Semantic</a:t>
            </a:r>
            <a:br>
              <a:rPr lang="en-US" cap="none" dirty="0" smtClean="0">
                <a:ln w="0"/>
                <a:solidFill>
                  <a:schemeClr val="accent1"/>
                </a:solidFill>
                <a:effectLst>
                  <a:outerShdw blurRad="38100" dist="25400" dir="5400000" algn="ctr" rotWithShape="0">
                    <a:srgbClr val="6E747A">
                      <a:alpha val="43000"/>
                    </a:srgbClr>
                  </a:outerShdw>
                </a:effectLst>
              </a:rPr>
            </a:br>
            <a:r>
              <a:rPr lang="en-US" cap="none" dirty="0">
                <a:ln w="0"/>
                <a:solidFill>
                  <a:schemeClr val="accent1"/>
                </a:solidFill>
                <a:effectLst>
                  <a:outerShdw blurRad="38100" dist="25400" dir="5400000" algn="ctr" rotWithShape="0">
                    <a:srgbClr val="6E747A">
                      <a:alpha val="43000"/>
                    </a:srgbClr>
                  </a:outerShdw>
                </a:effectLst>
              </a:rPr>
              <a:t/>
            </a:r>
            <a:br>
              <a:rPr lang="en-US" cap="none" dirty="0">
                <a:ln w="0"/>
                <a:solidFill>
                  <a:schemeClr val="accent1"/>
                </a:solidFill>
                <a:effectLst>
                  <a:outerShdw blurRad="38100" dist="25400" dir="5400000" algn="ctr" rotWithShape="0">
                    <a:srgbClr val="6E747A">
                      <a:alpha val="43000"/>
                    </a:srgbClr>
                  </a:outerShdw>
                </a:effectLst>
              </a:rPr>
            </a:br>
            <a:r>
              <a:rPr lang="en-US" cap="none" dirty="0">
                <a:ln w="0"/>
                <a:effectLst>
                  <a:outerShdw blurRad="38100" dist="19050" dir="2700000" algn="tl" rotWithShape="0">
                    <a:schemeClr val="dk1">
                      <a:alpha val="40000"/>
                    </a:schemeClr>
                  </a:outerShdw>
                </a:effectLst>
              </a:rPr>
              <a:t>in </a:t>
            </a:r>
            <a:r>
              <a:rPr lang="en-US" cap="none" dirty="0" err="1">
                <a:ln w="0"/>
                <a:effectLst>
                  <a:outerShdw blurRad="38100" dist="19050" dir="2700000" algn="tl" rotWithShape="0">
                    <a:schemeClr val="dk1">
                      <a:alpha val="40000"/>
                    </a:schemeClr>
                  </a:outerShdw>
                </a:effectLst>
              </a:rPr>
              <a:t>laxical</a:t>
            </a:r>
            <a:r>
              <a:rPr lang="en-US" cap="none" dirty="0">
                <a:ln w="0"/>
                <a:effectLst>
                  <a:outerShdw blurRad="38100" dist="19050" dir="2700000" algn="tl" rotWithShape="0">
                    <a:schemeClr val="dk1">
                      <a:alpha val="40000"/>
                    </a:schemeClr>
                  </a:outerShdw>
                </a:effectLst>
              </a:rPr>
              <a:t> it will match words with word to word matching</a:t>
            </a:r>
            <a:br>
              <a:rPr lang="en-US" cap="none" dirty="0">
                <a:ln w="0"/>
                <a:effectLst>
                  <a:outerShdw blurRad="38100" dist="19050" dir="2700000" algn="tl" rotWithShape="0">
                    <a:schemeClr val="dk1">
                      <a:alpha val="40000"/>
                    </a:schemeClr>
                  </a:outerShdw>
                </a:effectLst>
              </a:rPr>
            </a:br>
            <a:r>
              <a:rPr lang="en-US" cap="none" dirty="0">
                <a:ln w="0"/>
                <a:effectLst>
                  <a:outerShdw blurRad="38100" dist="19050" dir="2700000" algn="tl" rotWithShape="0">
                    <a:schemeClr val="dk1">
                      <a:alpha val="40000"/>
                    </a:schemeClr>
                  </a:outerShdw>
                </a:effectLst>
              </a:rPr>
              <a:t>in semantic it will match words based on their semantic review</a:t>
            </a:r>
            <a:r>
              <a:rPr lang="en-US" dirty="0"/>
              <a:t/>
            </a:r>
            <a:br>
              <a:rPr lang="en-US" dirty="0"/>
            </a:br>
            <a:endParaRPr lang="en-US" cap="none"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41835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59491" y="671310"/>
            <a:ext cx="9026199" cy="6370975"/>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in </a:t>
            </a:r>
            <a:r>
              <a:rPr lang="en-US" sz="2400" dirty="0" err="1">
                <a:ln w="0"/>
                <a:solidFill>
                  <a:schemeClr val="accent1"/>
                </a:solidFill>
                <a:effectLst>
                  <a:outerShdw blurRad="38100" dist="25400" dir="5400000" algn="ctr" rotWithShape="0">
                    <a:srgbClr val="6E747A">
                      <a:alpha val="43000"/>
                    </a:srgbClr>
                  </a:outerShdw>
                </a:effectLst>
              </a:rPr>
              <a:t>laxical</a:t>
            </a:r>
            <a:r>
              <a:rPr lang="en-US" sz="2400" dirty="0">
                <a:ln w="0"/>
                <a:solidFill>
                  <a:schemeClr val="accent1"/>
                </a:solidFill>
                <a:effectLst>
                  <a:outerShdw blurRad="38100" dist="25400" dir="5400000" algn="ctr" rotWithShape="0">
                    <a:srgbClr val="6E747A">
                      <a:alpha val="43000"/>
                    </a:srgbClr>
                  </a:outerShdw>
                </a:effectLst>
              </a:rPr>
              <a:t> first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a:t>
            </a:r>
            <a:r>
              <a:rPr lang="en-US" sz="2400" dirty="0" err="1">
                <a:ln w="0"/>
                <a:solidFill>
                  <a:schemeClr val="accent1"/>
                </a:solidFill>
                <a:effectLst>
                  <a:outerShdw blurRad="38100" dist="25400" dir="5400000" algn="ctr" rotWithShape="0">
                    <a:srgbClr val="6E747A">
                      <a:alpha val="43000"/>
                    </a:srgbClr>
                  </a:outerShdw>
                </a:effectLst>
              </a:rPr>
              <a:t>geted</a:t>
            </a:r>
            <a:r>
              <a:rPr lang="en-US" sz="2400" dirty="0">
                <a:ln w="0"/>
                <a:solidFill>
                  <a:schemeClr val="accent1"/>
                </a:solidFill>
                <a:effectLst>
                  <a:outerShdw blurRad="38100" dist="25400" dir="5400000" algn="ctr" rotWithShape="0">
                    <a:srgbClr val="6E747A">
                      <a:alpha val="43000"/>
                    </a:srgbClr>
                  </a:outerShdw>
                </a:effectLst>
              </a:rPr>
              <a:t> keywords from sentence </a:t>
            </a:r>
            <a:endParaRPr lang="en-US" sz="2400" dirty="0" smtClean="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smtClean="0">
                <a:ln w="0"/>
                <a:solidFill>
                  <a:schemeClr val="accent1"/>
                </a:solidFill>
                <a:effectLst>
                  <a:outerShdw blurRad="38100" dist="25400" dir="5400000" algn="ctr" rotWithShape="0">
                    <a:srgbClr val="6E747A">
                      <a:alpha val="43000"/>
                    </a:srgbClr>
                  </a:outerShdw>
                </a:effectLst>
              </a:rPr>
              <a:t>input </a:t>
            </a:r>
            <a:r>
              <a:rPr lang="en-US" sz="2400" dirty="0">
                <a:ln w="0"/>
                <a:solidFill>
                  <a:schemeClr val="accent1"/>
                </a:solidFill>
                <a:effectLst>
                  <a:outerShdw blurRad="38100" dist="25400" dir="5400000" algn="ctr" rotWithShape="0">
                    <a:srgbClr val="6E747A">
                      <a:alpha val="43000"/>
                    </a:srgbClr>
                  </a:outerShdw>
                </a:effectLst>
              </a:rPr>
              <a:t>with </a:t>
            </a:r>
            <a:r>
              <a:rPr lang="en-US" sz="2400" dirty="0" err="1">
                <a:ln w="0"/>
                <a:solidFill>
                  <a:schemeClr val="accent1"/>
                </a:solidFill>
                <a:effectLst>
                  <a:outerShdw blurRad="38100" dist="25400" dir="5400000" algn="ctr" rotWithShape="0">
                    <a:srgbClr val="6E747A">
                      <a:alpha val="43000"/>
                    </a:srgbClr>
                  </a:outerShdw>
                </a:effectLst>
              </a:rPr>
              <a:t>keybert</a:t>
            </a:r>
            <a:r>
              <a:rPr lang="en-US" sz="2400" dirty="0">
                <a:ln w="0"/>
                <a:solidFill>
                  <a:schemeClr val="accent1"/>
                </a:solidFill>
                <a:effectLst>
                  <a:outerShdw blurRad="38100" dist="25400" dir="5400000" algn="ctr" rotWithShape="0">
                    <a:srgbClr val="6E747A">
                      <a:alpha val="43000"/>
                    </a:srgbClr>
                  </a:outerShdw>
                </a:effectLst>
              </a:rPr>
              <a:t> library with stop words 0.7, </a:t>
            </a:r>
            <a:endParaRPr lang="en-US" sz="2400" dirty="0" smtClean="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smtClean="0">
                <a:ln w="0"/>
                <a:solidFill>
                  <a:schemeClr val="accent1"/>
                </a:solidFill>
                <a:effectLst>
                  <a:outerShdw blurRad="38100" dist="25400" dir="5400000" algn="ctr" rotWithShape="0">
                    <a:srgbClr val="6E747A">
                      <a:alpha val="43000"/>
                    </a:srgbClr>
                  </a:outerShdw>
                </a:effectLst>
              </a:rPr>
              <a:t>here </a:t>
            </a:r>
            <a:r>
              <a:rPr lang="en-US" sz="2400" dirty="0">
                <a:ln w="0"/>
                <a:solidFill>
                  <a:schemeClr val="accent1"/>
                </a:solidFill>
                <a:effectLst>
                  <a:outerShdw blurRad="38100" dist="25400" dir="5400000" algn="ctr" rotWithShape="0">
                    <a:srgbClr val="6E747A">
                      <a:alpha val="43000"/>
                    </a:srgbClr>
                  </a:outerShdw>
                </a:effectLst>
              </a:rPr>
              <a:t>stop words is thing that removes </a:t>
            </a:r>
            <a:r>
              <a:rPr lang="en-US" sz="2400" dirty="0" err="1">
                <a:ln w="0"/>
                <a:solidFill>
                  <a:schemeClr val="accent1"/>
                </a:solidFill>
                <a:effectLst>
                  <a:outerShdw blurRad="38100" dist="25400" dir="5400000" algn="ctr" rotWithShape="0">
                    <a:srgbClr val="6E747A">
                      <a:alpha val="43000"/>
                    </a:srgbClr>
                  </a:outerShdw>
                </a:effectLst>
              </a:rPr>
              <a:t>english</a:t>
            </a:r>
            <a:r>
              <a:rPr lang="en-US" sz="2400" dirty="0">
                <a:ln w="0"/>
                <a:solidFill>
                  <a:schemeClr val="accent1"/>
                </a:solidFill>
                <a:effectLst>
                  <a:outerShdw blurRad="38100" dist="25400" dir="5400000" algn="ctr" rotWithShape="0">
                    <a:srgbClr val="6E747A">
                      <a:alpha val="43000"/>
                    </a:srgbClr>
                  </a:outerShdw>
                </a:effectLst>
              </a:rPr>
              <a:t> language extra words from sentence input</a:t>
            </a:r>
            <a:r>
              <a:rPr lang="en-US" sz="2400" dirty="0" smtClean="0">
                <a:ln w="0"/>
                <a:solidFill>
                  <a:schemeClr val="accent1"/>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endParaRPr lang="en-US" sz="2400" dirty="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then in </a:t>
            </a:r>
            <a:r>
              <a:rPr lang="en-US" sz="2400" dirty="0" err="1">
                <a:ln w="0"/>
                <a:solidFill>
                  <a:schemeClr val="accent1"/>
                </a:solidFill>
                <a:effectLst>
                  <a:outerShdw blurRad="38100" dist="25400" dir="5400000" algn="ctr" rotWithShape="0">
                    <a:srgbClr val="6E747A">
                      <a:alpha val="43000"/>
                    </a:srgbClr>
                  </a:outerShdw>
                </a:effectLst>
              </a:rPr>
              <a:t>laxical</a:t>
            </a:r>
            <a:r>
              <a:rPr lang="en-US" sz="2400" dirty="0">
                <a:ln w="0"/>
                <a:solidFill>
                  <a:schemeClr val="accent1"/>
                </a:solidFill>
                <a:effectLst>
                  <a:outerShdw blurRad="38100" dist="25400" dir="5400000" algn="ctr" rotWithShape="0">
                    <a:srgbClr val="6E747A">
                      <a:alpha val="43000"/>
                    </a:srgbClr>
                  </a:outerShdw>
                </a:effectLst>
              </a:rPr>
              <a: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done </a:t>
            </a:r>
            <a:r>
              <a:rPr lang="en-US" sz="2400" dirty="0" err="1">
                <a:ln w="0"/>
                <a:solidFill>
                  <a:schemeClr val="accent1"/>
                </a:solidFill>
                <a:effectLst>
                  <a:outerShdw blurRad="38100" dist="25400" dir="5400000" algn="ctr" rotWithShape="0">
                    <a:srgbClr val="6E747A">
                      <a:alpha val="43000"/>
                    </a:srgbClr>
                  </a:outerShdw>
                </a:effectLst>
              </a:rPr>
              <a:t>keybert</a:t>
            </a:r>
            <a:r>
              <a:rPr lang="en-US" sz="2400" dirty="0">
                <a:ln w="0"/>
                <a:solidFill>
                  <a:schemeClr val="accent1"/>
                </a:solidFill>
                <a:effectLst>
                  <a:outerShdw blurRad="38100" dist="25400" dir="5400000" algn="ctr" rotWithShape="0">
                    <a:srgbClr val="6E747A">
                      <a:alpha val="43000"/>
                    </a:srgbClr>
                  </a:outerShdw>
                </a:effectLst>
              </a:rPr>
              <a:t> for all the datasets of description and </a:t>
            </a:r>
            <a:r>
              <a:rPr lang="en-US" sz="2400" dirty="0" err="1">
                <a:ln w="0"/>
                <a:solidFill>
                  <a:schemeClr val="accent1"/>
                </a:solidFill>
                <a:effectLst>
                  <a:outerShdw blurRad="38100" dist="25400" dir="5400000" algn="ctr" rotWithShape="0">
                    <a:srgbClr val="6E747A">
                      <a:alpha val="43000"/>
                    </a:srgbClr>
                  </a:outerShdw>
                </a:effectLst>
              </a:rPr>
              <a:t>finded</a:t>
            </a:r>
            <a:r>
              <a:rPr lang="en-US" sz="2400" dirty="0">
                <a:ln w="0"/>
                <a:solidFill>
                  <a:schemeClr val="accent1"/>
                </a:solidFill>
                <a:effectLst>
                  <a:outerShdw blurRad="38100" dist="25400" dir="5400000" algn="ctr" rotWithShape="0">
                    <a:srgbClr val="6E747A">
                      <a:alpha val="43000"/>
                    </a:srgbClr>
                  </a:outerShdw>
                </a:effectLst>
              </a:rPr>
              <a:t> the unique words from datasets.</a:t>
            </a:r>
          </a:p>
          <a:p>
            <a:pPr marL="342900" indent="-342900">
              <a:buFont typeface="Arial" panose="020B0604020202020204" pitchFamily="34" charset="0"/>
              <a:buChar char="•"/>
            </a:pPr>
            <a:endParaRPr lang="en-US" sz="2400" dirty="0" smtClean="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then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a:t>
            </a:r>
            <a:r>
              <a:rPr lang="en-US" sz="2400" dirty="0" err="1">
                <a:ln w="0"/>
                <a:solidFill>
                  <a:schemeClr val="accent1"/>
                </a:solidFill>
                <a:effectLst>
                  <a:outerShdw blurRad="38100" dist="25400" dir="5400000" algn="ctr" rotWithShape="0">
                    <a:srgbClr val="6E747A">
                      <a:alpha val="43000"/>
                    </a:srgbClr>
                  </a:outerShdw>
                </a:effectLst>
              </a:rPr>
              <a:t>tfidf</a:t>
            </a:r>
            <a:r>
              <a:rPr lang="en-US" sz="2400" dirty="0">
                <a:ln w="0"/>
                <a:solidFill>
                  <a:schemeClr val="accent1"/>
                </a:solidFill>
                <a:effectLst>
                  <a:outerShdw blurRad="38100" dist="25400" dir="5400000" algn="ctr" rotWithShape="0">
                    <a:srgbClr val="6E747A">
                      <a:alpha val="43000"/>
                    </a:srgbClr>
                  </a:outerShdw>
                </a:effectLst>
              </a:rPr>
              <a:t>(term frequency inverse transform frequency) for word </a:t>
            </a:r>
            <a:r>
              <a:rPr lang="en-US" sz="2400" dirty="0" smtClean="0">
                <a:ln w="0"/>
                <a:solidFill>
                  <a:schemeClr val="accent1"/>
                </a:solidFill>
                <a:effectLst>
                  <a:outerShdw blurRad="38100" dist="25400" dir="5400000" algn="ctr" rotWithShape="0">
                    <a:srgbClr val="6E747A">
                      <a:alpha val="43000"/>
                    </a:srgbClr>
                  </a:outerShdw>
                </a:effectLst>
              </a:rPr>
              <a:t>frequency counting </a:t>
            </a:r>
            <a:r>
              <a:rPr lang="en-US" sz="2400" dirty="0">
                <a:ln w="0"/>
                <a:solidFill>
                  <a:schemeClr val="accent1"/>
                </a:solidFill>
                <a:effectLst>
                  <a:outerShdw blurRad="38100" dist="25400" dir="5400000" algn="ctr" rotWithShape="0">
                    <a:srgbClr val="6E747A">
                      <a:alpha val="43000"/>
                    </a:srgbClr>
                  </a:outerShdw>
                </a:effectLst>
              </a:rPr>
              <a:t>instead of bag of words</a:t>
            </a:r>
            <a:r>
              <a:rPr lang="en-US" sz="2400" dirty="0" smtClean="0">
                <a:ln w="0"/>
                <a:solidFill>
                  <a:schemeClr val="accent1"/>
                </a:solidFill>
                <a:effectLst>
                  <a:outerShdw blurRad="38100" dist="25400" dir="5400000" algn="ctr" rotWithShape="0">
                    <a:srgbClr val="6E747A">
                      <a:alpha val="43000"/>
                    </a:srgbClr>
                  </a:outerShdw>
                </a:effectLst>
              </a:rPr>
              <a:t>. And used cosine similarity for similarity matching.</a:t>
            </a:r>
            <a:endParaRPr lang="en-US" sz="2400" dirty="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endParaRPr lang="en-US" sz="2400" dirty="0" smtClean="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the problem in </a:t>
            </a:r>
            <a:r>
              <a:rPr lang="en-US" sz="2400" dirty="0" err="1">
                <a:ln w="0"/>
                <a:solidFill>
                  <a:schemeClr val="accent1"/>
                </a:solidFill>
                <a:effectLst>
                  <a:outerShdw blurRad="38100" dist="25400" dir="5400000" algn="ctr" rotWithShape="0">
                    <a:srgbClr val="6E747A">
                      <a:alpha val="43000"/>
                    </a:srgbClr>
                  </a:outerShdw>
                </a:effectLst>
              </a:rPr>
              <a:t>laxical</a:t>
            </a:r>
            <a:r>
              <a:rPr lang="en-US" sz="2400" dirty="0">
                <a:ln w="0"/>
                <a:solidFill>
                  <a:schemeClr val="accent1"/>
                </a:solidFill>
                <a:effectLst>
                  <a:outerShdw blurRad="38100" dist="25400" dir="5400000" algn="ctr" rotWithShape="0">
                    <a:srgbClr val="6E747A">
                      <a:alpha val="43000"/>
                    </a:srgbClr>
                  </a:outerShdw>
                </a:effectLst>
              </a:rPr>
              <a:t> analysis is that it will match based on words so for some inputs it will shows wrong outputs or elective recommend.</a:t>
            </a:r>
          </a:p>
          <a:p>
            <a:pPr marL="342900" indent="-342900">
              <a:buFont typeface="Arial" panose="020B0604020202020204" pitchFamily="34" charset="0"/>
              <a:buChar char="•"/>
            </a:pPr>
            <a:endParaRPr lang="en-US"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11703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7678" y="2047180"/>
            <a:ext cx="9026199" cy="2308324"/>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in semantic analysis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library sentence-transformers and in that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'multi-qa-MiniLM-L6-cos-v1' model</a:t>
            </a:r>
            <a:r>
              <a:rPr lang="en-US" sz="2400" dirty="0" smtClean="0">
                <a:ln w="0"/>
                <a:solidFill>
                  <a:schemeClr val="accent1"/>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endParaRPr lang="en-US" sz="2400" dirty="0">
              <a:ln w="0"/>
              <a:solidFill>
                <a:schemeClr val="accent1"/>
              </a:solidFill>
              <a:effectLst>
                <a:outerShdw blurRad="38100" dist="25400" dir="5400000" algn="ctr" rotWithShape="0">
                  <a:srgbClr val="6E747A">
                    <a:alpha val="43000"/>
                  </a:srgbClr>
                </a:outerShdw>
              </a:effectLst>
            </a:endParaRP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it will shows the correct output because it matches words based on semantic </a:t>
            </a:r>
            <a:r>
              <a:rPr lang="en-US" sz="2400" dirty="0" smtClean="0">
                <a:ln w="0"/>
                <a:solidFill>
                  <a:schemeClr val="accent1"/>
                </a:solidFill>
                <a:effectLst>
                  <a:outerShdw blurRad="38100" dist="25400" dir="5400000" algn="ctr" rotWithShape="0">
                    <a:srgbClr val="6E747A">
                      <a:alpha val="43000"/>
                    </a:srgbClr>
                  </a:outerShdw>
                </a:effectLst>
              </a:rPr>
              <a:t>search</a:t>
            </a:r>
            <a:endParaRPr lang="en-US"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33203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7857" y="944776"/>
            <a:ext cx="9026199" cy="4154984"/>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here in next step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flask framework of python for making web.</a:t>
            </a:r>
          </a:p>
          <a:p>
            <a:pPr marL="342900" indent="-342900">
              <a:buFont typeface="Arial" panose="020B0604020202020204" pitchFamily="34" charset="0"/>
              <a:buChar char="•"/>
            </a:pP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html for templates.</a:t>
            </a: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first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faced problem with flask that it takes much high time for input transformation to recommend elective subject</a:t>
            </a:r>
          </a:p>
          <a:p>
            <a:pPr marL="342900" indent="-342900">
              <a:buFont typeface="Arial" panose="020B0604020202020204" pitchFamily="34" charset="0"/>
              <a:buChar char="•"/>
            </a:pPr>
            <a:r>
              <a:rPr lang="en-US" sz="2400" dirty="0">
                <a:ln w="0"/>
                <a:solidFill>
                  <a:schemeClr val="accent1"/>
                </a:solidFill>
                <a:effectLst>
                  <a:outerShdw blurRad="38100" dist="25400" dir="5400000" algn="ctr" rotWithShape="0">
                    <a:srgbClr val="6E747A">
                      <a:alpha val="43000"/>
                    </a:srgbClr>
                  </a:outerShdw>
                </a:effectLst>
              </a:rPr>
              <a:t>but after that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have used test.py output store in trained model output as a </a:t>
            </a:r>
            <a:r>
              <a:rPr lang="en-US" sz="2400" dirty="0" err="1">
                <a:ln w="0"/>
                <a:solidFill>
                  <a:schemeClr val="accent1"/>
                </a:solidFill>
                <a:effectLst>
                  <a:outerShdw blurRad="38100" dist="25400" dir="5400000" algn="ctr" rotWithShape="0">
                    <a:srgbClr val="6E747A">
                      <a:alpha val="43000"/>
                    </a:srgbClr>
                  </a:outerShdw>
                </a:effectLst>
              </a:rPr>
              <a:t>model.pkl</a:t>
            </a:r>
            <a:r>
              <a:rPr lang="en-US" sz="2400" dirty="0">
                <a:ln w="0"/>
                <a:solidFill>
                  <a:schemeClr val="accent1"/>
                </a:solidFill>
                <a:effectLst>
                  <a:outerShdw blurRad="38100" dist="25400" dir="5400000" algn="ctr" rotWithShape="0">
                    <a:srgbClr val="6E747A">
                      <a:alpha val="43000"/>
                    </a:srgbClr>
                  </a:outerShdw>
                </a:effectLst>
              </a:rPr>
              <a:t>(pickle) file that stores train model and after that </a:t>
            </a:r>
            <a:r>
              <a:rPr lang="en-US" sz="2400" dirty="0" err="1">
                <a:ln w="0"/>
                <a:solidFill>
                  <a:schemeClr val="accent1"/>
                </a:solidFill>
                <a:effectLst>
                  <a:outerShdw blurRad="38100" dist="25400" dir="5400000" algn="ctr" rotWithShape="0">
                    <a:srgbClr val="6E747A">
                      <a:alpha val="43000"/>
                    </a:srgbClr>
                  </a:outerShdw>
                </a:effectLst>
              </a:rPr>
              <a:t>i</a:t>
            </a:r>
            <a:r>
              <a:rPr lang="en-US" sz="2400" dirty="0">
                <a:ln w="0"/>
                <a:solidFill>
                  <a:schemeClr val="accent1"/>
                </a:solidFill>
                <a:effectLst>
                  <a:outerShdw blurRad="38100" dist="25400" dir="5400000" algn="ctr" rotWithShape="0">
                    <a:srgbClr val="6E747A">
                      <a:alpha val="43000"/>
                    </a:srgbClr>
                  </a:outerShdw>
                </a:effectLst>
              </a:rPr>
              <a:t> am getting very faster speed for user input.</a:t>
            </a:r>
          </a:p>
          <a:p>
            <a:pPr marL="342900" indent="-342900">
              <a:buFont typeface="Arial" panose="020B0604020202020204" pitchFamily="34" charset="0"/>
              <a:buChar char="•"/>
            </a:pPr>
            <a:endParaRPr lang="en-US" sz="2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58348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TotalTime>
  <Words>247</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Slice</vt:lpstr>
      <vt:lpstr>PowerPoint Presentation</vt:lpstr>
      <vt:lpstr>Objective :  Elective subject recommendation is use to give student recommendation about which elective student can join based on their interest. </vt:lpstr>
      <vt:lpstr>Their are two types for sentence matching in natural language processing 1)Lexical 2)Semantic  in laxical it will match words with word to word matching in semantic it will match words based on their semantic review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28</cp:revision>
  <dcterms:created xsi:type="dcterms:W3CDTF">2023-04-30T16:53:47Z</dcterms:created>
  <dcterms:modified xsi:type="dcterms:W3CDTF">2023-04-30T17:17:34Z</dcterms:modified>
</cp:coreProperties>
</file>