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8" r:id="rId4"/>
    <p:sldId id="260" r:id="rId5"/>
    <p:sldId id="267" r:id="rId6"/>
    <p:sldId id="269" r:id="rId7"/>
    <p:sldId id="270" r:id="rId8"/>
    <p:sldId id="271" r:id="rId9"/>
    <p:sldId id="272" r:id="rId10"/>
    <p:sldId id="274" r:id="rId11"/>
    <p:sldId id="273" r:id="rId12"/>
    <p:sldId id="264" r:id="rId13"/>
    <p:sldId id="275" r:id="rId14"/>
    <p:sldId id="265" r:id="rId15"/>
    <p:sldId id="278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</a:t>
            </a:r>
            <a:r>
              <a:rPr lang="en-US" sz="1800" dirty="0"/>
              <a:t>randomly</a:t>
            </a:r>
            <a:r>
              <a:rPr lang="en-US" sz="2400" dirty="0"/>
              <a:t>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Ans.-&gt;</a:t>
            </a:r>
          </a:p>
          <a:p>
            <a:pPr>
              <a:buNone/>
            </a:pPr>
            <a:r>
              <a:rPr lang="en-US" sz="2400" dirty="0"/>
              <a:t>Alpha = 0.05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H</a:t>
            </a:r>
            <a:r>
              <a:rPr lang="en-US" sz="1600" dirty="0"/>
              <a:t>0 </a:t>
            </a:r>
            <a:r>
              <a:rPr lang="en-US" sz="2400" dirty="0"/>
              <a:t>= There is difference </a:t>
            </a:r>
          </a:p>
          <a:p>
            <a:pPr>
              <a:buNone/>
            </a:pPr>
            <a:r>
              <a:rPr lang="en-US" sz="2400" dirty="0"/>
              <a:t>H</a:t>
            </a:r>
            <a:r>
              <a:rPr lang="en-US" sz="1600" dirty="0"/>
              <a:t>a </a:t>
            </a:r>
            <a:r>
              <a:rPr lang="en-US" sz="2400" dirty="0"/>
              <a:t> =  There is no </a:t>
            </a:r>
            <a:r>
              <a:rPr lang="en-US" sz="2400" dirty="0" err="1"/>
              <a:t>diffrence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0835-D5C4-4EB7-80EA-E8F88C9A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4920450"/>
            <a:ext cx="8473736" cy="15957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Ho= Variance of TAT of Lab 4 is equal to variance of TAT of Lab 1</a:t>
            </a:r>
          </a:p>
          <a:p>
            <a:r>
              <a:rPr lang="en-US" dirty="0"/>
              <a:t>Ha= Variance of TAT of Lab 4 is not equal to variance of TAT of Lab 1</a:t>
            </a:r>
          </a:p>
          <a:p>
            <a:r>
              <a:rPr lang="en-US" dirty="0"/>
              <a:t>P-value&gt;0.05. P High Ho fly. We fail to reject Null hypothesis. So we will accept it and hence Variances of lab 4 is equal to variances of lab 1</a:t>
            </a:r>
          </a:p>
          <a:p>
            <a:r>
              <a:rPr lang="en-US" dirty="0"/>
              <a:t>As there are more than 2 discrete variables and output variable TAT is a continuous variable. Hence we will go with </a:t>
            </a:r>
            <a:r>
              <a:rPr lang="en-US" dirty="0" err="1"/>
              <a:t>Anova</a:t>
            </a:r>
            <a:r>
              <a:rPr lang="en-US" dirty="0"/>
              <a:t> one way test.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6859D-D277-4CAF-8DA8-CBA41DF92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8" y="248576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24D-2871-48BA-9BBB-925D391C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76" y="5089124"/>
            <a:ext cx="8509247" cy="133830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SImilarly</a:t>
            </a:r>
            <a:r>
              <a:rPr lang="en-US" dirty="0"/>
              <a:t> by doing for different lab combinations you can see that P -value is &gt; 0.05. P High and Ho Fly.</a:t>
            </a:r>
          </a:p>
          <a:p>
            <a:r>
              <a:rPr lang="en-US" dirty="0"/>
              <a:t>Hence </a:t>
            </a:r>
            <a:r>
              <a:rPr lang="en-US" b="1" dirty="0"/>
              <a:t>there is no significant difference in the average TAT for all the labs.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7E05B-2D5C-4247-ABCA-DB498150FEAE}"/>
              </a:ext>
            </a:extLst>
          </p:cNvPr>
          <p:cNvSpPr/>
          <p:nvPr/>
        </p:nvSpPr>
        <p:spPr>
          <a:xfrm>
            <a:off x="0" y="218801"/>
            <a:ext cx="340014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56EB2"/>
                </a:solidFill>
                <a:latin typeface="Segoe UI" panose="020B0502040204020203" pitchFamily="34" charset="0"/>
              </a:rPr>
              <a:t>Method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Null hypothesis	All means are equal	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Alternative hypothesis	Not all means are equal	</a:t>
            </a:r>
          </a:p>
          <a:p>
            <a:r>
              <a:rPr lang="en-IN" dirty="0">
                <a:solidFill>
                  <a:srgbClr val="000000"/>
                </a:solidFill>
                <a:latin typeface="open sans"/>
              </a:rPr>
              <a:t>Significance level	</a:t>
            </a:r>
            <a:r>
              <a:rPr lang="el-GR" dirty="0">
                <a:solidFill>
                  <a:srgbClr val="000000"/>
                </a:solidFill>
                <a:latin typeface="open sans"/>
              </a:rPr>
              <a:t>α = 0.05	</a:t>
            </a:r>
          </a:p>
          <a:p>
            <a:r>
              <a:rPr lang="en-US" i="1" dirty="0">
                <a:solidFill>
                  <a:srgbClr val="000000"/>
                </a:solidFill>
                <a:latin typeface="open sans"/>
              </a:rPr>
              <a:t>Equal variances were assumed for the analysis.</a:t>
            </a:r>
          </a:p>
          <a:p>
            <a:pPr marR="8640"/>
            <a:endParaRPr lang="en-IN" sz="20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E8DD0-B1E5-4551-89A7-872F5E45D666}"/>
              </a:ext>
            </a:extLst>
          </p:cNvPr>
          <p:cNvSpPr/>
          <p:nvPr/>
        </p:nvSpPr>
        <p:spPr>
          <a:xfrm>
            <a:off x="3697550" y="2188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Factor Information</a:t>
            </a:r>
          </a:p>
          <a:p>
            <a:endParaRPr lang="en-IN" dirty="0"/>
          </a:p>
          <a:p>
            <a:r>
              <a:rPr lang="en-IN" dirty="0"/>
              <a:t>Factor	Levels	Values</a:t>
            </a:r>
          </a:p>
          <a:p>
            <a:r>
              <a:rPr lang="en-IN" dirty="0"/>
              <a:t>Factor	2	Laboratory 1, Laboratory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04D5D-664D-4306-A897-27B731B137DF}"/>
              </a:ext>
            </a:extLst>
          </p:cNvPr>
          <p:cNvSpPr/>
          <p:nvPr/>
        </p:nvSpPr>
        <p:spPr>
          <a:xfrm>
            <a:off x="3697550" y="16672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Analysis of Variance</a:t>
            </a:r>
          </a:p>
          <a:p>
            <a:endParaRPr lang="en-IN" dirty="0"/>
          </a:p>
          <a:p>
            <a:r>
              <a:rPr lang="en-IN" dirty="0"/>
              <a:t>Source	DF	</a:t>
            </a:r>
            <a:r>
              <a:rPr lang="en-IN" dirty="0" err="1"/>
              <a:t>Adj</a:t>
            </a:r>
            <a:r>
              <a:rPr lang="en-IN" dirty="0"/>
              <a:t> SS	</a:t>
            </a:r>
            <a:r>
              <a:rPr lang="en-IN" dirty="0" err="1"/>
              <a:t>Adj</a:t>
            </a:r>
            <a:r>
              <a:rPr lang="en-IN" dirty="0"/>
              <a:t> MS	F-Value	P-Value</a:t>
            </a:r>
          </a:p>
          <a:p>
            <a:r>
              <a:rPr lang="en-IN" dirty="0"/>
              <a:t>Factor	1	17.6	17.58	0.09	0.766</a:t>
            </a:r>
          </a:p>
          <a:p>
            <a:r>
              <a:rPr lang="en-IN" dirty="0"/>
              <a:t>Error	238	47273.8	198.63	 	 </a:t>
            </a:r>
          </a:p>
          <a:p>
            <a:r>
              <a:rPr lang="en-IN" dirty="0"/>
              <a:t>Total	239	47291.4	 	 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02B80-5D7E-4A4A-BF8F-8D5073F8DD92}"/>
              </a:ext>
            </a:extLst>
          </p:cNvPr>
          <p:cNvSpPr/>
          <p:nvPr/>
        </p:nvSpPr>
        <p:spPr>
          <a:xfrm>
            <a:off x="281867" y="2653963"/>
            <a:ext cx="3400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Model Summary</a:t>
            </a:r>
          </a:p>
          <a:p>
            <a:endParaRPr lang="en-IN" dirty="0"/>
          </a:p>
          <a:p>
            <a:r>
              <a:rPr lang="en-IN" dirty="0"/>
              <a:t>S	R-</a:t>
            </a:r>
            <a:r>
              <a:rPr lang="en-IN" dirty="0" err="1"/>
              <a:t>sq</a:t>
            </a:r>
            <a:r>
              <a:rPr lang="en-IN" dirty="0"/>
              <a:t>	R-</a:t>
            </a:r>
            <a:r>
              <a:rPr lang="en-IN" dirty="0" err="1"/>
              <a:t>sq</a:t>
            </a:r>
            <a:r>
              <a:rPr lang="en-IN" dirty="0"/>
              <a:t>(</a:t>
            </a:r>
            <a:r>
              <a:rPr lang="en-IN" dirty="0" err="1"/>
              <a:t>adj</a:t>
            </a:r>
            <a:r>
              <a:rPr lang="en-IN" dirty="0"/>
              <a:t>)	R-</a:t>
            </a:r>
            <a:r>
              <a:rPr lang="en-IN" dirty="0" err="1"/>
              <a:t>sq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)</a:t>
            </a:r>
          </a:p>
          <a:p>
            <a:r>
              <a:rPr lang="en-IN" dirty="0"/>
              <a:t>14.0936	0.04%	0.00%	0.00%</a:t>
            </a:r>
          </a:p>
        </p:txBody>
      </p:sp>
    </p:spTree>
    <p:extLst>
      <p:ext uri="{BB962C8B-B14F-4D97-AF65-F5344CB8AC3E}">
        <p14:creationId xmlns:p14="http://schemas.microsoft.com/office/powerpoint/2010/main" val="64213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2AE5-DD73-4183-9A4E-31F728A1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35" y="5956917"/>
            <a:ext cx="8229600" cy="816744"/>
          </a:xfrm>
        </p:spPr>
        <p:txBody>
          <a:bodyPr>
            <a:normAutofit/>
          </a:bodyPr>
          <a:lstStyle/>
          <a:p>
            <a:r>
              <a:rPr lang="en-US" sz="1800" dirty="0"/>
              <a:t>P-value&gt;0.05.Hence we fail to reject Null.</a:t>
            </a:r>
          </a:p>
          <a:p>
            <a:r>
              <a:rPr lang="en-US" sz="1800" b="1" dirty="0"/>
              <a:t>Hence proportion of male and female across regions is same.</a:t>
            </a:r>
            <a:endParaRPr lang="en-US" sz="1800" dirty="0"/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44989-5501-4EE7-806E-C36775D68676}"/>
              </a:ext>
            </a:extLst>
          </p:cNvPr>
          <p:cNvSpPr txBox="1"/>
          <p:nvPr/>
        </p:nvSpPr>
        <p:spPr>
          <a:xfrm>
            <a:off x="97654" y="292963"/>
            <a:ext cx="79188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Inputs </a:t>
            </a:r>
            <a:r>
              <a:rPr lang="en-US" sz="1400" dirty="0"/>
              <a:t>are </a:t>
            </a:r>
            <a:r>
              <a:rPr lang="en-US" sz="1400" b="1" dirty="0"/>
              <a:t>4 discrete variables</a:t>
            </a:r>
            <a:r>
              <a:rPr lang="en-US" sz="1400" dirty="0"/>
              <a:t>(</a:t>
            </a:r>
            <a:r>
              <a:rPr lang="en-US" sz="1400" dirty="0" err="1"/>
              <a:t>east,west,north,south</a:t>
            </a:r>
            <a:r>
              <a:rPr lang="en-US" sz="1400" dirty="0"/>
              <a:t>).</a:t>
            </a:r>
          </a:p>
          <a:p>
            <a:r>
              <a:rPr lang="en-US" sz="1400" b="1" dirty="0"/>
              <a:t>Output </a:t>
            </a:r>
            <a:r>
              <a:rPr lang="en-US" sz="1400" dirty="0"/>
              <a:t>is also </a:t>
            </a:r>
            <a:r>
              <a:rPr lang="en-US" sz="1400" b="1" dirty="0"/>
              <a:t>discrete</a:t>
            </a:r>
            <a:r>
              <a:rPr lang="en-US" sz="1400" dirty="0"/>
              <a:t>. We are trying to find out if proportions of male and female are similar or not across the regions</a:t>
            </a:r>
          </a:p>
          <a:p>
            <a:r>
              <a:rPr lang="en-US" sz="1400" dirty="0"/>
              <a:t>We proceed with </a:t>
            </a:r>
            <a:r>
              <a:rPr lang="en-US" sz="1400" b="1" dirty="0"/>
              <a:t>chi-square test</a:t>
            </a:r>
            <a:endParaRPr lang="en-US" sz="1400" dirty="0"/>
          </a:p>
          <a:p>
            <a:r>
              <a:rPr lang="en-US" sz="1400" dirty="0"/>
              <a:t>Create hypothesis</a:t>
            </a:r>
          </a:p>
          <a:p>
            <a:r>
              <a:rPr lang="en-US" sz="1400" dirty="0"/>
              <a:t>Ho= Proportions of Male and Female are same</a:t>
            </a:r>
          </a:p>
          <a:p>
            <a:r>
              <a:rPr lang="en-US" sz="1400" dirty="0"/>
              <a:t>Ha= Proportions of Male and Female are not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89FFC-7EB3-446C-B3AD-359067E2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4" y="1893401"/>
            <a:ext cx="7392432" cy="40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6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F493D-B25A-4C4E-8A78-77E13081E298}"/>
              </a:ext>
            </a:extLst>
          </p:cNvPr>
          <p:cNvSpPr txBox="1"/>
          <p:nvPr/>
        </p:nvSpPr>
        <p:spPr>
          <a:xfrm>
            <a:off x="230819" y="292963"/>
            <a:ext cx="8442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1) </a:t>
            </a:r>
            <a:r>
              <a:rPr lang="en-US" sz="1400" i="1" dirty="0"/>
              <a:t>Inputs </a:t>
            </a:r>
            <a:r>
              <a:rPr lang="en-US" sz="1400" dirty="0"/>
              <a:t>are 4 discrete variables.</a:t>
            </a:r>
          </a:p>
          <a:p>
            <a:r>
              <a:rPr lang="en-US" sz="1400" dirty="0"/>
              <a:t>We proceed with Chi Square Test</a:t>
            </a:r>
          </a:p>
          <a:p>
            <a:r>
              <a:rPr lang="en-US" sz="1400" dirty="0"/>
              <a:t>Create hypothesis</a:t>
            </a:r>
          </a:p>
          <a:p>
            <a:r>
              <a:rPr lang="en-US" sz="1400" dirty="0"/>
              <a:t>Ho= Proportions across all country are almost same</a:t>
            </a:r>
          </a:p>
          <a:p>
            <a:r>
              <a:rPr lang="en-US" sz="1400" dirty="0"/>
              <a:t>Ha= Proportions of at least one country is different</a:t>
            </a:r>
          </a:p>
          <a:p>
            <a:endParaRPr lang="en-US" sz="14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E871D-63CB-46C1-A8C0-22DAF0B3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" y="1715723"/>
            <a:ext cx="8783276" cy="234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79F77-D98C-4C26-944A-2A7FB9E16970}"/>
              </a:ext>
            </a:extLst>
          </p:cNvPr>
          <p:cNvSpPr txBox="1"/>
          <p:nvPr/>
        </p:nvSpPr>
        <p:spPr>
          <a:xfrm>
            <a:off x="230819" y="4438835"/>
            <a:ext cx="834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P- value =  0.625</a:t>
            </a:r>
          </a:p>
          <a:p>
            <a:endParaRPr lang="en-IN" dirty="0"/>
          </a:p>
          <a:p>
            <a:r>
              <a:rPr lang="en-IN" dirty="0"/>
              <a:t>P- value is greater than .05 so we can say that </a:t>
            </a:r>
            <a:r>
              <a:rPr lang="en-US" dirty="0"/>
              <a:t>Proportions across all country are almost 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2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19A65-8B33-4541-817A-AFF5687E5A34}"/>
              </a:ext>
            </a:extLst>
          </p:cNvPr>
          <p:cNvSpPr txBox="1"/>
          <p:nvPr/>
        </p:nvSpPr>
        <p:spPr>
          <a:xfrm>
            <a:off x="177553" y="355107"/>
            <a:ext cx="88510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2) Inputs </a:t>
            </a:r>
            <a:r>
              <a:rPr lang="en-US" sz="1400" dirty="0"/>
              <a:t>are </a:t>
            </a:r>
            <a:r>
              <a:rPr lang="en-US" sz="1400" b="1" dirty="0"/>
              <a:t>2 discrete variables</a:t>
            </a:r>
            <a:r>
              <a:rPr lang="en-US" sz="1400" dirty="0"/>
              <a:t>.</a:t>
            </a:r>
          </a:p>
          <a:p>
            <a:r>
              <a:rPr lang="en-US" sz="1400" b="1" i="1" dirty="0"/>
              <a:t>Output </a:t>
            </a:r>
            <a:r>
              <a:rPr lang="en-US" sz="1400" dirty="0"/>
              <a:t>is </a:t>
            </a:r>
            <a:r>
              <a:rPr lang="en-US" sz="1400" b="1" dirty="0"/>
              <a:t>Discrete </a:t>
            </a:r>
            <a:r>
              <a:rPr lang="en-US" sz="1400" dirty="0"/>
              <a:t>as we are trying to find out if proportions of male and female walking in to the store is same or not</a:t>
            </a:r>
          </a:p>
          <a:p>
            <a:r>
              <a:rPr lang="en-US" sz="1400" dirty="0"/>
              <a:t>We proceed with </a:t>
            </a:r>
            <a:r>
              <a:rPr lang="en-US" sz="1400" b="1" dirty="0"/>
              <a:t>2-proportion test</a:t>
            </a:r>
            <a:endParaRPr lang="en-US" sz="1400" dirty="0"/>
          </a:p>
          <a:p>
            <a:r>
              <a:rPr lang="en-US" sz="1400" dirty="0"/>
              <a:t>Create hypothesis</a:t>
            </a:r>
          </a:p>
          <a:p>
            <a:r>
              <a:rPr lang="en-US" sz="1400" dirty="0"/>
              <a:t>Ho= Proportions of Male and Female are same</a:t>
            </a:r>
          </a:p>
          <a:p>
            <a:r>
              <a:rPr lang="en-US" sz="1400" dirty="0"/>
              <a:t>Ha= Proportions of Male and Female are not same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26757-BDE9-47F4-B5B6-11CF3E74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5" y="1890944"/>
            <a:ext cx="5811061" cy="48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EE525-BAC6-4FF4-B3F6-942891FDB865}"/>
              </a:ext>
            </a:extLst>
          </p:cNvPr>
          <p:cNvSpPr txBox="1"/>
          <p:nvPr/>
        </p:nvSpPr>
        <p:spPr>
          <a:xfrm>
            <a:off x="0" y="230819"/>
            <a:ext cx="9028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P-value is less than 0.05 and hence we fail to reject </a:t>
            </a:r>
            <a:r>
              <a:rPr lang="en-US" sz="1400" dirty="0" err="1"/>
              <a:t>Null.Hence</a:t>
            </a:r>
            <a:r>
              <a:rPr lang="en-US" sz="1400" dirty="0"/>
              <a:t> proportions of Male and Female are not same</a:t>
            </a:r>
          </a:p>
          <a:p>
            <a:r>
              <a:rPr lang="en-US" sz="1400" dirty="0"/>
              <a:t>Now we will try to find out whose proportion is higher. We create another hypothesis</a:t>
            </a:r>
          </a:p>
          <a:p>
            <a:r>
              <a:rPr lang="en-US" sz="1400" dirty="0"/>
              <a:t>Ho= Proportions of Male is less than or equal to Female</a:t>
            </a:r>
          </a:p>
          <a:p>
            <a:r>
              <a:rPr lang="en-US" sz="1400" dirty="0"/>
              <a:t>Ha= Proportions of Male is greater than Female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E4B19-494A-46CA-82DF-82D94603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90" y="1352550"/>
            <a:ext cx="4875967" cy="4613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23336-2682-4EF4-A598-588C8D8C3023}"/>
              </a:ext>
            </a:extLst>
          </p:cNvPr>
          <p:cNvSpPr txBox="1"/>
          <p:nvPr/>
        </p:nvSpPr>
        <p:spPr>
          <a:xfrm>
            <a:off x="506027" y="6178858"/>
            <a:ext cx="86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&lt;0.05 and hence we reject null.</a:t>
            </a:r>
            <a:r>
              <a:rPr lang="en-US" b="1" dirty="0"/>
              <a:t> Hence proportion of Male is greater than Female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3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482AD-0E0D-4CE0-B498-3E46AE14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97"/>
            <a:ext cx="4500979" cy="35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DB21B-0935-4DC0-882C-E69440CB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23" y="48831"/>
            <a:ext cx="4653077" cy="3599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9AB5F-4B51-40DF-A270-FBDBA8BAAAC1}"/>
              </a:ext>
            </a:extLst>
          </p:cNvPr>
          <p:cNvSpPr txBox="1"/>
          <p:nvPr/>
        </p:nvSpPr>
        <p:spPr>
          <a:xfrm>
            <a:off x="195309" y="3702589"/>
            <a:ext cx="88687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 performed this operations using </a:t>
            </a:r>
            <a:r>
              <a:rPr lang="en-IN" sz="1600" b="1" dirty="0" err="1"/>
              <a:t>minitab</a:t>
            </a:r>
            <a:r>
              <a:rPr lang="en-IN" sz="1600" b="1" dirty="0"/>
              <a:t>.</a:t>
            </a:r>
          </a:p>
          <a:p>
            <a:r>
              <a:rPr lang="en-IN" sz="1600" b="1" dirty="0"/>
              <a:t>P value for Unit A &gt; 0.05 ( We accept Null Hypothesis)</a:t>
            </a:r>
          </a:p>
          <a:p>
            <a:r>
              <a:rPr lang="en-IN" sz="1600" b="1" dirty="0"/>
              <a:t>P value for Unit B &gt; 0.05 ( We accept Null Hypothesis)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97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8EBE5-1F53-4E4E-84C9-C60D139C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30378" cy="3923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2DC94-F89D-436B-B27E-43BAAB0F106E}"/>
              </a:ext>
            </a:extLst>
          </p:cNvPr>
          <p:cNvSpPr txBox="1"/>
          <p:nvPr/>
        </p:nvSpPr>
        <p:spPr>
          <a:xfrm>
            <a:off x="0" y="4012706"/>
            <a:ext cx="9041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 High Ho fly. We fail to reject Null hypothesis. So we will accept it and hence Variances of A is equal to Variances of B.</a:t>
            </a:r>
          </a:p>
          <a:p>
            <a:r>
              <a:rPr lang="en-US" dirty="0"/>
              <a:t>3) As A and B are 2 Discrete variables and output variable diameter is a continuous, we will go with 2-sample T test</a:t>
            </a:r>
          </a:p>
          <a:p>
            <a:r>
              <a:rPr lang="en-US" dirty="0"/>
              <a:t>2 sample t- test is equality of Means test. Sample Mean will tell us which program is better.</a:t>
            </a:r>
          </a:p>
          <a:p>
            <a:r>
              <a:rPr lang="en-US" dirty="0"/>
              <a:t>Ho= Averages of diameters of Unit A is equal to Averages of diameters of unit B</a:t>
            </a:r>
          </a:p>
          <a:p>
            <a:r>
              <a:rPr lang="en-US" dirty="0"/>
              <a:t>Ha= Averages of diameters of Unit A is not equal to Averages of diameters of unit B</a:t>
            </a:r>
          </a:p>
          <a:p>
            <a:endParaRPr lang="en-IN" dirty="0"/>
          </a:p>
          <a:p>
            <a:r>
              <a:rPr lang="en-US" b="1" dirty="0"/>
              <a:t>Inference is that there is no significant difference in the diameters of Unit A and Unit B.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55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b="1" dirty="0"/>
              <a:t>Ans.-&gt; </a:t>
            </a:r>
          </a:p>
          <a:p>
            <a:pPr>
              <a:buNone/>
            </a:pPr>
            <a:r>
              <a:rPr lang="en-US" sz="2400" dirty="0"/>
              <a:t>Alpha = 0.05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015B9-E53E-4BAA-8E06-276EB0BA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91595" cy="4758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75193-4ADA-4287-AD1A-498A0CE1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6" y="145372"/>
            <a:ext cx="4252403" cy="461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4D8FA-C25A-43FA-B500-8E8B02A32E23}"/>
              </a:ext>
            </a:extLst>
          </p:cNvPr>
          <p:cNvSpPr txBox="1"/>
          <p:nvPr/>
        </p:nvSpPr>
        <p:spPr>
          <a:xfrm>
            <a:off x="497150" y="5335480"/>
            <a:ext cx="747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P- value for Laboratory 1 and Laboratory 2 &gt; 0.05</a:t>
            </a:r>
          </a:p>
          <a:p>
            <a:r>
              <a:rPr lang="en-US" dirty="0"/>
              <a:t>Ho= Data is normally distributed</a:t>
            </a:r>
          </a:p>
          <a:p>
            <a:r>
              <a:rPr lang="en-US" dirty="0"/>
              <a:t>Ha=Data is not normally distributed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D8AB-0290-4FED-815E-505B5F04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68" y="5089124"/>
            <a:ext cx="7293006" cy="153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p- value for Laboratory 3 and Laboratory 4 &gt; 0.05</a:t>
            </a:r>
          </a:p>
          <a:p>
            <a:r>
              <a:rPr lang="en-US" sz="1800" dirty="0"/>
              <a:t>Ho= Data is normally distributed</a:t>
            </a:r>
          </a:p>
          <a:p>
            <a:r>
              <a:rPr lang="en-US" sz="1800" dirty="0"/>
              <a:t>Ha=Data is not normally distributed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A43BB-46C9-4398-BDBD-6FDCBEE6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98507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DF1A5-F1A5-4194-A815-046030D4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07" y="0"/>
            <a:ext cx="43877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7851-4412-454B-B20C-078D4E30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6" y="4911572"/>
            <a:ext cx="8780017" cy="1824360"/>
          </a:xfrm>
        </p:spPr>
        <p:txBody>
          <a:bodyPr>
            <a:normAutofit/>
          </a:bodyPr>
          <a:lstStyle/>
          <a:p>
            <a:r>
              <a:rPr lang="en-US" sz="2000" dirty="0"/>
              <a:t>Ho= Variance of TAT of Lab 1 is equal to variance of TAT of Lab 2</a:t>
            </a:r>
          </a:p>
          <a:p>
            <a:r>
              <a:rPr lang="en-US" sz="2000" dirty="0"/>
              <a:t>Ha= Variance of TAT of Lab 1 is not equal to variance of TAT of Lab 2</a:t>
            </a:r>
          </a:p>
          <a:p>
            <a:r>
              <a:rPr lang="en-US" sz="2400" dirty="0"/>
              <a:t>P-value&gt;0.05. P High Ho fly. We fail to reject Null hypothesis.</a:t>
            </a: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BC9B0-95A3-4E15-99E8-BE25C3E2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68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C981-18FE-4B5F-A490-0EDA49D2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55" y="5215631"/>
            <a:ext cx="8402715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Ho= Variance of TAT of Lab 4 is equal to variance of TAT of Lab 3</a:t>
            </a:r>
          </a:p>
          <a:p>
            <a:r>
              <a:rPr lang="en-US" dirty="0"/>
              <a:t>Ha= Variance of TAT of Lab 4 is not equal to variance of TAT of Lab 3</a:t>
            </a:r>
          </a:p>
          <a:p>
            <a:r>
              <a:rPr lang="en-US" dirty="0"/>
              <a:t>P-value &gt;0.05. P High Ho fly. We fail to reject Null hypothesis.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96EF1-566C-431A-8509-21365C98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27" y="122068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A8B-469B-4F37-BB6C-2F2F6E9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02" y="5142390"/>
            <a:ext cx="8038730" cy="12140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Ho= Variance of TAT of Lab 2 is equal to variance of TAT of Lab 3</a:t>
            </a:r>
          </a:p>
          <a:p>
            <a:r>
              <a:rPr lang="en-US" dirty="0"/>
              <a:t>Ha= Variance of TAT of Lab 2 is not equal to variance of TAT of Lab 3</a:t>
            </a:r>
          </a:p>
          <a:p>
            <a:r>
              <a:rPr lang="en-US" dirty="0"/>
              <a:t>P-value &gt;0.05. P High Ho fly. We fail to reject Null hypothesis.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E8481-7D45-4A53-A701-6E34F0BE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4" y="281866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6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1287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Segoe UI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Harsh joshi</cp:lastModifiedBy>
  <cp:revision>23</cp:revision>
  <dcterms:created xsi:type="dcterms:W3CDTF">2015-11-14T12:07:48Z</dcterms:created>
  <dcterms:modified xsi:type="dcterms:W3CDTF">2020-06-30T14:47:13Z</dcterms:modified>
</cp:coreProperties>
</file>